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6" r:id="rId4"/>
    <p:sldId id="273" r:id="rId5"/>
    <p:sldId id="268" r:id="rId6"/>
    <p:sldId id="269" r:id="rId7"/>
    <p:sldId id="270" r:id="rId8"/>
    <p:sldId id="272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61DE-FBF8-4950-A364-B760C8A69425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80B3-AD2F-4668-A7C8-41E075EBD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61DE-FBF8-4950-A364-B760C8A69425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80B3-AD2F-4668-A7C8-41E075EBD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61DE-FBF8-4950-A364-B760C8A69425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80B3-AD2F-4668-A7C8-41E075EBD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61DE-FBF8-4950-A364-B760C8A69425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80B3-AD2F-4668-A7C8-41E075EBD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61DE-FBF8-4950-A364-B760C8A69425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80B3-AD2F-4668-A7C8-41E075EBD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61DE-FBF8-4950-A364-B760C8A69425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80B3-AD2F-4668-A7C8-41E075EBD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61DE-FBF8-4950-A364-B760C8A69425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80B3-AD2F-4668-A7C8-41E075EBD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61DE-FBF8-4950-A364-B760C8A69425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80B3-AD2F-4668-A7C8-41E075EBD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61DE-FBF8-4950-A364-B760C8A69425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80B3-AD2F-4668-A7C8-41E075EBD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61DE-FBF8-4950-A364-B760C8A69425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80B3-AD2F-4668-A7C8-41E075EBD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61DE-FBF8-4950-A364-B760C8A69425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80B3-AD2F-4668-A7C8-41E075EBD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261DE-FBF8-4950-A364-B760C8A69425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980B3-AD2F-4668-A7C8-41E075EBD32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7143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solidFill>
                  <a:srgbClr val="006600"/>
                </a:solidFill>
              </a:rPr>
              <a:t>Взаимодействие </a:t>
            </a:r>
            <a:r>
              <a:rPr lang="ru-RU" b="1" dirty="0" smtClean="0">
                <a:solidFill>
                  <a:srgbClr val="006600"/>
                </a:solidFill>
              </a:rPr>
              <a:t>педагога  </a:t>
            </a:r>
            <a:r>
              <a:rPr lang="ru-RU" b="1" dirty="0" smtClean="0">
                <a:solidFill>
                  <a:srgbClr val="006600"/>
                </a:solidFill>
              </a:rPr>
              <a:t>с </a:t>
            </a:r>
            <a:r>
              <a:rPr lang="ru-RU" b="1" dirty="0" smtClean="0">
                <a:solidFill>
                  <a:srgbClr val="006600"/>
                </a:solidFill>
              </a:rPr>
              <a:t>законными представителями ребёнка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75" y="4429125"/>
            <a:ext cx="6400800" cy="1895475"/>
          </a:xfrm>
        </p:spPr>
        <p:txBody>
          <a:bodyPr rtlCol="0">
            <a:normAutofit fontScale="62500" lnSpcReduction="20000"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Материал подготовлен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err="1" smtClean="0">
                <a:solidFill>
                  <a:srgbClr val="002060"/>
                </a:solidFill>
              </a:rPr>
              <a:t>Алёшинской</a:t>
            </a:r>
            <a:r>
              <a:rPr lang="ru-RU" b="1" dirty="0" smtClean="0">
                <a:solidFill>
                  <a:srgbClr val="002060"/>
                </a:solidFill>
              </a:rPr>
              <a:t> И.Н.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воспитателем ГБДОУ </a:t>
            </a:r>
            <a:r>
              <a:rPr lang="ru-RU" b="1" dirty="0" smtClean="0">
                <a:solidFill>
                  <a:srgbClr val="002060"/>
                </a:solidFill>
              </a:rPr>
              <a:t>№ </a:t>
            </a:r>
            <a:r>
              <a:rPr lang="ru-RU" b="1" dirty="0" smtClean="0">
                <a:solidFill>
                  <a:srgbClr val="002060"/>
                </a:solidFill>
              </a:rPr>
              <a:t>103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88" y="285750"/>
            <a:ext cx="8572500" cy="6286500"/>
          </a:xfrm>
          <a:prstGeom prst="rect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Рисунок 6" descr="teache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276872"/>
            <a:ext cx="3816424" cy="3744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teache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4963996"/>
            <a:ext cx="1928826" cy="16052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642938" y="357188"/>
            <a:ext cx="8072437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7463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Monotype Corsiva" pitchFamily="66" charset="0"/>
                <a:cs typeface="+mn-cs"/>
              </a:rPr>
              <a:t>Главным в работе любого </a:t>
            </a:r>
            <a:r>
              <a:rPr lang="ru-RU" sz="2400" dirty="0" smtClean="0">
                <a:latin typeface="Monotype Corsiva" pitchFamily="66" charset="0"/>
                <a:cs typeface="+mn-cs"/>
              </a:rPr>
              <a:t>педагога является </a:t>
            </a:r>
            <a:r>
              <a:rPr lang="ru-RU" sz="2400" dirty="0">
                <a:latin typeface="Monotype Corsiva" pitchFamily="66" charset="0"/>
                <a:cs typeface="+mn-cs"/>
              </a:rPr>
              <a:t>сохранение и укрепление физического и психического здоровья воспитанников</a:t>
            </a:r>
            <a:r>
              <a:rPr lang="ru-RU" sz="2400" dirty="0" smtClean="0">
                <a:latin typeface="Monotype Corsiva" pitchFamily="66" charset="0"/>
                <a:cs typeface="+mn-cs"/>
              </a:rPr>
              <a:t>,, </a:t>
            </a:r>
            <a:r>
              <a:rPr lang="ru-RU" sz="2400" dirty="0">
                <a:latin typeface="Monotype Corsiva" pitchFamily="66" charset="0"/>
                <a:cs typeface="+mn-cs"/>
              </a:rPr>
              <a:t>обеспечение условий для личностного </a:t>
            </a:r>
            <a:r>
              <a:rPr lang="ru-RU" sz="2400" dirty="0" smtClean="0">
                <a:latin typeface="Monotype Corsiva" pitchFamily="66" charset="0"/>
                <a:cs typeface="+mn-cs"/>
              </a:rPr>
              <a:t>развития.</a:t>
            </a:r>
            <a:r>
              <a:rPr lang="ru-RU" sz="2400" b="1" dirty="0" smtClean="0">
                <a:latin typeface="Monotype Corsiva" pitchFamily="66" charset="0"/>
                <a:cs typeface="+mn-cs"/>
              </a:rPr>
              <a:t> </a:t>
            </a:r>
            <a:r>
              <a:rPr lang="ru-RU" sz="2400" dirty="0">
                <a:latin typeface="Monotype Corsiva" pitchFamily="66" charset="0"/>
                <a:cs typeface="+mn-cs"/>
              </a:rPr>
              <a:t>Успешное осуществление этой </a:t>
            </a:r>
            <a:r>
              <a:rPr lang="ru-RU" sz="2400" dirty="0" smtClean="0">
                <a:latin typeface="Monotype Corsiva" pitchFamily="66" charset="0"/>
                <a:cs typeface="+mn-cs"/>
              </a:rPr>
              <a:t>работы </a:t>
            </a:r>
            <a:r>
              <a:rPr lang="ru-RU" sz="2400" dirty="0">
                <a:latin typeface="Monotype Corsiva" pitchFamily="66" charset="0"/>
                <a:cs typeface="+mn-cs"/>
              </a:rPr>
              <a:t>невозможно в отрыве от семьи, ведь родители – первые и главные воспитатели своего ребенка с момента рождения и на всю жизнь</a:t>
            </a:r>
            <a:r>
              <a:rPr lang="ru-RU" sz="2400" dirty="0" smtClean="0">
                <a:latin typeface="Monotype Corsiva" pitchFamily="66" charset="0"/>
                <a:cs typeface="+mn-cs"/>
              </a:rPr>
              <a:t>.</a:t>
            </a:r>
          </a:p>
          <a:p>
            <a:pPr indent="27463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Monotype Corsiva" pitchFamily="66" charset="0"/>
              </a:rPr>
              <a:t>Как  найти способы взаимодействия воспитателя и родителя? Только через постоянный контакт, возможность родителя быть в курсы событий в группе, и принимать в её жизни активное участие.</a:t>
            </a:r>
          </a:p>
          <a:p>
            <a:pPr indent="27463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Monotype Corsiva" pitchFamily="66" charset="0"/>
                <a:cs typeface="+mn-cs"/>
              </a:rPr>
              <a:t>Одним из успешных способов взаимодействия является родительское собрание.</a:t>
            </a:r>
            <a:endParaRPr lang="ru-RU" sz="2400" dirty="0">
              <a:latin typeface="Monotype Corsiva" pitchFamily="66" charset="0"/>
              <a:cs typeface="+mn-cs"/>
            </a:endParaRPr>
          </a:p>
          <a:p>
            <a:pPr indent="274638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Monotype Corsiva" pitchFamily="66" charset="0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88" y="214313"/>
            <a:ext cx="8572500" cy="6357937"/>
          </a:xfrm>
          <a:prstGeom prst="rect">
            <a:avLst/>
          </a:prstGeom>
          <a:noFill/>
          <a:ln>
            <a:solidFill>
              <a:srgbClr val="00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Рисунок 4" descr="teacher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6578" y="5043292"/>
            <a:ext cx="1928826" cy="14466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6600"/>
                </a:solidFill>
              </a:rPr>
              <a:t>Принципы взаимодействия педагога с родителями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928813"/>
            <a:ext cx="8229600" cy="4525962"/>
          </a:xfrm>
        </p:spPr>
        <p:txBody>
          <a:bodyPr/>
          <a:lstStyle/>
          <a:p>
            <a:pPr eaLnBrk="1" hangingPunct="1"/>
            <a:r>
              <a:rPr lang="ru-RU" sz="2400" dirty="0" smtClean="0">
                <a:latin typeface="Monotype Corsiva" pitchFamily="66" charset="0"/>
              </a:rPr>
              <a:t>Доброжелательный стиль общения.</a:t>
            </a:r>
          </a:p>
          <a:p>
            <a:pPr eaLnBrk="1" hangingPunct="1"/>
            <a:r>
              <a:rPr lang="ru-RU" sz="2400" dirty="0" smtClean="0">
                <a:latin typeface="Monotype Corsiva" pitchFamily="66" charset="0"/>
              </a:rPr>
              <a:t>Индивидуальный подход.</a:t>
            </a:r>
          </a:p>
          <a:p>
            <a:pPr eaLnBrk="1" hangingPunct="1"/>
            <a:r>
              <a:rPr lang="ru-RU" sz="2400" dirty="0" smtClean="0">
                <a:latin typeface="Monotype Corsiva" pitchFamily="66" charset="0"/>
              </a:rPr>
              <a:t>Сотрудничество, а не наставничество</a:t>
            </a:r>
          </a:p>
          <a:p>
            <a:pPr eaLnBrk="1" hangingPunct="1"/>
            <a:r>
              <a:rPr lang="ru-RU" sz="2400" dirty="0" smtClean="0">
                <a:latin typeface="Monotype Corsiva" pitchFamily="66" charset="0"/>
              </a:rPr>
              <a:t>Тщательная подготовка</a:t>
            </a:r>
          </a:p>
          <a:p>
            <a:pPr eaLnBrk="1" hangingPunct="1"/>
            <a:r>
              <a:rPr lang="ru-RU" sz="2400" dirty="0" smtClean="0">
                <a:latin typeface="Monotype Corsiva" pitchFamily="66" charset="0"/>
              </a:rPr>
              <a:t>Динамичность</a:t>
            </a:r>
          </a:p>
          <a:p>
            <a:pPr eaLnBrk="1" hangingPunct="1">
              <a:buFont typeface="Arial" charset="0"/>
              <a:buNone/>
            </a:pPr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428625" y="285750"/>
            <a:ext cx="8358188" cy="6286500"/>
          </a:xfrm>
          <a:prstGeom prst="rect">
            <a:avLst/>
          </a:prstGeom>
          <a:noFill/>
          <a:ln>
            <a:solidFill>
              <a:srgbClr val="00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Рисунок 7" descr="teache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5043292"/>
            <a:ext cx="1928826" cy="14466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teache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4963996"/>
            <a:ext cx="1928826" cy="16052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642938" y="357188"/>
            <a:ext cx="8072437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На родительском собрании нужно :</a:t>
            </a:r>
          </a:p>
          <a:p>
            <a:r>
              <a:rPr lang="ru-RU" sz="2400" dirty="0" smtClean="0">
                <a:latin typeface="Monotype Corsiva" pitchFamily="66" charset="0"/>
              </a:rPr>
              <a:t>1.</a:t>
            </a:r>
            <a:r>
              <a:rPr lang="ru-RU" sz="2400" dirty="0">
                <a:latin typeface="Monotype Corsiva" pitchFamily="66" charset="0"/>
              </a:rPr>
              <a:t>В</a:t>
            </a:r>
            <a:r>
              <a:rPr lang="ru-RU" sz="2400" dirty="0" smtClean="0">
                <a:latin typeface="Monotype Corsiva" pitchFamily="66" charset="0"/>
              </a:rPr>
              <a:t>ооружить родителей знаниями по вопросам применения разнообразных методов воспитания ребенка. </a:t>
            </a:r>
          </a:p>
          <a:p>
            <a:r>
              <a:rPr lang="ru-RU" sz="2400" dirty="0" smtClean="0">
                <a:latin typeface="Monotype Corsiva" pitchFamily="66" charset="0"/>
              </a:rPr>
              <a:t>2.</a:t>
            </a:r>
            <a:r>
              <a:rPr lang="ru-RU" sz="2400" dirty="0">
                <a:latin typeface="Monotype Corsiva" pitchFamily="66" charset="0"/>
              </a:rPr>
              <a:t>У</a:t>
            </a:r>
            <a:r>
              <a:rPr lang="ru-RU" sz="2400" dirty="0" smtClean="0">
                <a:latin typeface="Monotype Corsiva" pitchFamily="66" charset="0"/>
              </a:rPr>
              <a:t>бедить в их целесообразности.</a:t>
            </a:r>
          </a:p>
          <a:p>
            <a:r>
              <a:rPr lang="ru-RU" sz="2400" dirty="0" smtClean="0">
                <a:latin typeface="Monotype Corsiva" pitchFamily="66" charset="0"/>
              </a:rPr>
              <a:t>3.Учить анализировать родителей свою воспитательную деятельность. </a:t>
            </a:r>
          </a:p>
          <a:p>
            <a:pPr indent="27463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Monotype Corsiva" pitchFamily="66" charset="0"/>
              </a:rPr>
              <a:t> </a:t>
            </a:r>
            <a:endParaRPr lang="ru-RU" sz="2400" dirty="0">
              <a:latin typeface="Monotype Corsiva" pitchFamily="66" charset="0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88" y="214313"/>
            <a:ext cx="8572500" cy="6357937"/>
          </a:xfrm>
          <a:prstGeom prst="rect">
            <a:avLst/>
          </a:prstGeom>
          <a:noFill/>
          <a:ln>
            <a:solidFill>
              <a:srgbClr val="00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Рисунок 4" descr="teacher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6578" y="5043292"/>
            <a:ext cx="1928826" cy="14466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teache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4963996"/>
            <a:ext cx="1928826" cy="16052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642938" y="357188"/>
            <a:ext cx="8072437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На родительском собрании нужно :</a:t>
            </a:r>
          </a:p>
          <a:p>
            <a:r>
              <a:rPr lang="ru-RU" sz="2400" dirty="0" smtClean="0">
                <a:latin typeface="Monotype Corsiva" pitchFamily="66" charset="0"/>
              </a:rPr>
              <a:t>1.</a:t>
            </a:r>
            <a:r>
              <a:rPr lang="ru-RU" sz="2400" dirty="0">
                <a:latin typeface="Monotype Corsiva" pitchFamily="66" charset="0"/>
              </a:rPr>
              <a:t>В</a:t>
            </a:r>
            <a:r>
              <a:rPr lang="ru-RU" sz="2400" dirty="0" smtClean="0">
                <a:latin typeface="Monotype Corsiva" pitchFamily="66" charset="0"/>
              </a:rPr>
              <a:t>ооружить родителей знаниями по вопросам применения разнообразных методов воспитания ребенка. </a:t>
            </a:r>
          </a:p>
          <a:p>
            <a:r>
              <a:rPr lang="ru-RU" sz="2400" dirty="0" smtClean="0">
                <a:latin typeface="Monotype Corsiva" pitchFamily="66" charset="0"/>
              </a:rPr>
              <a:t>2.</a:t>
            </a:r>
            <a:r>
              <a:rPr lang="ru-RU" sz="2400" dirty="0">
                <a:latin typeface="Monotype Corsiva" pitchFamily="66" charset="0"/>
              </a:rPr>
              <a:t>У</a:t>
            </a:r>
            <a:r>
              <a:rPr lang="ru-RU" sz="2400" dirty="0" smtClean="0">
                <a:latin typeface="Monotype Corsiva" pitchFamily="66" charset="0"/>
              </a:rPr>
              <a:t>бедить в их целесообразности.</a:t>
            </a:r>
          </a:p>
          <a:p>
            <a:r>
              <a:rPr lang="ru-RU" sz="2400" dirty="0" smtClean="0">
                <a:latin typeface="Monotype Corsiva" pitchFamily="66" charset="0"/>
              </a:rPr>
              <a:t>3.Учить анализировать родителей свою воспитательную деятельность. </a:t>
            </a:r>
          </a:p>
          <a:p>
            <a:pPr indent="27463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Monotype Corsiva" pitchFamily="66" charset="0"/>
              </a:rPr>
              <a:t> </a:t>
            </a:r>
            <a:endParaRPr lang="ru-RU" sz="2400" dirty="0">
              <a:latin typeface="Monotype Corsiva" pitchFamily="66" charset="0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88" y="214313"/>
            <a:ext cx="8572500" cy="6357937"/>
          </a:xfrm>
          <a:prstGeom prst="rect">
            <a:avLst/>
          </a:prstGeom>
          <a:noFill/>
          <a:ln>
            <a:solidFill>
              <a:srgbClr val="00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Рисунок 4" descr="teacher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6578" y="5043292"/>
            <a:ext cx="1928826" cy="14466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teache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4963996"/>
            <a:ext cx="1928826" cy="16052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57188" y="214313"/>
            <a:ext cx="8572500" cy="6357937"/>
          </a:xfrm>
          <a:prstGeom prst="rect">
            <a:avLst/>
          </a:prstGeom>
          <a:noFill/>
          <a:ln>
            <a:solidFill>
              <a:srgbClr val="00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82883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Методы активизации родителей: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Monotype Corsiva" pitchFamily="66" charset="0"/>
              </a:rPr>
              <a:t>Примеры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Monotype Corsiva" pitchFamily="66" charset="0"/>
              </a:rPr>
              <a:t>Вопросы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Monotype Corsiva" pitchFamily="66" charset="0"/>
              </a:rPr>
              <a:t>Ситуация для  анализа</a:t>
            </a:r>
            <a:endParaRPr lang="ru-RU" sz="2400" dirty="0">
              <a:latin typeface="Monotype Corsiva" pitchFamily="66" charset="0"/>
            </a:endParaRPr>
          </a:p>
        </p:txBody>
      </p:sp>
      <p:pic>
        <p:nvPicPr>
          <p:cNvPr id="6" name="Рисунок 5" descr="teacher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6578" y="5043292"/>
            <a:ext cx="1928826" cy="14466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88" y="214313"/>
            <a:ext cx="8572500" cy="6357937"/>
          </a:xfrm>
          <a:prstGeom prst="rect">
            <a:avLst/>
          </a:prstGeom>
          <a:noFill/>
          <a:ln>
            <a:solidFill>
              <a:srgbClr val="00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474345"/>
            <a:ext cx="79208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Во время родительского собрания методом опроса родителей, нужно выявить, что хотят от  ребёнку родители.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Monotype Corsiva" pitchFamily="66" charset="0"/>
              </a:rPr>
              <a:t>Объяснить родителям, что ребенку нужны впечатления, но их обилие детей утомляет.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Monotype Corsiva" pitchFamily="66" charset="0"/>
              </a:rPr>
              <a:t>Научить родителей уважать стремление ребенка познать окружающее, не оставлять без внимания их вопросы.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Monotype Corsiva" pitchFamily="66" charset="0"/>
              </a:rPr>
              <a:t>Важно помнить, что главное - всестороннее развитие ребенка</a:t>
            </a:r>
            <a:r>
              <a:rPr lang="ru-RU" sz="2400" dirty="0">
                <a:latin typeface="Monotype Corsiva" pitchFamily="66" charset="0"/>
              </a:rPr>
              <a:t>.</a:t>
            </a:r>
            <a:r>
              <a:rPr lang="ru-RU" sz="2400" dirty="0" smtClean="0">
                <a:latin typeface="Monotype Corsiva" pitchFamily="66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Monotype Corsiva" pitchFamily="66" charset="0"/>
              </a:rPr>
              <a:t>Обратить внимание по формированию у ребенка общественных мотивов поведения и нравственно-волевых качеств (организованности, самостоятельности, настойчивости, ответственности).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Monotype Corsiva" pitchFamily="66" charset="0"/>
              </a:rPr>
              <a:t>Помочь родителям в создании ребенку условий для игры, разнообразных занятий, посильного труда…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Monotype Corsiva" pitchFamily="66" charset="0"/>
              </a:rPr>
              <a:t>Напомнить родителям, что дети очень подражательны, они усваивают не только положительные, но и отрицательные примеры, и это нужно учитывать в своем воспитании ребенка.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teache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5043292"/>
            <a:ext cx="1928826" cy="14466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57188" y="214313"/>
            <a:ext cx="8572500" cy="6357937"/>
          </a:xfrm>
          <a:prstGeom prst="rect">
            <a:avLst/>
          </a:prstGeom>
          <a:noFill/>
          <a:ln>
            <a:solidFill>
              <a:srgbClr val="00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548680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Выяснить у родителей с какими трудностями они сталкиваетесь в воспитании детей в не стен детского сада.</a:t>
            </a:r>
          </a:p>
          <a:p>
            <a:r>
              <a:rPr lang="ru-RU" sz="2400" dirty="0" smtClean="0">
                <a:latin typeface="Monotype Corsiva" pitchFamily="66" charset="0"/>
              </a:rPr>
              <a:t>Помочь родителям в решении данных проблем.</a:t>
            </a:r>
          </a:p>
          <a:p>
            <a:r>
              <a:rPr lang="ru-RU" sz="2400" dirty="0" smtClean="0">
                <a:latin typeface="Monotype Corsiva" pitchFamily="66" charset="0"/>
              </a:rPr>
              <a:t>Методы оказания помощи родителям: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Monotype Corsiva" pitchFamily="66" charset="0"/>
              </a:rPr>
              <a:t>Беседа.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Monotype Corsiva" pitchFamily="66" charset="0"/>
              </a:rPr>
              <a:t>Совместное обсуждение.</a:t>
            </a:r>
          </a:p>
          <a:p>
            <a:pPr marL="457200" indent="-457200">
              <a:buAutoNum type="arabicPeriod"/>
            </a:pPr>
            <a:r>
              <a:rPr lang="ru-RU" sz="2400" dirty="0">
                <a:latin typeface="Monotype Corsiva" pitchFamily="66" charset="0"/>
              </a:rPr>
              <a:t>Е</a:t>
            </a:r>
            <a:r>
              <a:rPr lang="ru-RU" sz="2400" dirty="0" smtClean="0">
                <a:latin typeface="Monotype Corsiva" pitchFamily="66" charset="0"/>
              </a:rPr>
              <a:t>динстве требований к ребенку со  стороны всех взрослых членов семьи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Monotype Corsiva" pitchFamily="66" charset="0"/>
              </a:rPr>
              <a:t>Последовательно реализовывать требования к ребёнку.</a:t>
            </a:r>
          </a:p>
          <a:p>
            <a:pPr marL="457200" indent="-457200">
              <a:buAutoNum type="arabicPeriod"/>
            </a:pP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</a:t>
            </a:r>
            <a:r>
              <a:rPr lang="ru-RU" dirty="0" smtClean="0">
                <a:latin typeface="Monotype Corsiva" pitchFamily="66" charset="0"/>
              </a:rPr>
              <a:t>Мне очень хотелось бы, чтоб и воспитатели и родители всегда помнили, что семья для ребёнка – это </a:t>
            </a:r>
            <a:r>
              <a:rPr lang="ru-RU" b="1" dirty="0" smtClean="0">
                <a:solidFill>
                  <a:srgbClr val="006600"/>
                </a:solidFill>
                <a:latin typeface="Monotype Corsiva" pitchFamily="66" charset="0"/>
              </a:rPr>
              <a:t>источник общественного опыта</a:t>
            </a:r>
            <a:r>
              <a:rPr lang="ru-RU" dirty="0" smtClean="0">
                <a:latin typeface="Monotype Corsiva" pitchFamily="66" charset="0"/>
              </a:rPr>
              <a:t>. Здесь он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Monotype Corsiva" pitchFamily="66" charset="0"/>
              </a:rPr>
              <a:t>    </a:t>
            </a:r>
            <a:r>
              <a:rPr lang="ru-RU" dirty="0" smtClean="0">
                <a:latin typeface="Monotype Corsiva" pitchFamily="66" charset="0"/>
              </a:rPr>
              <a:t>находит </a:t>
            </a:r>
            <a:r>
              <a:rPr lang="ru-RU" dirty="0" smtClean="0">
                <a:latin typeface="Monotype Corsiva" pitchFamily="66" charset="0"/>
              </a:rPr>
              <a:t>примеры для </a:t>
            </a:r>
            <a:r>
              <a:rPr lang="ru-RU" dirty="0" smtClean="0">
                <a:latin typeface="Monotype Corsiva" pitchFamily="66" charset="0"/>
              </a:rPr>
              <a:t>подражания </a:t>
            </a:r>
            <a:r>
              <a:rPr lang="ru-RU" dirty="0" smtClean="0">
                <a:latin typeface="Monotype Corsiva" pitchFamily="66" charset="0"/>
              </a:rPr>
              <a:t>и здесь происходит его социальное рождение. И если мы хотим вырастить </a:t>
            </a:r>
            <a:r>
              <a:rPr lang="ru-RU" b="1" dirty="0" smtClean="0">
                <a:solidFill>
                  <a:srgbClr val="006600"/>
                </a:solidFill>
                <a:latin typeface="Monotype Corsiva" pitchFamily="66" charset="0"/>
              </a:rPr>
              <a:t>нравственно здоровое поколение</a:t>
            </a:r>
            <a:r>
              <a:rPr lang="ru-RU" dirty="0" smtClean="0">
                <a:latin typeface="Monotype Corsiva" pitchFamily="66" charset="0"/>
              </a:rPr>
              <a:t>, </a:t>
            </a:r>
            <a:r>
              <a:rPr lang="ru-RU" dirty="0" smtClean="0">
                <a:latin typeface="Monotype Corsiva" pitchFamily="66" charset="0"/>
              </a:rPr>
              <a:t>то </a:t>
            </a:r>
            <a:r>
              <a:rPr lang="ru-RU" dirty="0" smtClean="0">
                <a:latin typeface="Monotype Corsiva" pitchFamily="66" charset="0"/>
              </a:rPr>
              <a:t>должны решать эту проблему </a:t>
            </a:r>
            <a:r>
              <a:rPr lang="ru-RU" b="1" dirty="0" smtClean="0">
                <a:solidFill>
                  <a:srgbClr val="006600"/>
                </a:solidFill>
                <a:latin typeface="Monotype Corsiva" pitchFamily="66" charset="0"/>
              </a:rPr>
              <a:t>«</a:t>
            </a:r>
            <a:r>
              <a:rPr lang="ru-RU" b="1" dirty="0" smtClean="0">
                <a:solidFill>
                  <a:srgbClr val="006600"/>
                </a:solidFill>
                <a:latin typeface="Monotype Corsiva" pitchFamily="66" charset="0"/>
              </a:rPr>
              <a:t>всем миром»</a:t>
            </a:r>
            <a:r>
              <a:rPr lang="ru-RU" dirty="0" smtClean="0">
                <a:latin typeface="Monotype Corsiva" pitchFamily="66" charset="0"/>
              </a:rPr>
              <a:t>: </a:t>
            </a:r>
            <a:endParaRPr lang="ru-RU" dirty="0" smtClean="0">
              <a:latin typeface="Monotype Corsiva" pitchFamily="66" charset="0"/>
            </a:endParaRPr>
          </a:p>
          <a:p>
            <a:pPr algn="just">
              <a:defRPr/>
            </a:pPr>
            <a:r>
              <a:rPr lang="ru-RU" dirty="0" smtClean="0">
                <a:latin typeface="Monotype Corsiva" pitchFamily="66" charset="0"/>
              </a:rPr>
              <a:t>    детский </a:t>
            </a:r>
            <a:r>
              <a:rPr lang="ru-RU" dirty="0" smtClean="0">
                <a:latin typeface="Monotype Corsiva" pitchFamily="66" charset="0"/>
              </a:rPr>
              <a:t>сад, </a:t>
            </a:r>
            <a:endParaRPr lang="ru-RU" dirty="0" smtClean="0">
              <a:latin typeface="Monotype Corsiva" pitchFamily="66" charset="0"/>
            </a:endParaRPr>
          </a:p>
          <a:p>
            <a:pPr algn="just">
              <a:defRPr/>
            </a:pPr>
            <a:r>
              <a:rPr lang="ru-RU" dirty="0" smtClean="0">
                <a:latin typeface="Monotype Corsiva" pitchFamily="66" charset="0"/>
              </a:rPr>
              <a:t>    семья</a:t>
            </a:r>
            <a:r>
              <a:rPr lang="ru-RU" dirty="0" smtClean="0">
                <a:latin typeface="Monotype Corsiva" pitchFamily="66" charset="0"/>
              </a:rPr>
              <a:t>, </a:t>
            </a:r>
          </a:p>
          <a:p>
            <a:pPr algn="just">
              <a:defRPr/>
            </a:pPr>
            <a:r>
              <a:rPr lang="ru-RU" dirty="0" smtClean="0">
                <a:latin typeface="Monotype Corsiva" pitchFamily="66" charset="0"/>
              </a:rPr>
              <a:t>    общественность.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6600"/>
                </a:solidFill>
              </a:rPr>
              <a:t>Заключение</a:t>
            </a:r>
            <a:r>
              <a:rPr lang="ru-RU" dirty="0" smtClean="0">
                <a:solidFill>
                  <a:srgbClr val="006600"/>
                </a:solidFill>
              </a:rPr>
              <a:t/>
            </a:r>
            <a:br>
              <a:rPr lang="ru-RU" dirty="0" smtClean="0">
                <a:solidFill>
                  <a:srgbClr val="006600"/>
                </a:solidFill>
              </a:rPr>
            </a:b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625" y="357188"/>
            <a:ext cx="8501063" cy="6215062"/>
          </a:xfrm>
          <a:prstGeom prst="rect">
            <a:avLst/>
          </a:prstGeom>
          <a:noFill/>
          <a:ln>
            <a:solidFill>
              <a:srgbClr val="00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Рисунок 7" descr="teache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5043292"/>
            <a:ext cx="1928826" cy="14466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414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Взаимодействие педагога  с законными представителями ребёнка </vt:lpstr>
      <vt:lpstr>Слайд 2</vt:lpstr>
      <vt:lpstr>Принципы взаимодействия педагога с родителями</vt:lpstr>
      <vt:lpstr>Слайд 4</vt:lpstr>
      <vt:lpstr>Слайд 5</vt:lpstr>
      <vt:lpstr>Слайд 6</vt:lpstr>
      <vt:lpstr>Слайд 7</vt:lpstr>
      <vt:lpstr>Слайд 8</vt:lpstr>
      <vt:lpstr>Заключение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ДС103</dc:creator>
  <cp:lastModifiedBy>ДС103</cp:lastModifiedBy>
  <cp:revision>6</cp:revision>
  <dcterms:created xsi:type="dcterms:W3CDTF">2015-03-27T05:54:28Z</dcterms:created>
  <dcterms:modified xsi:type="dcterms:W3CDTF">2015-03-27T06:46:21Z</dcterms:modified>
</cp:coreProperties>
</file>