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4" d="100"/>
          <a:sy n="34" d="100"/>
        </p:scale>
        <p:origin x="-13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3/26/2015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image" Target="../media/image10.wmf"/><Relationship Id="rId7" Type="http://schemas.openxmlformats.org/officeDocument/2006/relationships/image" Target="../media/image1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image" Target="../media/image16.gif"/><Relationship Id="rId7" Type="http://schemas.openxmlformats.org/officeDocument/2006/relationships/image" Target="../media/image20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3" Type="http://schemas.openxmlformats.org/officeDocument/2006/relationships/image" Target="../media/image22.wmf"/><Relationship Id="rId7" Type="http://schemas.openxmlformats.org/officeDocument/2006/relationships/image" Target="../media/image26.jpe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5.jpeg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6858000" cy="1143000"/>
          </a:xfrm>
        </p:spPr>
        <p:txBody>
          <a:bodyPr>
            <a:normAutofit/>
          </a:bodyPr>
          <a:lstStyle/>
          <a:p>
            <a:r>
              <a:rPr lang="ru-RU" sz="4800" b="1" i="1" dirty="0" smtClean="0">
                <a:solidFill>
                  <a:srgbClr val="7030A0"/>
                </a:solidFill>
              </a:rPr>
              <a:t>«Едем в отпуск»</a:t>
            </a:r>
            <a:endParaRPr lang="ru-RU" sz="4800" b="1" i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Цель: дифференциация звуков (С),(</a:t>
            </a:r>
            <a:r>
              <a:rPr lang="ru-RU" dirty="0" err="1" smtClean="0"/>
              <a:t>Сь</a:t>
            </a:r>
            <a:r>
              <a:rPr lang="ru-RU" dirty="0" smtClean="0"/>
              <a:t>).</a:t>
            </a:r>
          </a:p>
          <a:p>
            <a:r>
              <a:rPr lang="ru-RU" dirty="0" smtClean="0"/>
              <a:t>Материалы: 2 плоскостных куклы большого размера, маленькие плоскостные сумочки с предметными картинками на заданный звук(с),(</a:t>
            </a:r>
            <a:r>
              <a:rPr lang="ru-RU" dirty="0" err="1" smtClean="0"/>
              <a:t>сь</a:t>
            </a:r>
            <a:r>
              <a:rPr lang="ru-RU" dirty="0" smtClean="0"/>
              <a:t>).</a:t>
            </a:r>
          </a:p>
          <a:p>
            <a:r>
              <a:rPr lang="ru-RU" dirty="0" smtClean="0"/>
              <a:t>Ход игры: предлагаем ребенку помочь Соне  и Симе собраться в отпуск. Надо взять с собой только те сумки с картинками  в названии которых есть нужный звук .Ребёнок выбирает сумку  с подходящим звуком, правильно называя картинку изображенную на ней.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картинный материал\фланелегра\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1447800" y="-1447800"/>
            <a:ext cx="6248400" cy="914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 flipV="1">
            <a:off x="1219200" y="-1066800"/>
            <a:ext cx="6705600" cy="914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картинный материал\картинки для логопедической работы часть 1\CLOTH005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0"/>
            <a:ext cx="2688586" cy="3343275"/>
          </a:xfrm>
          <a:prstGeom prst="rect">
            <a:avLst/>
          </a:prstGeom>
          <a:noFill/>
        </p:spPr>
      </p:pic>
      <p:pic>
        <p:nvPicPr>
          <p:cNvPr id="3" name="Picture 2" descr="D:\картинный материал\картинки для логопедической работы часть 1\CLOTH005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276600"/>
            <a:ext cx="2688586" cy="3343275"/>
          </a:xfrm>
          <a:prstGeom prst="rect">
            <a:avLst/>
          </a:prstGeom>
          <a:noFill/>
        </p:spPr>
      </p:pic>
      <p:pic>
        <p:nvPicPr>
          <p:cNvPr id="4" name="Picture 2" descr="D:\картинный материал\картинки для логопедической работы часть 1\CLOTH005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0"/>
            <a:ext cx="2688586" cy="3343275"/>
          </a:xfrm>
          <a:prstGeom prst="rect">
            <a:avLst/>
          </a:prstGeom>
          <a:noFill/>
        </p:spPr>
      </p:pic>
      <p:pic>
        <p:nvPicPr>
          <p:cNvPr id="5" name="Picture 2" descr="D:\картинный материал\картинки для логопедической работы часть 1\CLOTH005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55414" y="0"/>
            <a:ext cx="2688586" cy="3343275"/>
          </a:xfrm>
          <a:prstGeom prst="rect">
            <a:avLst/>
          </a:prstGeom>
          <a:noFill/>
        </p:spPr>
      </p:pic>
      <p:pic>
        <p:nvPicPr>
          <p:cNvPr id="6" name="Picture 2" descr="D:\картинный материал\картинки для логопедической работы часть 1\CLOTH005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800" y="3276600"/>
            <a:ext cx="2688586" cy="3343275"/>
          </a:xfrm>
          <a:prstGeom prst="rect">
            <a:avLst/>
          </a:prstGeom>
          <a:noFill/>
        </p:spPr>
      </p:pic>
      <p:pic>
        <p:nvPicPr>
          <p:cNvPr id="7" name="Picture 2" descr="D:\картинный материал\картинки для логопедической работы часть 1\CLOTH005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3352800"/>
            <a:ext cx="2688586" cy="3343275"/>
          </a:xfrm>
          <a:prstGeom prst="rect">
            <a:avLst/>
          </a:prstGeom>
          <a:noFill/>
        </p:spPr>
      </p:pic>
      <p:pic>
        <p:nvPicPr>
          <p:cNvPr id="2059" name="Picture 11" descr="D:\картинный материал\картинки для логопедической работы часть 1\картинки для логопедической работы часть 2\VEGTB060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0" y="4953000"/>
            <a:ext cx="1652587" cy="1576190"/>
          </a:xfrm>
          <a:prstGeom prst="rect">
            <a:avLst/>
          </a:prstGeom>
          <a:noFill/>
        </p:spPr>
      </p:pic>
      <p:pic>
        <p:nvPicPr>
          <p:cNvPr id="2060" name="Picture 12" descr="D:\картинный материал\картинки для логопедической работы часть 1\CANDL023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14400" y="4953000"/>
            <a:ext cx="1481137" cy="1416739"/>
          </a:xfrm>
          <a:prstGeom prst="rect">
            <a:avLst/>
          </a:prstGeom>
          <a:noFill/>
        </p:spPr>
      </p:pic>
      <p:pic>
        <p:nvPicPr>
          <p:cNvPr id="2062" name="Picture 14" descr="D:\картинный материал\картинки для логопедической работы часть 1\DAIRY008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19401049">
            <a:off x="3733800" y="1676400"/>
            <a:ext cx="1152914" cy="1325563"/>
          </a:xfrm>
          <a:prstGeom prst="rect">
            <a:avLst/>
          </a:prstGeom>
          <a:noFill/>
        </p:spPr>
      </p:pic>
      <p:pic>
        <p:nvPicPr>
          <p:cNvPr id="2063" name="Picture 15" descr="D:\картинный материал\картинки для логопедической работы часть 1\DRINK162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543800" y="1752600"/>
            <a:ext cx="796520" cy="1352550"/>
          </a:xfrm>
          <a:prstGeom prst="rect">
            <a:avLst/>
          </a:prstGeom>
          <a:noFill/>
        </p:spPr>
      </p:pic>
      <p:pic>
        <p:nvPicPr>
          <p:cNvPr id="2064" name="Picture 16" descr="D:\картинный материал\картинки для логопедической работы часть 1\FOOTW047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934200" y="5105400"/>
            <a:ext cx="1143000" cy="1190874"/>
          </a:xfrm>
          <a:prstGeom prst="rect">
            <a:avLst/>
          </a:prstGeom>
          <a:noFill/>
        </p:spPr>
      </p:pic>
      <p:pic>
        <p:nvPicPr>
          <p:cNvPr id="2065" name="Picture 17" descr="D:\картинный материал\картинки для логопедической работы часть 1\HAIR003.WM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19949832">
            <a:off x="535528" y="2217022"/>
            <a:ext cx="2141934" cy="533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картинный материал\картинки для логопедической работы часть 1\CLOTH005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0"/>
            <a:ext cx="2688586" cy="3343275"/>
          </a:xfrm>
          <a:prstGeom prst="rect">
            <a:avLst/>
          </a:prstGeom>
          <a:noFill/>
        </p:spPr>
      </p:pic>
      <p:pic>
        <p:nvPicPr>
          <p:cNvPr id="3" name="Picture 2" descr="D:\картинный материал\картинки для логопедической работы часть 1\CLOTH005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514725"/>
            <a:ext cx="2688586" cy="3343275"/>
          </a:xfrm>
          <a:prstGeom prst="rect">
            <a:avLst/>
          </a:prstGeom>
          <a:noFill/>
        </p:spPr>
      </p:pic>
      <p:pic>
        <p:nvPicPr>
          <p:cNvPr id="4" name="Picture 2" descr="D:\картинный материал\картинки для логопедической работы часть 1\CLOTH005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0"/>
            <a:ext cx="2688586" cy="3343275"/>
          </a:xfrm>
          <a:prstGeom prst="rect">
            <a:avLst/>
          </a:prstGeom>
          <a:noFill/>
        </p:spPr>
      </p:pic>
      <p:pic>
        <p:nvPicPr>
          <p:cNvPr id="5" name="Picture 2" descr="D:\картинный материал\картинки для логопедической работы часть 1\CLOTH005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0"/>
            <a:ext cx="2688586" cy="3343275"/>
          </a:xfrm>
          <a:prstGeom prst="rect">
            <a:avLst/>
          </a:prstGeom>
          <a:noFill/>
        </p:spPr>
      </p:pic>
      <p:pic>
        <p:nvPicPr>
          <p:cNvPr id="6" name="Picture 2" descr="D:\картинный материал\картинки для логопедической работы часть 1\CLOTH005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800" y="3514725"/>
            <a:ext cx="2688586" cy="3343275"/>
          </a:xfrm>
          <a:prstGeom prst="rect">
            <a:avLst/>
          </a:prstGeom>
          <a:noFill/>
        </p:spPr>
      </p:pic>
      <p:pic>
        <p:nvPicPr>
          <p:cNvPr id="7" name="Picture 2" descr="D:\картинный материал\картинки для логопедической работы часть 1\CLOTH005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3352800"/>
            <a:ext cx="2688586" cy="3343275"/>
          </a:xfrm>
          <a:prstGeom prst="rect">
            <a:avLst/>
          </a:prstGeom>
          <a:noFill/>
        </p:spPr>
      </p:pic>
      <p:pic>
        <p:nvPicPr>
          <p:cNvPr id="3082" name="Picture 10" descr="D:\картинный материал\картинки для логопедической работы часть 1\картинки для логопедической работы часть 2\FRUIT161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5181600"/>
            <a:ext cx="754813" cy="1438275"/>
          </a:xfrm>
          <a:prstGeom prst="rect">
            <a:avLst/>
          </a:prstGeom>
          <a:noFill/>
        </p:spPr>
      </p:pic>
      <p:pic>
        <p:nvPicPr>
          <p:cNvPr id="3084" name="Picture 12" descr="D:\картинный материал\картинки для логопедической работы часть 1\картинки для логопедической работы часть 2\CACTU015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38600" y="5181600"/>
            <a:ext cx="1066800" cy="1204913"/>
          </a:xfrm>
          <a:prstGeom prst="rect">
            <a:avLst/>
          </a:prstGeom>
          <a:noFill/>
        </p:spPr>
      </p:pic>
      <p:pic>
        <p:nvPicPr>
          <p:cNvPr id="3087" name="Picture 15" descr="D:\картинный материал\картинки для логопедической работы часть 1\картинки для логопедической работы часть 2\INSEC030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86200" y="1828800"/>
            <a:ext cx="1371600" cy="1262795"/>
          </a:xfrm>
          <a:prstGeom prst="rect">
            <a:avLst/>
          </a:prstGeom>
          <a:noFill/>
        </p:spPr>
      </p:pic>
      <p:pic>
        <p:nvPicPr>
          <p:cNvPr id="3088" name="Picture 16" descr="D:\картинный материал\картинки для логопедической работы часть 1\MEAT067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58000" y="2057400"/>
            <a:ext cx="1600200" cy="1005079"/>
          </a:xfrm>
          <a:prstGeom prst="rect">
            <a:avLst/>
          </a:prstGeom>
          <a:noFill/>
        </p:spPr>
      </p:pic>
      <p:pic>
        <p:nvPicPr>
          <p:cNvPr id="3089" name="Picture 17" descr="D:\картинный материал\картинки для логопедической работы часть 1\OBJEC046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38200" y="1676400"/>
            <a:ext cx="1194818" cy="1419225"/>
          </a:xfrm>
          <a:prstGeom prst="rect">
            <a:avLst/>
          </a:prstGeom>
          <a:noFill/>
        </p:spPr>
      </p:pic>
      <p:pic>
        <p:nvPicPr>
          <p:cNvPr id="3090" name="Picture 18" descr="D:\картинный материал\картинки для логопедической работы часть 1\OBJEC133.WM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477000" y="5334000"/>
            <a:ext cx="1819275" cy="11357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картинный материал\картинки для логопедической работы часть 1\CLOTH005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0"/>
            <a:ext cx="2688586" cy="3343275"/>
          </a:xfrm>
          <a:prstGeom prst="rect">
            <a:avLst/>
          </a:prstGeom>
          <a:noFill/>
        </p:spPr>
      </p:pic>
      <p:pic>
        <p:nvPicPr>
          <p:cNvPr id="3" name="Picture 2" descr="D:\картинный материал\картинки для логопедической работы часть 1\CLOTH005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352800"/>
            <a:ext cx="2688586" cy="3343275"/>
          </a:xfrm>
          <a:prstGeom prst="rect">
            <a:avLst/>
          </a:prstGeom>
          <a:noFill/>
        </p:spPr>
      </p:pic>
      <p:pic>
        <p:nvPicPr>
          <p:cNvPr id="4" name="Picture 2" descr="D:\картинный материал\картинки для логопедической работы часть 1\CLOTH005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0"/>
            <a:ext cx="2688586" cy="3343275"/>
          </a:xfrm>
          <a:prstGeom prst="rect">
            <a:avLst/>
          </a:prstGeom>
          <a:noFill/>
        </p:spPr>
      </p:pic>
      <p:pic>
        <p:nvPicPr>
          <p:cNvPr id="5" name="Picture 2" descr="D:\картинный материал\картинки для логопедической работы часть 1\CLOTH005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55414" y="125160"/>
            <a:ext cx="2688586" cy="3343275"/>
          </a:xfrm>
          <a:prstGeom prst="rect">
            <a:avLst/>
          </a:prstGeom>
          <a:noFill/>
        </p:spPr>
      </p:pic>
      <p:pic>
        <p:nvPicPr>
          <p:cNvPr id="6" name="Picture 2" descr="D:\картинный материал\картинки для логопедической работы часть 1\CLOTH005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3600" y="3352800"/>
            <a:ext cx="2688586" cy="3343275"/>
          </a:xfrm>
          <a:prstGeom prst="rect">
            <a:avLst/>
          </a:prstGeom>
          <a:noFill/>
        </p:spPr>
      </p:pic>
      <p:pic>
        <p:nvPicPr>
          <p:cNvPr id="7" name="Picture 2" descr="D:\картинный материал\картинки для логопедической работы часть 1\CLOTH005.WMF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24200" y="3352800"/>
            <a:ext cx="2688586" cy="3343275"/>
          </a:xfrm>
          <a:prstGeom prst="rect">
            <a:avLst/>
          </a:prstGeom>
          <a:noFill/>
        </p:spPr>
      </p:pic>
      <p:pic>
        <p:nvPicPr>
          <p:cNvPr id="5124" name="Picture 4" descr="D:\картинный материал\картинки позиция звуков\картинный материал\с\Image892.gif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10400" y="1905000"/>
            <a:ext cx="1728787" cy="1306195"/>
          </a:xfrm>
          <a:prstGeom prst="rect">
            <a:avLst/>
          </a:prstGeom>
          <a:noFill/>
        </p:spPr>
      </p:pic>
      <p:pic>
        <p:nvPicPr>
          <p:cNvPr id="5125" name="Picture 5" descr="D:\картинный материал\картинки для логопедической работы часть 1\POSTL021.WMF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  <a:biLevel thresh="50000"/>
          </a:blip>
          <a:srcRect/>
          <a:stretch>
            <a:fillRect/>
          </a:stretch>
        </p:blipFill>
        <p:spPr bwMode="auto">
          <a:xfrm>
            <a:off x="762000" y="5181600"/>
            <a:ext cx="1690686" cy="1397019"/>
          </a:xfrm>
          <a:prstGeom prst="rect">
            <a:avLst/>
          </a:prstGeom>
          <a:noFill/>
        </p:spPr>
      </p:pic>
      <p:pic>
        <p:nvPicPr>
          <p:cNvPr id="5127" name="Picture 7" descr="D:\картинный материал\картинки для логопедической работы часть 1\картинки для логопедической работы часть 2\FRUIT032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934200" y="5334000"/>
            <a:ext cx="1148272" cy="1133475"/>
          </a:xfrm>
          <a:prstGeom prst="rect">
            <a:avLst/>
          </a:prstGeom>
          <a:noFill/>
        </p:spPr>
      </p:pic>
      <p:pic>
        <p:nvPicPr>
          <p:cNvPr id="5128" name="Picture 8" descr="D:\картинный материал\картинки для логопедической работы часть 1\картинки для логопедической работы часть 2\DUCK002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886200" y="5181600"/>
            <a:ext cx="1338262" cy="1233008"/>
          </a:xfrm>
          <a:prstGeom prst="rect">
            <a:avLst/>
          </a:prstGeom>
          <a:noFill/>
        </p:spPr>
      </p:pic>
      <p:pic>
        <p:nvPicPr>
          <p:cNvPr id="5129" name="Picture 9" descr="D:\картинный материал\картинки для логопедической работы часть 1\FLWRC017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657600" y="1676400"/>
            <a:ext cx="1490661" cy="1396438"/>
          </a:xfrm>
          <a:prstGeom prst="rect">
            <a:avLst/>
          </a:prstGeom>
          <a:noFill/>
        </p:spPr>
      </p:pic>
      <p:pic>
        <p:nvPicPr>
          <p:cNvPr id="5130" name="Picture 10" descr="D:\картинный материал\картинки для логопедической работы часть 1\TOY081.WM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219200" y="1828800"/>
            <a:ext cx="1145341" cy="12350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картинный материал\картинки для логопедической работы часть 1\CLOTH005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0"/>
            <a:ext cx="2688586" cy="3343275"/>
          </a:xfrm>
          <a:prstGeom prst="rect">
            <a:avLst/>
          </a:prstGeom>
          <a:noFill/>
        </p:spPr>
      </p:pic>
      <p:pic>
        <p:nvPicPr>
          <p:cNvPr id="3" name="Picture 2" descr="D:\картинный материал\картинки для логопедической работы часть 1\CLOTH005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276600"/>
            <a:ext cx="2688586" cy="3343275"/>
          </a:xfrm>
          <a:prstGeom prst="rect">
            <a:avLst/>
          </a:prstGeom>
          <a:noFill/>
        </p:spPr>
      </p:pic>
      <p:pic>
        <p:nvPicPr>
          <p:cNvPr id="4" name="Picture 2" descr="D:\картинный материал\картинки для логопедической работы часть 1\CLOTH005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0"/>
            <a:ext cx="2688586" cy="3343275"/>
          </a:xfrm>
          <a:prstGeom prst="rect">
            <a:avLst/>
          </a:prstGeom>
          <a:noFill/>
        </p:spPr>
      </p:pic>
      <p:pic>
        <p:nvPicPr>
          <p:cNvPr id="5" name="Picture 2" descr="D:\картинный материал\картинки для логопедической работы часть 1\CLOTH005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2200" y="0"/>
            <a:ext cx="2688586" cy="3343275"/>
          </a:xfrm>
          <a:prstGeom prst="rect">
            <a:avLst/>
          </a:prstGeom>
          <a:noFill/>
        </p:spPr>
      </p:pic>
      <p:pic>
        <p:nvPicPr>
          <p:cNvPr id="6" name="Picture 2" descr="D:\картинный материал\картинки для логопедической работы часть 1\CLOTH005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3600" y="3514725"/>
            <a:ext cx="2688586" cy="3343275"/>
          </a:xfrm>
          <a:prstGeom prst="rect">
            <a:avLst/>
          </a:prstGeom>
          <a:noFill/>
        </p:spPr>
      </p:pic>
      <p:pic>
        <p:nvPicPr>
          <p:cNvPr id="7" name="Picture 2" descr="D:\картинный материал\картинки для логопедической работы часть 1\CLOTH005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3352800"/>
            <a:ext cx="2688586" cy="3343275"/>
          </a:xfrm>
          <a:prstGeom prst="rect">
            <a:avLst/>
          </a:prstGeom>
          <a:noFill/>
        </p:spPr>
      </p:pic>
      <p:pic>
        <p:nvPicPr>
          <p:cNvPr id="6146" name="Picture 2" descr="D:\картинный материал\картинки для логопедической работы часть 1\картинки для логопедической работы часть 2\MOOSE001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1828800"/>
            <a:ext cx="1458722" cy="1271588"/>
          </a:xfrm>
          <a:prstGeom prst="rect">
            <a:avLst/>
          </a:prstGeom>
          <a:noFill/>
        </p:spPr>
      </p:pic>
      <p:pic>
        <p:nvPicPr>
          <p:cNvPr id="6147" name="Picture 3" descr="D:\картинный материал\Картинки для диагностики произношения звуков позднего онтогенеза\Слайд13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05200" y="1752600"/>
            <a:ext cx="1828800" cy="1371600"/>
          </a:xfrm>
          <a:prstGeom prst="rect">
            <a:avLst/>
          </a:prstGeom>
          <a:noFill/>
        </p:spPr>
      </p:pic>
      <p:pic>
        <p:nvPicPr>
          <p:cNvPr id="6148" name="Picture 4" descr="D:\картинный материал\Картинки для диагностики произношения звуков позднего онтогенеза\Слайд18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00800" y="1676400"/>
            <a:ext cx="2133600" cy="1600200"/>
          </a:xfrm>
          <a:prstGeom prst="rect">
            <a:avLst/>
          </a:prstGeom>
          <a:noFill/>
        </p:spPr>
      </p:pic>
      <p:pic>
        <p:nvPicPr>
          <p:cNvPr id="6149" name="Picture 5" descr="D:\картинный материал\Картинки для диагностики произношения звуков позднего онтогенеза\Слайд24.JP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72200" y="4972050"/>
            <a:ext cx="2514600" cy="1885950"/>
          </a:xfrm>
          <a:prstGeom prst="rect">
            <a:avLst/>
          </a:prstGeom>
          <a:noFill/>
        </p:spPr>
      </p:pic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" name="Picture 2" descr="D:\картинный материал\Картинки для диагностики произношения звуков позднего онтогенеза\Слайд20.JPG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8200" y="5181600"/>
            <a:ext cx="1676400" cy="1143000"/>
          </a:xfrm>
          <a:prstGeom prst="rect">
            <a:avLst/>
          </a:prstGeom>
          <a:noFill/>
        </p:spPr>
      </p:pic>
      <p:pic>
        <p:nvPicPr>
          <p:cNvPr id="2052" name="Picture 4" descr="D:\картинный материал\картинки для логопедической работы часть 1\COBJE146.WM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810000" y="5181600"/>
            <a:ext cx="1438275" cy="1047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77</Words>
  <Application>Microsoft Office PowerPoint</Application>
  <PresentationFormat>Экран (4:3)</PresentationFormat>
  <Paragraphs>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Office Theme</vt:lpstr>
      <vt:lpstr>«Едем в отпуск»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пр</cp:lastModifiedBy>
  <cp:revision>2</cp:revision>
  <dcterms:modified xsi:type="dcterms:W3CDTF">2015-03-26T07:08:04Z</dcterms:modified>
</cp:coreProperties>
</file>