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«Отнимем </a:t>
            </a:r>
            <a:r>
              <a:rPr lang="ru-RU" dirty="0" smtClean="0"/>
              <a:t>у мышки сосиски»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smtClean="0"/>
              <a:t>Цель: автоматизация (С),(</a:t>
            </a:r>
            <a:r>
              <a:rPr lang="ru-RU" i="1" dirty="0" err="1" smtClean="0"/>
              <a:t>сь</a:t>
            </a:r>
            <a:r>
              <a:rPr lang="ru-RU" i="1" dirty="0" smtClean="0"/>
              <a:t>)в словах.</a:t>
            </a:r>
          </a:p>
          <a:p>
            <a:r>
              <a:rPr lang="ru-RU" i="1" dirty="0" smtClean="0"/>
              <a:t>Материал: </a:t>
            </a:r>
            <a:r>
              <a:rPr lang="ru-RU" dirty="0" smtClean="0"/>
              <a:t>красочная сюжетная картинка с изображением мышки, и вырезанные из картона сосиски, на которых есть предметные картинки.</a:t>
            </a:r>
          </a:p>
          <a:p>
            <a:r>
              <a:rPr lang="ru-RU" i="1" dirty="0" smtClean="0"/>
              <a:t>Ход игры</a:t>
            </a:r>
            <a:endParaRPr lang="ru-RU" dirty="0" smtClean="0"/>
          </a:p>
          <a:p>
            <a:r>
              <a:rPr lang="ru-RU" dirty="0" smtClean="0"/>
              <a:t>Рассматриваем картинку, называем предметы и продукты, имеющиеся на кухне. Обращаем внимание ребенка на мышку, за которой тянется вереница сосисок (выкладываем заранее сосиски за мышкой так, будто она их тащит). Мышка стащила сосиски, и надо их у нее отнять.</a:t>
            </a:r>
          </a:p>
          <a:p>
            <a:r>
              <a:rPr lang="ru-RU" dirty="0" smtClean="0"/>
              <a:t>Ребенку предлагается назвать изображенный предмет. Назвал правильно — сосиска отнята, сделал ошибку — сосиску съест мышка.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6613/36014149.fb/0_76af7_df92b438_XL"/>
          <p:cNvPicPr>
            <a:picLocks noChangeAspect="1" noChangeArrowheads="1"/>
          </p:cNvPicPr>
          <p:nvPr/>
        </p:nvPicPr>
        <p:blipFill>
          <a:blip r:embed="rId2"/>
          <a:srcRect l="50000" b="15761"/>
          <a:stretch>
            <a:fillRect/>
          </a:stretch>
        </p:blipFill>
        <p:spPr bwMode="auto">
          <a:xfrm rot="16200000">
            <a:off x="1219199" y="-990601"/>
            <a:ext cx="6629401" cy="861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0" y="0"/>
            <a:ext cx="4495800" cy="2743200"/>
          </a:xfrm>
          <a:prstGeom prst="rect">
            <a:avLst/>
          </a:prstGeom>
          <a:noFill/>
        </p:spPr>
      </p:pic>
      <p:pic>
        <p:nvPicPr>
          <p:cNvPr id="3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4419600" y="228600"/>
            <a:ext cx="4495800" cy="2743200"/>
          </a:xfrm>
          <a:prstGeom prst="rect">
            <a:avLst/>
          </a:prstGeom>
          <a:noFill/>
        </p:spPr>
      </p:pic>
      <p:pic>
        <p:nvPicPr>
          <p:cNvPr id="4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0" y="3276600"/>
            <a:ext cx="4495800" cy="2743200"/>
          </a:xfrm>
          <a:prstGeom prst="rect">
            <a:avLst/>
          </a:prstGeom>
          <a:noFill/>
        </p:spPr>
      </p:pic>
      <p:pic>
        <p:nvPicPr>
          <p:cNvPr id="5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4648200" y="3429000"/>
            <a:ext cx="4495800" cy="2743200"/>
          </a:xfrm>
          <a:prstGeom prst="rect">
            <a:avLst/>
          </a:prstGeom>
          <a:noFill/>
        </p:spPr>
      </p:pic>
      <p:pic>
        <p:nvPicPr>
          <p:cNvPr id="2052" name="Picture 4" descr="http://nauch.com.ua/pars_docs/refs/19/18862/18862_html_m20e1c58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143000"/>
            <a:ext cx="1524000" cy="1288751"/>
          </a:xfrm>
          <a:prstGeom prst="rect">
            <a:avLst/>
          </a:prstGeom>
          <a:noFill/>
        </p:spPr>
      </p:pic>
      <p:pic>
        <p:nvPicPr>
          <p:cNvPr id="2054" name="Picture 6" descr="http://myegoo.s3.amazonaws.com/egoo/e1149002929/myegoo_13516555160_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1371600"/>
            <a:ext cx="2001567" cy="1447800"/>
          </a:xfrm>
          <a:prstGeom prst="rect">
            <a:avLst/>
          </a:prstGeom>
          <a:noFill/>
        </p:spPr>
      </p:pic>
      <p:pic>
        <p:nvPicPr>
          <p:cNvPr id="2058" name="Picture 10" descr="http://img-fotki.yandex.ru/get/6100/39663434.cc/0_6eaaf_cb1d408b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426022">
            <a:off x="1584745" y="4402408"/>
            <a:ext cx="1276621" cy="1560662"/>
          </a:xfrm>
          <a:prstGeom prst="rect">
            <a:avLst/>
          </a:prstGeom>
          <a:noFill/>
        </p:spPr>
      </p:pic>
      <p:pic>
        <p:nvPicPr>
          <p:cNvPr id="2060" name="Picture 12" descr="http://i036.radikal.ru/1104/e3/07ac17657d3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724400"/>
            <a:ext cx="1300758" cy="1331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0" y="0"/>
            <a:ext cx="4495800" cy="2743200"/>
          </a:xfrm>
          <a:prstGeom prst="rect">
            <a:avLst/>
          </a:prstGeom>
          <a:noFill/>
        </p:spPr>
      </p:pic>
      <p:pic>
        <p:nvPicPr>
          <p:cNvPr id="3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4419600" y="228600"/>
            <a:ext cx="4495800" cy="2743200"/>
          </a:xfrm>
          <a:prstGeom prst="rect">
            <a:avLst/>
          </a:prstGeom>
          <a:noFill/>
        </p:spPr>
      </p:pic>
      <p:pic>
        <p:nvPicPr>
          <p:cNvPr id="4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0" y="3276600"/>
            <a:ext cx="4495800" cy="2743200"/>
          </a:xfrm>
          <a:prstGeom prst="rect">
            <a:avLst/>
          </a:prstGeom>
          <a:noFill/>
        </p:spPr>
      </p:pic>
      <p:pic>
        <p:nvPicPr>
          <p:cNvPr id="5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4648200" y="3429000"/>
            <a:ext cx="4495800" cy="2743200"/>
          </a:xfrm>
          <a:prstGeom prst="rect">
            <a:avLst/>
          </a:prstGeom>
          <a:noFill/>
        </p:spPr>
      </p:pic>
      <p:pic>
        <p:nvPicPr>
          <p:cNvPr id="17410" name="Picture 2" descr="http://www.colourbox.com/preview/1464340-420101-cartoon-style-illustrations-of-a-beach-ball-pail-shovel-and-rak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295400"/>
            <a:ext cx="1447800" cy="1201420"/>
          </a:xfrm>
          <a:prstGeom prst="rect">
            <a:avLst/>
          </a:prstGeom>
          <a:noFill/>
        </p:spPr>
      </p:pic>
      <p:pic>
        <p:nvPicPr>
          <p:cNvPr id="17412" name="Picture 4" descr="http://im2-tub-ru.yandex.net/i?id=35575013-24-72&amp;n=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779758">
            <a:off x="6172200" y="1524000"/>
            <a:ext cx="1200150" cy="1200150"/>
          </a:xfrm>
          <a:prstGeom prst="rect">
            <a:avLst/>
          </a:prstGeom>
          <a:noFill/>
        </p:spPr>
      </p:pic>
      <p:pic>
        <p:nvPicPr>
          <p:cNvPr id="17414" name="Picture 6" descr="http://chipollino.com.ua/image/cache/data/0/9/096667-500x5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495800"/>
            <a:ext cx="1905000" cy="1219200"/>
          </a:xfrm>
          <a:prstGeom prst="rect">
            <a:avLst/>
          </a:prstGeom>
          <a:noFill/>
        </p:spPr>
      </p:pic>
      <p:pic>
        <p:nvPicPr>
          <p:cNvPr id="17416" name="Picture 8" descr="http://img-fotki.yandex.ru/get/6214/83813999.6e8/0_a27ca_b73759a5_X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724400"/>
            <a:ext cx="1117412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0" y="0"/>
            <a:ext cx="4495800" cy="2743200"/>
          </a:xfrm>
          <a:prstGeom prst="rect">
            <a:avLst/>
          </a:prstGeom>
          <a:noFill/>
        </p:spPr>
      </p:pic>
      <p:pic>
        <p:nvPicPr>
          <p:cNvPr id="3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4419600" y="228600"/>
            <a:ext cx="4495800" cy="2743200"/>
          </a:xfrm>
          <a:prstGeom prst="rect">
            <a:avLst/>
          </a:prstGeom>
          <a:noFill/>
        </p:spPr>
      </p:pic>
      <p:pic>
        <p:nvPicPr>
          <p:cNvPr id="4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0" y="3276600"/>
            <a:ext cx="4495800" cy="2743200"/>
          </a:xfrm>
          <a:prstGeom prst="rect">
            <a:avLst/>
          </a:prstGeom>
          <a:noFill/>
        </p:spPr>
      </p:pic>
      <p:pic>
        <p:nvPicPr>
          <p:cNvPr id="5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4648200" y="3429000"/>
            <a:ext cx="4495800" cy="2743200"/>
          </a:xfrm>
          <a:prstGeom prst="rect">
            <a:avLst/>
          </a:prstGeom>
          <a:noFill/>
        </p:spPr>
      </p:pic>
      <p:pic>
        <p:nvPicPr>
          <p:cNvPr id="19458" name="Picture 2" descr="http://im2-tub-ru.yandex.net/i?id=348123988-57-72&amp;n=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295400"/>
            <a:ext cx="1447800" cy="1102386"/>
          </a:xfrm>
          <a:prstGeom prst="rect">
            <a:avLst/>
          </a:prstGeom>
          <a:noFill/>
        </p:spPr>
      </p:pic>
      <p:pic>
        <p:nvPicPr>
          <p:cNvPr id="19459" name="Picture 3" descr="D:\для работы\картинный материал\Картинки для диагностики произношения звуков позднего онтогенеза\Слайд1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33" t="8889" r="25000" b="4444"/>
          <a:stretch>
            <a:fillRect/>
          </a:stretch>
        </p:blipFill>
        <p:spPr bwMode="auto">
          <a:xfrm>
            <a:off x="6248400" y="1600200"/>
            <a:ext cx="838200" cy="1167493"/>
          </a:xfrm>
          <a:prstGeom prst="rect">
            <a:avLst/>
          </a:prstGeom>
          <a:noFill/>
        </p:spPr>
      </p:pic>
      <p:pic>
        <p:nvPicPr>
          <p:cNvPr id="19461" name="Picture 5" descr="http://im2-tub-ru.yandex.net/i?id=44222444-00-72&amp;n=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572000"/>
            <a:ext cx="1524000" cy="1166327"/>
          </a:xfrm>
          <a:prstGeom prst="rect">
            <a:avLst/>
          </a:prstGeom>
          <a:noFill/>
        </p:spPr>
      </p:pic>
      <p:pic>
        <p:nvPicPr>
          <p:cNvPr id="19462" name="Picture 6" descr="D:\для работы\картинный материал\Картинки для диагностики произношения звуков позднего онтогенеза\Слайд2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0" t="32222" r="15000" b="21111"/>
          <a:stretch>
            <a:fillRect/>
          </a:stretch>
        </p:blipFill>
        <p:spPr bwMode="auto">
          <a:xfrm>
            <a:off x="6096000" y="4876800"/>
            <a:ext cx="1752600" cy="876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0" y="0"/>
            <a:ext cx="4495800" cy="2743200"/>
          </a:xfrm>
          <a:prstGeom prst="rect">
            <a:avLst/>
          </a:prstGeom>
          <a:noFill/>
        </p:spPr>
      </p:pic>
      <p:pic>
        <p:nvPicPr>
          <p:cNvPr id="3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4419600" y="228600"/>
            <a:ext cx="4495800" cy="2743200"/>
          </a:xfrm>
          <a:prstGeom prst="rect">
            <a:avLst/>
          </a:prstGeom>
          <a:noFill/>
        </p:spPr>
      </p:pic>
      <p:pic>
        <p:nvPicPr>
          <p:cNvPr id="4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0" y="3276600"/>
            <a:ext cx="4495800" cy="2743200"/>
          </a:xfrm>
          <a:prstGeom prst="rect">
            <a:avLst/>
          </a:prstGeom>
          <a:noFill/>
        </p:spPr>
      </p:pic>
      <p:pic>
        <p:nvPicPr>
          <p:cNvPr id="5" name="Picture 2" descr="http://stat20.privet.ru/lr/0b2df60a29220c17fe84cbc084e5a2d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0526" t="43488" r="11579" b="18000"/>
          <a:stretch>
            <a:fillRect/>
          </a:stretch>
        </p:blipFill>
        <p:spPr bwMode="auto">
          <a:xfrm>
            <a:off x="4648200" y="3429000"/>
            <a:ext cx="4495800" cy="2743200"/>
          </a:xfrm>
          <a:prstGeom prst="rect">
            <a:avLst/>
          </a:prstGeom>
          <a:noFill/>
        </p:spPr>
      </p:pic>
      <p:pic>
        <p:nvPicPr>
          <p:cNvPr id="18433" name="Picture 1" descr="D:\для работы\картинный материал\Картинки для диагностики произношения звуков позднего онтогенеза\Слайд2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0" t="12222" r="16667" b="3333"/>
          <a:stretch>
            <a:fillRect/>
          </a:stretch>
        </p:blipFill>
        <p:spPr bwMode="auto">
          <a:xfrm>
            <a:off x="1676400" y="1295400"/>
            <a:ext cx="1219200" cy="1219200"/>
          </a:xfrm>
          <a:prstGeom prst="rect">
            <a:avLst/>
          </a:prstGeom>
          <a:noFill/>
        </p:spPr>
      </p:pic>
      <p:pic>
        <p:nvPicPr>
          <p:cNvPr id="18434" name="Picture 2" descr="D:\для работы\картинный материал\Картинки для диагностики произношения звуков позднего онтогенеза\Слайд2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833" t="20000" r="8333" b="15556"/>
          <a:stretch>
            <a:fillRect/>
          </a:stretch>
        </p:blipFill>
        <p:spPr bwMode="auto">
          <a:xfrm>
            <a:off x="5410200" y="1447800"/>
            <a:ext cx="2209800" cy="1321324"/>
          </a:xfrm>
          <a:prstGeom prst="rect">
            <a:avLst/>
          </a:prstGeom>
          <a:noFill/>
        </p:spPr>
      </p:pic>
      <p:pic>
        <p:nvPicPr>
          <p:cNvPr id="18435" name="Picture 3" descr="D:\для работы\картинный материал\Картинки для диагностики произношения звуков позднего онтогенеза\Слайд1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167" t="3333" r="14167" b="3333"/>
          <a:stretch>
            <a:fillRect/>
          </a:stretch>
        </p:blipFill>
        <p:spPr bwMode="auto">
          <a:xfrm>
            <a:off x="1600200" y="4648200"/>
            <a:ext cx="1088571" cy="1143000"/>
          </a:xfrm>
          <a:prstGeom prst="rect">
            <a:avLst/>
          </a:prstGeom>
          <a:noFill/>
        </p:spPr>
      </p:pic>
      <p:pic>
        <p:nvPicPr>
          <p:cNvPr id="18436" name="Picture 4" descr="D:\для работы\картинный материал\Картинки для диагностики произношения звуков позднего онтогенеза\Слайд2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0600" y="4724400"/>
            <a:ext cx="15240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«Отнимем у мышки сосиски»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«Отнимим у мышки сосиски»</dc:title>
  <cp:lastModifiedBy>пр</cp:lastModifiedBy>
  <cp:revision>2</cp:revision>
  <dcterms:modified xsi:type="dcterms:W3CDTF">2015-03-26T07:07:05Z</dcterms:modified>
</cp:coreProperties>
</file>