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60" r:id="rId6"/>
    <p:sldId id="262" r:id="rId7"/>
    <p:sldId id="266" r:id="rId8"/>
    <p:sldId id="270" r:id="rId9"/>
    <p:sldId id="279" r:id="rId10"/>
    <p:sldId id="259" r:id="rId11"/>
    <p:sldId id="258" r:id="rId12"/>
    <p:sldId id="273" r:id="rId13"/>
    <p:sldId id="276" r:id="rId14"/>
    <p:sldId id="28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F66"/>
    <a:srgbClr val="FFCC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63321-EA9B-442F-98F3-D60CC4DD9E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90832-E7DB-43BD-A262-E33273659B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25DEF-9C16-4446-8A56-614333BC03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65C87-DFF6-45FA-A0CE-32F2D8FA01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E2DAD-C3F8-4E63-8DB6-B197193131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73569-5D82-47A5-AD14-859E2EB41D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11420-3B8F-4404-A6A7-937C3DBAB0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99023-A77C-46FD-B73C-F2E3D5EE00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FC8B6-F8DE-4D84-AAD8-E914787FD5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C1DB8-F0B3-4BC9-AF71-F33BEC137A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BBDDC-7B62-4C8D-BFFA-8C30205C7E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42BE76-D2FB-4DDA-94C9-8BC445801EC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25.jpeg"/><Relationship Id="rId4" Type="http://schemas.openxmlformats.org/officeDocument/2006/relationships/hyperlink" Target="http://www.e96.ru/images/catalog/full/7401/99e753a75832e573979136895bf9bb47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macroevolution.narod.ru/kovalev_neand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canday.ru/uploads/posts/2008-10/1224593138_37e92a49_1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club.foto.ru/gallery/images/photo/2006/06/04/629937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marshruty.ru/PhotoFiles/1/4/8/0/1480ee97d5c749dd8f9d073daaaebd87/large/18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fi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95600" y="3657600"/>
            <a:ext cx="3276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fi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6576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3400" y="762000"/>
            <a:ext cx="8001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i="1" dirty="0">
                <a:solidFill>
                  <a:srgbClr val="FF0000"/>
                </a:solidFill>
                <a:latin typeface="Georgia" pitchFamily="18" charset="0"/>
              </a:rPr>
              <a:t>Осторожно,</a:t>
            </a:r>
          </a:p>
          <a:p>
            <a:pPr algn="ctr">
              <a:spcBef>
                <a:spcPct val="50000"/>
              </a:spcBef>
            </a:pPr>
            <a:r>
              <a:rPr lang="ru-RU" sz="8000" b="1" i="1" dirty="0">
                <a:solidFill>
                  <a:srgbClr val="FF0000"/>
                </a:solidFill>
                <a:latin typeface="Georgia" pitchFamily="18" charset="0"/>
              </a:rPr>
              <a:t>огонь !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876800" y="4343400"/>
            <a:ext cx="342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n>
                  <a:solidFill>
                    <a:srgbClr val="FFFF00"/>
                  </a:solidFill>
                </a:ln>
              </a:rPr>
              <a:t>Немшилова</a:t>
            </a:r>
            <a:r>
              <a:rPr lang="ru-RU" sz="2400" b="1" dirty="0" smtClean="0">
                <a:ln>
                  <a:solidFill>
                    <a:srgbClr val="FFFF00"/>
                  </a:solidFill>
                </a:ln>
              </a:rPr>
              <a:t> Т.А</a:t>
            </a:r>
            <a:endParaRPr lang="ru-RU" sz="2400" b="1" dirty="0">
              <a:ln>
                <a:solidFill>
                  <a:srgbClr val="FFFF00"/>
                </a:solidFill>
              </a:ln>
            </a:endParaRPr>
          </a:p>
          <a:p>
            <a:r>
              <a:rPr lang="ru-RU" sz="2400" b="1" dirty="0" smtClean="0">
                <a:ln>
                  <a:solidFill>
                    <a:srgbClr val="FFFF00"/>
                  </a:solidFill>
                </a:ln>
              </a:rPr>
              <a:t>воспитатель</a:t>
            </a:r>
            <a:endParaRPr lang="ru-RU" sz="2400" b="1" dirty="0">
              <a:ln>
                <a:solidFill>
                  <a:srgbClr val="FFFF00"/>
                </a:solidFill>
              </a:ln>
            </a:endParaRPr>
          </a:p>
          <a:p>
            <a:r>
              <a:rPr lang="ru-RU" sz="2400" b="1" dirty="0" smtClean="0">
                <a:ln>
                  <a:solidFill>
                    <a:srgbClr val="FFFF00"/>
                  </a:solidFill>
                </a:ln>
              </a:rPr>
              <a:t>МБДОУ « Детский сад с. Купино»</a:t>
            </a:r>
            <a:endParaRPr lang="ru-RU" sz="2400" b="1" dirty="0">
              <a:ln>
                <a:solidFill>
                  <a:srgbClr val="FFFF00"/>
                </a:solidFill>
              </a:ln>
            </a:endParaRPr>
          </a:p>
        </p:txBody>
      </p:sp>
      <p:pic>
        <p:nvPicPr>
          <p:cNvPr id="4104" name="Picture 8" descr="fi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Рамка 8"/>
          <p:cNvSpPr/>
          <p:nvPr/>
        </p:nvSpPr>
        <p:spPr>
          <a:xfrm>
            <a:off x="4572000" y="4038600"/>
            <a:ext cx="4191000" cy="2590800"/>
          </a:xfrm>
          <a:prstGeom prst="fram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Т.А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60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28600" y="3886200"/>
            <a:ext cx="86106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Georgia" pitchFamily="18" charset="0"/>
              </a:rPr>
              <a:t>На борьбу с пожарами направляются очень смелые и отважные  люди – пожарные. Бросаясь в огонь, дым для спасения людей , они часто забывают о собственной жизни.</a:t>
            </a:r>
          </a:p>
        </p:txBody>
      </p:sp>
      <p:pic>
        <p:nvPicPr>
          <p:cNvPr id="7175" name="Picture 7" descr="Пожар  в квартире. ул Анох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41148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Пожар  в битумохранилище. ноябрь 2000г. Верейская ул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33400"/>
            <a:ext cx="40386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642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6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6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6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886200" y="4038600"/>
            <a:ext cx="6096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latin typeface="Georgia" pitchFamily="18" charset="0"/>
              </a:rPr>
              <a:t>И вот машины красные       Спешат в места опасные Прохожие  сторонятся –  Пожарные торопятся.</a:t>
            </a:r>
          </a:p>
        </p:txBody>
      </p:sp>
      <p:pic>
        <p:nvPicPr>
          <p:cNvPr id="6151" name="Picture 7" descr="fireb060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04800"/>
            <a:ext cx="4038600" cy="3028950"/>
          </a:xfrm>
          <a:prstGeom prst="rect">
            <a:avLst/>
          </a:prstGeom>
          <a:noFill/>
        </p:spPr>
      </p:pic>
      <p:pic>
        <p:nvPicPr>
          <p:cNvPr id="6153" name="i-main-pic" descr="Картинка 319 из 5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i-main-pic" descr="Картинка 65 из 51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768725"/>
            <a:ext cx="37338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345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6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6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6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200" b="1"/>
              <a:t>Запомните правила, которые помогут вам избежать несчастья:</a:t>
            </a:r>
          </a:p>
          <a:p>
            <a:pPr>
              <a:spcBef>
                <a:spcPct val="50000"/>
              </a:spcBef>
            </a:pPr>
            <a:endParaRPr lang="ru-RU" sz="2200" b="1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0" y="457200"/>
            <a:ext cx="5791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>
                <a:latin typeface="Georgia" pitchFamily="18" charset="0"/>
              </a:rPr>
              <a:t>1. Не играй, дружок со спичкой.</a:t>
            </a:r>
          </a:p>
          <a:p>
            <a:r>
              <a:rPr lang="ru-RU" sz="2400" b="1" i="1">
                <a:latin typeface="Georgia" pitchFamily="18" charset="0"/>
              </a:rPr>
              <a:t>    Помни ты, она мала.</a:t>
            </a:r>
          </a:p>
          <a:p>
            <a:r>
              <a:rPr lang="ru-RU" sz="2400" b="1" i="1">
                <a:latin typeface="Georgia" pitchFamily="18" charset="0"/>
              </a:rPr>
              <a:t>    Но от спички невелички</a:t>
            </a:r>
          </a:p>
          <a:p>
            <a:r>
              <a:rPr lang="ru-RU" sz="2400" b="1" i="1">
                <a:latin typeface="Georgia" pitchFamily="18" charset="0"/>
              </a:rPr>
              <a:t>    Может дом сгореть дотла.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886200" y="2743200"/>
            <a:ext cx="5257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latin typeface="Georgia" pitchFamily="18" charset="0"/>
              </a:rPr>
              <a:t>2. Включен утюг, хозяев нет,</a:t>
            </a:r>
          </a:p>
          <a:p>
            <a:r>
              <a:rPr lang="ru-RU" sz="2400" b="1" i="1">
                <a:latin typeface="Georgia" pitchFamily="18" charset="0"/>
              </a:rPr>
              <a:t>На простыне дымится след.</a:t>
            </a:r>
          </a:p>
          <a:p>
            <a:r>
              <a:rPr lang="ru-RU" sz="2400" b="1" i="1">
                <a:latin typeface="Georgia" pitchFamily="18" charset="0"/>
              </a:rPr>
              <a:t>Ребята! Меры принимайте,</a:t>
            </a:r>
          </a:p>
          <a:p>
            <a:r>
              <a:rPr lang="ru-RU" sz="2400" b="1" i="1">
                <a:latin typeface="Georgia" pitchFamily="18" charset="0"/>
              </a:rPr>
              <a:t>Утюг горячий выключайте.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81000" y="4800600"/>
            <a:ext cx="41910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latin typeface="Georgia" pitchFamily="18" charset="0"/>
              </a:rPr>
              <a:t>3.   Ни в коем случае не зажигай без взрослых фейерверки, свечи или бенгальские огни.</a:t>
            </a:r>
          </a:p>
          <a:p>
            <a:endParaRPr lang="ru-RU" sz="2400" b="1" i="1">
              <a:latin typeface="Georgia" pitchFamily="18" charset="0"/>
            </a:endParaRPr>
          </a:p>
          <a:p>
            <a:pPr>
              <a:spcBef>
                <a:spcPct val="50000"/>
              </a:spcBef>
            </a:pPr>
            <a:endParaRPr lang="ru-RU" sz="2400"/>
          </a:p>
        </p:txBody>
      </p:sp>
      <p:pic>
        <p:nvPicPr>
          <p:cNvPr id="21517" name="i-main-pic" descr="Картинка 269 из 5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57200"/>
            <a:ext cx="28956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i-main-pic" descr="Картинка 269 из 5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267200"/>
            <a:ext cx="320992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i-main-pic" descr="Картинка 8 из 122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133600"/>
            <a:ext cx="30956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17" descr="fire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3048000"/>
            <a:ext cx="83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667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6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6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6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9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90"/>
                            </p:stCondLst>
                            <p:childTnLst>
                              <p:par>
                                <p:cTn id="1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1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1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4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40"/>
                            </p:stCondLst>
                            <p:childTnLst>
                              <p:par>
                                <p:cTn id="2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1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1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29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79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290"/>
                            </p:stCondLst>
                            <p:childTnLst>
                              <p:par>
                                <p:cTn id="3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1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1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1"/>
      <p:bldP spid="21510" grpId="1"/>
      <p:bldP spid="21512" grpId="1"/>
      <p:bldP spid="215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371600" y="384175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БУДЬ ОСТОРОЖЕН С ОГНЕМ !</a:t>
            </a:r>
          </a:p>
        </p:txBody>
      </p:sp>
      <p:pic>
        <p:nvPicPr>
          <p:cNvPr id="4098" name="Picture 2" descr="C:\Users\Татьяна\Desktop\Детский сад\ГО и Ч С\ГО и ЧС\Пожарная безопасность\SDC12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2946400" cy="2209800"/>
          </a:xfrm>
          <a:prstGeom prst="rect">
            <a:avLst/>
          </a:prstGeom>
          <a:noFill/>
        </p:spPr>
      </p:pic>
      <p:pic>
        <p:nvPicPr>
          <p:cNvPr id="4099" name="Picture 3" descr="C:\Users\Татьяна\Desktop\Детский сад\ГО и Ч С\ГО и ЧС\гои чс\IMG_7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05200"/>
            <a:ext cx="2971800" cy="2228734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219200"/>
            <a:ext cx="403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655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2057400"/>
            <a:ext cx="6400800" cy="1752600"/>
          </a:xfrm>
        </p:spPr>
        <p:txBody>
          <a:bodyPr/>
          <a:lstStyle/>
          <a:p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5715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latin typeface="Georgia" pitchFamily="18" charset="0"/>
              </a:rPr>
              <a:t>Нам без доброго огня Обойтись нельзя и дня.     Всем огонь хороший нужен,   И за то ему почет.               Что ребятам греет ужин, Режет сталь и хлеб печет.</a:t>
            </a:r>
          </a:p>
        </p:txBody>
      </p:sp>
      <p:pic>
        <p:nvPicPr>
          <p:cNvPr id="5128" name="Picture 8" descr="i1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191000"/>
            <a:ext cx="1412875" cy="2447925"/>
          </a:xfrm>
          <a:prstGeom prst="rect">
            <a:avLst/>
          </a:prstGeom>
          <a:noFill/>
        </p:spPr>
      </p:pic>
      <p:pic>
        <p:nvPicPr>
          <p:cNvPr id="5130" name="i-main-pic" descr="Картинка 8 из 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04800"/>
            <a:ext cx="26860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Татьяна\Desktop\Детский сад\ГО и Ч С\ГО и ЧС\Пожарная безопасность\SDC12046 - копия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554200" y="-16611600"/>
            <a:ext cx="3733800" cy="2800350"/>
          </a:xfrm>
          <a:prstGeom prst="rect">
            <a:avLst/>
          </a:prstGeom>
          <a:noFill/>
        </p:spPr>
      </p:pic>
      <p:pic>
        <p:nvPicPr>
          <p:cNvPr id="1028" name="Picture 4" descr="C:\Users\Татьяна\Desktop\Детский сад\ГО и Ч С\ГО и ЧС\Пожарная безопасность\SDC12046 - копия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200400"/>
            <a:ext cx="4495799" cy="3483463"/>
          </a:xfrm>
          <a:prstGeom prst="rect">
            <a:avLst/>
          </a:prstGeom>
          <a:noFill/>
        </p:spPr>
      </p:pic>
    </p:spTree>
  </p:cSld>
  <p:clrMapOvr>
    <a:masterClrMapping/>
  </p:clrMapOvr>
  <p:transition advTm="1062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52400" y="304800"/>
            <a:ext cx="88392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latin typeface="Georgia" pitchFamily="18" charset="0"/>
              </a:rPr>
              <a:t>   </a:t>
            </a:r>
            <a:r>
              <a:rPr lang="ru-RU" sz="2800" b="1" i="1" dirty="0">
                <a:latin typeface="Georgia" pitchFamily="18" charset="0"/>
              </a:rPr>
              <a:t>Огонь издавна был другом человека. Наши древние предки знали немало секретов и хитростей добывания огня. Они считали его живым существом, «приручали»его, поселяя его в своих пещерах. </a:t>
            </a:r>
          </a:p>
          <a:p>
            <a:pPr algn="ctr">
              <a:spcBef>
                <a:spcPct val="50000"/>
              </a:spcBef>
            </a:pP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11272" name="Picture 8" descr="kovalev_neand_smal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6670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71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6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6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6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426720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Georgia" pitchFamily="18" charset="0"/>
              </a:rPr>
              <a:t>    </a:t>
            </a:r>
            <a:r>
              <a:rPr lang="ru-RU" sz="2800" b="1" i="1">
                <a:latin typeface="Georgia" pitchFamily="18" charset="0"/>
              </a:rPr>
              <a:t>Он помогал людям бороться за существование. Он  помогал людям готовить пищу. Огонь спасал от холода,  помогал в борьбе со страшными хищниками, отпугивая их от пещер и стоянок древнего человека.</a:t>
            </a:r>
          </a:p>
          <a:p>
            <a:pPr algn="ctr">
              <a:spcBef>
                <a:spcPct val="50000"/>
              </a:spcBef>
            </a:pPr>
            <a:endParaRPr lang="ru-RU" sz="2800" b="1" i="1">
              <a:latin typeface="Georgia" pitchFamily="18" charset="0"/>
            </a:endParaRPr>
          </a:p>
        </p:txBody>
      </p:sp>
      <p:pic>
        <p:nvPicPr>
          <p:cNvPr id="13318" name="i-main-pic" descr="Картинка 15 из 545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28600"/>
            <a:ext cx="510540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53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6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6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6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04800" y="4648200"/>
            <a:ext cx="8534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Georgia" pitchFamily="18" charset="0"/>
              </a:rPr>
              <a:t>Полезные свойства огня научились использовать сталевары, электросварщики и люди разных профессий.</a:t>
            </a:r>
          </a:p>
        </p:txBody>
      </p:sp>
      <p:pic>
        <p:nvPicPr>
          <p:cNvPr id="8200" name="i-main-pic" descr="Картинка 2 из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50" y="22860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i-main-pic" descr="Картинка 3 из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28600"/>
            <a:ext cx="31432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52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6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6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6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724400" y="6858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 i="1">
              <a:latin typeface="Georgia" pitchFamily="18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733800" y="609600"/>
            <a:ext cx="5410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Georgia" pitchFamily="18" charset="0"/>
              </a:rPr>
              <a:t>Но когда мы небрежны  с огнем,                                                  Он становится нашим врагом.</a:t>
            </a:r>
          </a:p>
        </p:txBody>
      </p:sp>
      <p:pic>
        <p:nvPicPr>
          <p:cNvPr id="10250" name="Picture 10" descr="пожар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6385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Татьяна\Desktop\Детский сад\ГО и Ч С\ГО и ЧС\Пожарная безопасность\SDC12049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3581400" cy="2686050"/>
          </a:xfrm>
          <a:prstGeom prst="rect">
            <a:avLst/>
          </a:prstGeom>
          <a:noFill/>
        </p:spPr>
      </p:pic>
      <p:pic>
        <p:nvPicPr>
          <p:cNvPr id="2051" name="Picture 3" descr="C:\Users\Татьяна\Desktop\Детский сад\ГО и Ч С\ГО и ЧС\Пожарная безопасность\SDC12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895600"/>
            <a:ext cx="3886200" cy="2914650"/>
          </a:xfrm>
          <a:prstGeom prst="rect">
            <a:avLst/>
          </a:prstGeom>
          <a:noFill/>
        </p:spPr>
      </p:pic>
    </p:spTree>
  </p:cSld>
  <p:clrMapOvr>
    <a:masterClrMapping/>
  </p:clrMapOvr>
  <p:transition advTm="10542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6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6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6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04800" y="4038600"/>
            <a:ext cx="85344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>
                <a:latin typeface="Georgia" pitchFamily="18" charset="0"/>
              </a:rPr>
              <a:t>       </a:t>
            </a:r>
            <a:r>
              <a:rPr lang="ru-RU" sz="2800" b="1" i="1">
                <a:latin typeface="Georgia" pitchFamily="18" charset="0"/>
              </a:rPr>
              <a:t>При неосторожном обращении огонь нередко из верного друга превращается в беспощадного врага, который в считанные минуты  уничтожает то, что создавалось долгими годами упорного  труда.</a:t>
            </a:r>
          </a:p>
        </p:txBody>
      </p:sp>
      <p:pic>
        <p:nvPicPr>
          <p:cNvPr id="14343" name="i-main-pic" descr="Картинка 4 из 5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411480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i-main-pic" descr="Картинка 131 из 5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028700"/>
            <a:ext cx="38862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21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6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6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6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6868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Georgia" pitchFamily="18" charset="0"/>
              </a:rPr>
              <a:t>По какой бы причине не возник пожар, вы должны позвонить в пожарную службу по телефону  «01» и немедленно сообщить о пожаре взрослым. А   по мере сил и </a:t>
            </a:r>
          </a:p>
          <a:p>
            <a:pPr algn="ctr"/>
            <a:r>
              <a:rPr lang="ru-RU" sz="2800" b="1" i="1">
                <a:latin typeface="Georgia" pitchFamily="18" charset="0"/>
              </a:rPr>
              <a:t>принять участие в тушении пожара.</a:t>
            </a:r>
          </a:p>
          <a:p>
            <a:pPr algn="ctr">
              <a:spcBef>
                <a:spcPct val="50000"/>
              </a:spcBef>
            </a:pPr>
            <a:endParaRPr lang="ru-RU" sz="2800" b="1" i="1">
              <a:latin typeface="Georgia" pitchFamily="18" charset="0"/>
            </a:endParaRPr>
          </a:p>
        </p:txBody>
      </p:sp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-457200" y="3048000"/>
            <a:ext cx="4800600" cy="263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0 1</a:t>
            </a:r>
          </a:p>
        </p:txBody>
      </p:sp>
      <p:pic>
        <p:nvPicPr>
          <p:cNvPr id="18441" name="i-main-pic" descr="Картинка 14 из 5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895600"/>
            <a:ext cx="3848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686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6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6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6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1"/>
      <p:bldP spid="184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990600" y="1066800"/>
            <a:ext cx="720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 b="1"/>
              <a:t>Спичка невеличка, огонь великан</a:t>
            </a:r>
            <a:r>
              <a:rPr lang="ru-RU" sz="3200"/>
              <a:t>.</a:t>
            </a:r>
            <a:r>
              <a:rPr lang="ru-RU"/>
              <a:t> 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524000" y="1828800"/>
            <a:ext cx="63817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228600" algn="ctr"/>
            <a:r>
              <a:rPr lang="ru-RU" sz="3200" b="1" dirty="0"/>
              <a:t>Коробка спичек хоть мала, </a:t>
            </a:r>
          </a:p>
          <a:p>
            <a:pPr indent="228600" algn="ctr"/>
            <a:r>
              <a:rPr lang="ru-RU" sz="3200" b="1" dirty="0"/>
              <a:t>но может сделать много зла. 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55625" y="3124200"/>
            <a:ext cx="8588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3200" b="1" dirty="0"/>
              <a:t>Маленькая спичка сжигает большой лес. 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971800" y="228600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/>
              <a:t>Пословицы</a:t>
            </a:r>
          </a:p>
        </p:txBody>
      </p:sp>
      <p:pic>
        <p:nvPicPr>
          <p:cNvPr id="27659" name="Picture 11" descr="fi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962400"/>
            <a:ext cx="17811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038600"/>
            <a:ext cx="1928813" cy="2819400"/>
          </a:xfrm>
          <a:prstGeom prst="rect">
            <a:avLst/>
          </a:prstGeom>
          <a:noFill/>
        </p:spPr>
      </p:pic>
    </p:spTree>
  </p:cSld>
  <p:clrMapOvr>
    <a:masterClrMapping/>
  </p:clrMapOvr>
  <p:transition advTm="10999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44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94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27654" grpId="0"/>
      <p:bldP spid="2765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1672</TotalTime>
  <Words>360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42</cp:revision>
  <cp:lastPrinted>1601-01-01T00:00:00Z</cp:lastPrinted>
  <dcterms:created xsi:type="dcterms:W3CDTF">1601-01-01T00:00:00Z</dcterms:created>
  <dcterms:modified xsi:type="dcterms:W3CDTF">2014-02-17T18:08:00Z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