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Процент пропущенного</a:t>
            </a:r>
          </a:p>
          <a:p>
            <a:pPr>
              <a:defRPr sz="1600" b="0">
                <a:latin typeface="Times New Roman" pitchFamily="18" charset="0"/>
                <a:cs typeface="Times New Roman" pitchFamily="18" charset="0"/>
              </a:defRPr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времени</a:t>
            </a:r>
            <a:r>
              <a:rPr lang="ru-RU" sz="1600" b="0" baseline="0" dirty="0" smtClean="0">
                <a:latin typeface="Times New Roman" pitchFamily="18" charset="0"/>
                <a:cs typeface="Times New Roman" pitchFamily="18" charset="0"/>
              </a:rPr>
              <a:t> по болезни</a:t>
            </a:r>
          </a:p>
        </c:rich>
      </c:tx>
      <c:layout>
        <c:manualLayout>
          <c:xMode val="edge"/>
          <c:yMode val="edge"/>
          <c:x val="5.2500000000000021E-3"/>
          <c:y val="0.87187500000000029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2808003217033857"/>
          <c:y val="3.9652422878939393E-2"/>
          <c:w val="0.7023295720765329"/>
          <c:h val="0.8319737235986127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На начало эсперимента</c:v>
                </c:pt>
                <c:pt idx="1">
                  <c:v>На конец эксперимента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</c:v>
                </c:pt>
                <c:pt idx="1">
                  <c:v>35</c:v>
                </c:pt>
              </c:numCache>
            </c:numRef>
          </c:val>
        </c:ser>
        <c:shape val="box"/>
        <c:axId val="78202752"/>
        <c:axId val="78204288"/>
        <c:axId val="0"/>
      </c:bar3DChart>
      <c:catAx>
        <c:axId val="7820275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204288"/>
        <c:crosses val="autoZero"/>
        <c:auto val="1"/>
        <c:lblAlgn val="ctr"/>
        <c:lblOffset val="100"/>
      </c:catAx>
      <c:valAx>
        <c:axId val="78204288"/>
        <c:scaling>
          <c:orientation val="minMax"/>
        </c:scaling>
        <c:axPos val="l"/>
        <c:majorGridlines/>
        <c:numFmt formatCode="General" sourceLinked="1"/>
        <c:tickLblPos val="nextTo"/>
        <c:crossAx val="78202752"/>
        <c:crosses val="autoZero"/>
        <c:crossBetween val="between"/>
      </c:valAx>
    </c:plotArea>
    <c:legend>
      <c:legendPos val="l"/>
      <c:layout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anchor="b" anchorCtr="0"/>
          <a:lstStyle/>
          <a:p>
            <a:pPr>
              <a:defRPr sz="1600"/>
            </a:pPr>
            <a:r>
              <a:rPr lang="ru-RU" sz="1600" b="0" dirty="0">
                <a:latin typeface="Times New Roman" pitchFamily="18" charset="0"/>
                <a:cs typeface="Times New Roman" pitchFamily="18" charset="0"/>
              </a:rPr>
              <a:t>Процент</a:t>
            </a:r>
            <a:r>
              <a:rPr lang="ru-RU" sz="1600" b="0" baseline="0" dirty="0">
                <a:latin typeface="Times New Roman" pitchFamily="18" charset="0"/>
                <a:cs typeface="Times New Roman" pitchFamily="18" charset="0"/>
              </a:rPr>
              <a:t> пропущенного</a:t>
            </a:r>
          </a:p>
          <a:p>
            <a:pPr>
              <a:defRPr sz="1600"/>
            </a:pPr>
            <a:r>
              <a:rPr lang="ru-RU" sz="1600" b="0" baseline="0" dirty="0">
                <a:latin typeface="Times New Roman" pitchFamily="18" charset="0"/>
                <a:cs typeface="Times New Roman" pitchFamily="18" charset="0"/>
              </a:rPr>
              <a:t> времени по болезни</a:t>
            </a:r>
            <a:r>
              <a:rPr lang="en-US" sz="1600" b="0" dirty="0">
                <a:latin typeface="Times New Roman" pitchFamily="18" charset="0"/>
                <a:cs typeface="Times New Roman" pitchFamily="18" charset="0"/>
              </a:rPr>
              <a:t> </a:t>
            </a:r>
          </a:p>
        </c:rich>
      </c:tx>
      <c:layout>
        <c:manualLayout>
          <c:xMode val="edge"/>
          <c:yMode val="edge"/>
          <c:x val="1.5451499540986679E-3"/>
          <c:y val="0.86770969161321299"/>
        </c:manualLayout>
      </c:layout>
    </c:title>
    <c:view3D>
      <c:depthPercent val="100"/>
      <c:rAngAx val="1"/>
    </c:view3D>
    <c:plotArea>
      <c:layout>
        <c:manualLayout>
          <c:layoutTarget val="inner"/>
          <c:xMode val="edge"/>
          <c:yMode val="edge"/>
          <c:x val="0.30213041630851933"/>
          <c:y val="4.1405487109619402E-2"/>
          <c:w val="0.67242723518049685"/>
          <c:h val="0.8505937205807542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% 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На начало эксперимента</c:v>
                </c:pt>
                <c:pt idx="1">
                  <c:v>На конец эксперимента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51</c:v>
                </c:pt>
                <c:pt idx="1">
                  <c:v>23</c:v>
                </c:pt>
              </c:numCache>
            </c:numRef>
          </c:val>
        </c:ser>
        <c:shape val="box"/>
        <c:axId val="114897280"/>
        <c:axId val="114898816"/>
        <c:axId val="0"/>
      </c:bar3DChart>
      <c:catAx>
        <c:axId val="1148972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aseline="0">
                <a:latin typeface="Times New Roman" pitchFamily="18" charset="0"/>
              </a:defRPr>
            </a:pPr>
            <a:endParaRPr lang="ru-RU"/>
          </a:p>
        </c:txPr>
        <c:crossAx val="114898816"/>
        <c:crosses val="autoZero"/>
        <c:auto val="1"/>
        <c:lblAlgn val="ctr"/>
        <c:lblOffset val="100"/>
      </c:catAx>
      <c:valAx>
        <c:axId val="11489881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4897280"/>
        <c:crosses val="autoZero"/>
        <c:crossBetween val="between"/>
      </c:valAx>
    </c:plotArea>
    <c:legend>
      <c:legendPos val="l"/>
      <c:layout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1520" y="1067000"/>
            <a:ext cx="8712968" cy="537207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32656"/>
            <a:ext cx="7992888" cy="612068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методика 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обучения закаливанию детей дошкольного возраста</a:t>
            </a:r>
          </a:p>
          <a:p>
            <a:pPr algn="l"/>
            <a:endParaRPr lang="ru-RU" sz="4400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 UI Light" pitchFamily="34" charset="-128"/>
              <a:ea typeface="Microsoft JhengHei UI Light" pitchFamily="34" charset="-128"/>
              <a:cs typeface="Microsoft JhengHei UI Light" pitchFamily="34" charset="-128"/>
            </a:endParaRPr>
          </a:p>
          <a:p>
            <a:pPr algn="l"/>
            <a:endParaRPr lang="ru-RU" sz="4400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JhengHei UI Light" pitchFamily="34" charset="-128"/>
              <a:ea typeface="Microsoft JhengHei UI Light" pitchFamily="34" charset="-128"/>
              <a:cs typeface="Microsoft JhengHei UI Light" pitchFamily="34" charset="-128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icrosoft JhengHei UI Light" pitchFamily="34" charset="-128"/>
                <a:cs typeface="Times New Roman" pitchFamily="18" charset="0"/>
              </a:rPr>
              <a:t>Выполнила</a:t>
            </a:r>
            <a:endParaRPr lang="ru-RU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icrosoft JhengHei UI Light" pitchFamily="34" charset="-128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icrosoft JhengHei UI Light" pitchFamily="34" charset="-128"/>
                <a:cs typeface="Times New Roman" pitchFamily="18" charset="0"/>
              </a:rPr>
              <a:t>                           Зинченко И.И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icrosoft JhengHei UI Light" pitchFamily="34" charset="-128"/>
                <a:cs typeface="Times New Roman" pitchFamily="18" charset="0"/>
              </a:rPr>
              <a:t>.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icrosoft JhengHei UI Light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692696"/>
            <a:ext cx="8964488" cy="58326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Апробация данной темы на научно - практических конференциях не проводилась.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Динамика изменения уровня заболеваемости в контрольной группе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95536" y="1268760"/>
          <a:ext cx="828092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Динамика изменения уровня заболеваемости в экспериментальной группе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67544" y="1052736"/>
          <a:ext cx="820891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нка\Desktop\zakalivanie-odno-iz-usloviy-zdorovogo-obraza-zhiz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57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23528" y="735123"/>
            <a:ext cx="8820473" cy="543835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Актуальность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Актуальность данной работы заключается в приоритетности укрепления здоровья детей дошкольного возраста. В современных условиях наблюдается резкое ухудшение состояния здоровья детей. В связи с этим большое значение приобретает работа с ослабленными детьми в детском саду. </a:t>
            </a:r>
          </a:p>
          <a:p>
            <a:pPr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853957"/>
            <a:ext cx="9144000" cy="581540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Физкультурно-оздоровительные мероприятия в большей мере носят образовательный характер и в меньшей мере оказывают непосредственное воздействие на системы и функции организма детей, их физическую подготовленность и здоровье.</a:t>
            </a:r>
          </a:p>
          <a:p>
            <a:pPr>
              <a:buNone/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Это делает актуальными исследования, направленные на поиск наиболее эффективных средств физического воспитания детей дошкольного возраста. </a:t>
            </a:r>
          </a:p>
          <a:p>
            <a:pPr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673818"/>
            <a:ext cx="9144000" cy="5995541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Научная новизна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исследование не претендует на фундаментальные научные открытия.</a:t>
            </a:r>
          </a:p>
          <a:p>
            <a:pPr>
              <a:buNone/>
            </a:pPr>
            <a:r>
              <a:rPr lang="ru-RU" sz="3000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Практическая значимость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заключается в возможности использования разработанных и экспериментально обоснованных методик оздоровления в условиях дошкольных учреждений. Результаты исследования и разработанная программа могут быть использованными педагогами-практиками в процессе физического воспитания и рекомендации внедрения в практику семейного воспитания программы</a:t>
            </a:r>
          </a:p>
          <a:p>
            <a:pPr>
              <a:buNone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823365"/>
            <a:ext cx="9144000" cy="6034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/>
          <a:lstStyle/>
          <a:p>
            <a:pPr>
              <a:buNone/>
            </a:pPr>
            <a:r>
              <a:rPr lang="ru-RU" sz="3600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Объект исследования: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процесс физкультурно-оздоровительного воспитания в детских дошкольных учреждениях города Кемерово.</a:t>
            </a:r>
          </a:p>
          <a:p>
            <a:pPr>
              <a:buNone/>
            </a:pPr>
            <a:r>
              <a:rPr lang="ru-RU" sz="3600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Предмет исследования: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содержание и методика физкультурно-оздоровительной работы с детьми дошкольного возраста.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795749"/>
            <a:ext cx="9144000" cy="606225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Материалом для исследования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послужили учебники, учебные пособия и методические рекомендации различных авторов, а также наблюдения и рекомендации преподавателей физической культуры.</a:t>
            </a:r>
          </a:p>
          <a:p>
            <a:pPr>
              <a:buNone/>
            </a:pP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Цель исследования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заключается в определении и реализации путей повышения эффективности процесса физического развития, и оздоровления в условиях детского сада и семьи.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867762"/>
            <a:ext cx="8964488" cy="5801597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>
              <a:buNone/>
            </a:pP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Задачи исследования: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изучить научно-методическую литературу по проблеме закаливания организма;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определить степень здоровья, состояния детей дошкольного возраста МДОУ №3 г. Кемерово.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разработать и доказать эффективность методики для укрепления здоровья детей дошкольного возраста.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859369"/>
            <a:ext cx="9144000" cy="573798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Гипотеза: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мы предполагаем, что эффективность оздоровительной работы с детьми старшей групп повысится, если применить комплекс оздоровительных мероприятий.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Иринка\Desktop\711cbd122f611a8270e6b04f37c3eae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548680"/>
            <a:ext cx="9144000" cy="604867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работе использовались следующие </a:t>
            </a:r>
            <a:r>
              <a:rPr lang="ru-RU" sz="3600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методы исследования: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анализ научно- методической литературы;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педагогическое тестирование;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педагогический эксперимент;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методы математической статистики.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335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 Актуальность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Динамика изменения уровня заболеваемости в контрольной группе </vt:lpstr>
      <vt:lpstr>Динамика изменения уровня заболеваемости в экспериментальной группе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Зинченко</dc:creator>
  <cp:lastModifiedBy>Ирина Зинченко</cp:lastModifiedBy>
  <cp:revision>12</cp:revision>
  <dcterms:created xsi:type="dcterms:W3CDTF">2014-06-07T14:08:12Z</dcterms:created>
  <dcterms:modified xsi:type="dcterms:W3CDTF">2015-03-28T19:18:23Z</dcterms:modified>
</cp:coreProperties>
</file>