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custDataLst>
    <p:tags r:id="rId1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92901-105A-4039-9E6E-6A2AC11B76DC}" type="datetimeFigureOut">
              <a:rPr lang="ru-RU" smtClean="0"/>
              <a:pPr/>
              <a:t>21.03.2015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A76B0-D341-4842-8E2A-418680E0F4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72;&#1076;&#1084;&#1080;&#1085;\Desktop\Rauhverger_M_Solnyshko_i_dozhdik_vmusice.net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772400" cy="1470025"/>
          </a:xfr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normAutofit/>
          </a:bodyPr>
          <a:lstStyle/>
          <a:p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  <a:ea typeface="SimSun-ExtB" pitchFamily="49" charset="-122"/>
              </a:rPr>
              <a:t>«Золотая осень»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bold" pitchFamily="34" charset="0"/>
              <a:ea typeface="SimSun-ExtB" pitchFamily="49" charset="-122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50912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3300" dirty="0" smtClean="0">
                <a:solidFill>
                  <a:schemeClr val="tx1"/>
                </a:solidFill>
                <a:latin typeface="Franklin Gothic Demi Cond" pitchFamily="34" charset="0"/>
                <a:cs typeface="Gautami" pitchFamily="34" charset="0"/>
              </a:rPr>
              <a:t>Выполнила: Десятова Галина Михайловна.</a:t>
            </a:r>
            <a:endParaRPr lang="ru-RU" sz="3300" dirty="0" smtClean="0">
              <a:solidFill>
                <a:schemeClr val="tx1"/>
              </a:solidFill>
              <a:latin typeface="Franklin Gothic Demi Cond" pitchFamily="34" charset="0"/>
              <a:cs typeface="Gautami" pitchFamily="34" charset="0"/>
            </a:endParaRPr>
          </a:p>
          <a:p>
            <a:pPr algn="r"/>
            <a:r>
              <a:rPr lang="ru-RU" sz="3300" dirty="0" smtClean="0">
                <a:solidFill>
                  <a:schemeClr val="tx1"/>
                </a:solidFill>
                <a:latin typeface="Franklin Gothic Demi Cond" pitchFamily="34" charset="0"/>
                <a:cs typeface="Gautami" pitchFamily="34" charset="0"/>
              </a:rPr>
              <a:t>                                  </a:t>
            </a:r>
            <a:endParaRPr lang="ru-RU" dirty="0"/>
          </a:p>
        </p:txBody>
      </p:sp>
    </p:spTree>
  </p:cSld>
  <p:clrMapOvr>
    <a:masterClrMapping/>
  </p:clrMapOvr>
  <p:transition advTm="9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C:\Users\админ\Desktop\IMG_20141221_135552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765175"/>
            <a:ext cx="7776864" cy="590418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76488" y="0"/>
            <a:ext cx="33389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dirty="0" smtClean="0">
                <a:latin typeface="Constantia" pitchFamily="18" charset="0"/>
              </a:rPr>
              <a:t>Заготовка дерева.</a:t>
            </a:r>
            <a:endParaRPr lang="ru-RU" sz="2800" b="1" dirty="0">
              <a:latin typeface="Constantia" pitchFamily="18" charset="0"/>
            </a:endParaRPr>
          </a:p>
        </p:txBody>
      </p:sp>
    </p:spTree>
  </p:cSld>
  <p:clrMapOvr>
    <a:masterClrMapping/>
  </p:clrMapOvr>
  <p:transition advTm="6000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60648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b="1" dirty="0" smtClean="0">
                <a:latin typeface="Constantia" pitchFamily="18" charset="0"/>
              </a:rPr>
              <a:t>Прогулка</a:t>
            </a:r>
          </a:p>
          <a:p>
            <a:r>
              <a:rPr lang="ru-RU" sz="1800" b="1" dirty="0" smtClean="0">
                <a:latin typeface="Constantia" pitchFamily="18" charset="0"/>
              </a:rPr>
              <a:t>Наблюдение за листопадом.</a:t>
            </a:r>
            <a:endParaRPr lang="ru-RU" sz="1800" dirty="0" smtClean="0">
              <a:latin typeface="Constantia" pitchFamily="18" charset="0"/>
            </a:endParaRPr>
          </a:p>
          <a:p>
            <a:r>
              <a:rPr lang="ru-RU" sz="1800" b="1" i="1" dirty="0" smtClean="0">
                <a:latin typeface="Constantia" pitchFamily="18" charset="0"/>
              </a:rPr>
              <a:t>Цель:</a:t>
            </a:r>
            <a:r>
              <a:rPr lang="ru-RU" sz="1800" dirty="0" smtClean="0">
                <a:latin typeface="Constantia" pitchFamily="18" charset="0"/>
              </a:rPr>
              <a:t> Углубить и обобщить знания детей о деревьях, о характерных признаках изменения природы. </a:t>
            </a:r>
          </a:p>
          <a:p>
            <a:r>
              <a:rPr lang="ru-RU" sz="1800" b="1" i="1" dirty="0" smtClean="0">
                <a:latin typeface="Constantia" pitchFamily="18" charset="0"/>
              </a:rPr>
              <a:t>Ход беседы:</a:t>
            </a:r>
            <a:r>
              <a:rPr lang="ru-RU" sz="1800" dirty="0" smtClean="0">
                <a:latin typeface="Constantia" pitchFamily="18" charset="0"/>
              </a:rPr>
              <a:t> Воспитатель обращает внимание детей на изменения, произошедшие с деревьями на участке. Выйдя на прогулку, предложить детям сесть на скамейку и полюбоваться красотой осени, понаблюдать, как опадают листья. Воспитатель объясняет, что это листопад. «Осенью становится холодно, и в это время листья с деревьев опадают», - уточняет он. Воспитатель предлагает детям прислушаться, как шелестят падающие листья. В конце прогулки предложить детям побегать по листьям, поиграть с ними. Прочитать четверостишие:</a:t>
            </a:r>
          </a:p>
          <a:p>
            <a:pPr algn="ctr">
              <a:buNone/>
            </a:pPr>
            <a:r>
              <a:rPr lang="ru-RU" sz="1800" dirty="0" smtClean="0">
                <a:latin typeface="Constantia" pitchFamily="18" charset="0"/>
              </a:rPr>
              <a:t>          Листопад, листопад,</a:t>
            </a:r>
          </a:p>
          <a:p>
            <a:pPr algn="ctr">
              <a:buNone/>
            </a:pPr>
            <a:r>
              <a:rPr lang="ru-RU" sz="1800" dirty="0" smtClean="0">
                <a:latin typeface="Constantia" pitchFamily="18" charset="0"/>
              </a:rPr>
              <a:t>          Листья желтые летят.</a:t>
            </a:r>
          </a:p>
          <a:p>
            <a:pPr algn="ctr">
              <a:buNone/>
            </a:pPr>
            <a:r>
              <a:rPr lang="ru-RU" sz="1800" dirty="0" smtClean="0">
                <a:latin typeface="Constantia" pitchFamily="18" charset="0"/>
              </a:rPr>
              <a:t>          Листья желтые летят,</a:t>
            </a:r>
          </a:p>
          <a:p>
            <a:pPr algn="ctr">
              <a:buNone/>
            </a:pPr>
            <a:r>
              <a:rPr lang="ru-RU" sz="1800" dirty="0" smtClean="0">
                <a:latin typeface="Constantia" pitchFamily="18" charset="0"/>
              </a:rPr>
              <a:t>            Под ногой они шуршат.</a:t>
            </a:r>
          </a:p>
          <a:p>
            <a:r>
              <a:rPr lang="ru-RU" sz="1800" b="1" i="1" dirty="0" smtClean="0">
                <a:latin typeface="Constantia" pitchFamily="18" charset="0"/>
              </a:rPr>
              <a:t>Трудовая деятельность: </a:t>
            </a:r>
            <a:r>
              <a:rPr lang="ru-RU" sz="1800" dirty="0" smtClean="0">
                <a:latin typeface="Constantia" pitchFamily="18" charset="0"/>
              </a:rPr>
              <a:t>Предложить детям собрать опавшие листья и отнести их на клумбы. Объяснить, что листья будут служить питанием для цветочных растений на следующий год; земля будет рыхлая и питательная. 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ransition advTm="13000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>
                <a:latin typeface="Constantia" pitchFamily="18" charset="0"/>
              </a:rPr>
              <a:t>Подвижная игра «У медведя во бору»</a:t>
            </a:r>
          </a:p>
          <a:p>
            <a:pPr algn="ctr">
              <a:buNone/>
            </a:pPr>
            <a:endParaRPr lang="ru-RU" sz="2400" b="1" dirty="0" smtClean="0">
              <a:latin typeface="Constantia" pitchFamily="18" charset="0"/>
            </a:endParaRPr>
          </a:p>
          <a:p>
            <a:r>
              <a:rPr lang="ru-RU" sz="2400" b="1" dirty="0" smtClean="0">
                <a:latin typeface="Constantia" pitchFamily="18" charset="0"/>
              </a:rPr>
              <a:t>Цель: </a:t>
            </a:r>
            <a:r>
              <a:rPr lang="ru-RU" sz="2400" dirty="0" smtClean="0">
                <a:latin typeface="Constantia" pitchFamily="18" charset="0"/>
              </a:rPr>
              <a:t>Закреплять умение двигаться врассыпную, имитировать игровые движения, двигаться в соответствии с текстом.</a:t>
            </a:r>
          </a:p>
          <a:p>
            <a:endParaRPr lang="ru-RU" sz="2400" dirty="0" smtClean="0">
              <a:latin typeface="Constantia" pitchFamily="18" charset="0"/>
            </a:endParaRPr>
          </a:p>
          <a:p>
            <a:r>
              <a:rPr lang="ru-RU" sz="2400" b="1" dirty="0" smtClean="0">
                <a:latin typeface="Constantia" pitchFamily="18" charset="0"/>
              </a:rPr>
              <a:t>Ход игры: </a:t>
            </a:r>
            <a:r>
              <a:rPr lang="ru-RU" sz="2400" dirty="0" smtClean="0">
                <a:latin typeface="Constantia" pitchFamily="18" charset="0"/>
              </a:rPr>
              <a:t>Дети располагаются на одной стороне зала, а водящий на другой. Игроки двигаются к спящему медведю со словами:</a:t>
            </a:r>
          </a:p>
          <a:p>
            <a:pPr algn="ctr">
              <a:buNone/>
            </a:pPr>
            <a:r>
              <a:rPr lang="ru-RU" sz="2400" dirty="0" smtClean="0">
                <a:latin typeface="Constantia" pitchFamily="18" charset="0"/>
              </a:rPr>
              <a:t>У медведя во бору</a:t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>Грибы-ягоды беру.</a:t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>А медведь не спит </a:t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>И на нас рычит.</a:t>
            </a:r>
          </a:p>
          <a:p>
            <a:pPr>
              <a:buNone/>
            </a:pPr>
            <a:r>
              <a:rPr lang="ru-RU" sz="2400" dirty="0" smtClean="0">
                <a:latin typeface="Constantia" pitchFamily="18" charset="0"/>
              </a:rPr>
              <a:t>Медведь с рычанием пытается поймать детей, те убегают. Поймав кого-либо, отводит к себе. Игра повторяется.</a:t>
            </a:r>
          </a:p>
          <a:p>
            <a:pPr>
              <a:buNone/>
            </a:pPr>
            <a:endParaRPr lang="ru-RU" sz="2400" dirty="0" smtClean="0">
              <a:latin typeface="Constantia" pitchFamily="18" charset="0"/>
            </a:endParaRPr>
          </a:p>
          <a:p>
            <a:pPr>
              <a:buNone/>
            </a:pPr>
            <a:endParaRPr lang="ru-RU" sz="2400" dirty="0">
              <a:latin typeface="Constantia" pitchFamily="18" charset="0"/>
            </a:endParaRPr>
          </a:p>
        </p:txBody>
      </p:sp>
    </p:spTree>
  </p:cSld>
  <p:clrMapOvr>
    <a:masterClrMapping/>
  </p:clrMapOvr>
  <p:transition advTm="17000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7c1e3cb0233092b579869aaa2b6cf8.jp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942347" y="692696"/>
            <a:ext cx="8022141" cy="603536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2123728" y="0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onstantia" pitchFamily="18" charset="0"/>
              </a:rPr>
              <a:t>«У медведя во бору»</a:t>
            </a:r>
            <a:endParaRPr lang="ru-RU" sz="2400" b="1" dirty="0">
              <a:latin typeface="Constantia" pitchFamily="18" charset="0"/>
            </a:endParaRPr>
          </a:p>
        </p:txBody>
      </p:sp>
    </p:spTree>
  </p:cSld>
  <p:clrMapOvr>
    <a:masterClrMapping/>
  </p:clrMapOvr>
  <p:transition advTm="8000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6064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Constantia" pitchFamily="18" charset="0"/>
              </a:rPr>
              <a:t>«Воробушки и автомобиль»</a:t>
            </a:r>
            <a:r>
              <a:rPr lang="ru-RU" dirty="0" smtClean="0">
                <a:latin typeface="Constantia" pitchFamily="18" charset="0"/>
              </a:rPr>
              <a:t/>
            </a:r>
            <a:br>
              <a:rPr lang="ru-RU" dirty="0" smtClean="0">
                <a:latin typeface="Constantia" pitchFamily="18" charset="0"/>
              </a:rPr>
            </a:br>
            <a:r>
              <a:rPr lang="ru-RU" b="1" dirty="0" smtClean="0">
                <a:latin typeface="Constantia" pitchFamily="18" charset="0"/>
              </a:rPr>
              <a:t>Цель:</a:t>
            </a:r>
            <a:r>
              <a:rPr lang="ru-RU" dirty="0" smtClean="0">
                <a:latin typeface="Constantia" pitchFamily="18" charset="0"/>
              </a:rPr>
              <a:t> Формировать умение двигаться в разных направлениях, не наталкиваясь, друг на друга; совершенствовать умение реагировать на сигнал, развивать ориентацию в пространстве.</a:t>
            </a:r>
          </a:p>
          <a:p>
            <a:pPr algn="ctr">
              <a:buNone/>
            </a:pPr>
            <a:endParaRPr lang="ru-RU" dirty="0" smtClean="0">
              <a:latin typeface="Constantia" pitchFamily="18" charset="0"/>
            </a:endParaRPr>
          </a:p>
          <a:p>
            <a:r>
              <a:rPr lang="ru-RU" b="1" dirty="0" smtClean="0">
                <a:latin typeface="Constantia" pitchFamily="18" charset="0"/>
              </a:rPr>
              <a:t>Ход игры: </a:t>
            </a:r>
            <a:r>
              <a:rPr lang="ru-RU" dirty="0" smtClean="0">
                <a:latin typeface="Constantia" pitchFamily="18" charset="0"/>
              </a:rPr>
              <a:t>Дети сидят на стульчиках на одной стороне зала. Это «воробушки» в гнездышках. На противоположной стороне – воспитатель. Он изображает автомобиль. После слов воспитателя «Воробышки полетели» дети поднимаются со стульев, бегают по залу, размахивая руками. По сигналу воспитателя «Автомобиль» , дети убегают на свои стульчики.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advTm="18000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latin typeface="Constantia" pitchFamily="18" charset="0"/>
              </a:rPr>
              <a:t>Воробушки и автомобиль</a:t>
            </a:r>
            <a:endParaRPr lang="ru-RU" dirty="0"/>
          </a:p>
        </p:txBody>
      </p:sp>
      <p:pic>
        <p:nvPicPr>
          <p:cNvPr id="4" name="Рисунок 3" descr="p71_dsc042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692695"/>
            <a:ext cx="7898244" cy="58856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8864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>
                <a:latin typeface="Constantia" pitchFamily="18" charset="0"/>
              </a:rPr>
              <a:t>Музыкально-дидактическая игра</a:t>
            </a:r>
          </a:p>
          <a:p>
            <a:pPr algn="ctr">
              <a:buNone/>
            </a:pPr>
            <a:r>
              <a:rPr lang="ru-RU" sz="2800" b="1" dirty="0" smtClean="0">
                <a:latin typeface="Constantia" pitchFamily="18" charset="0"/>
              </a:rPr>
              <a:t> «Солнышко и дождик»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340768"/>
            <a:ext cx="4572000" cy="569386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atin typeface="Constantia" pitchFamily="18" charset="0"/>
              </a:rPr>
              <a:t>Цель игры:</a:t>
            </a:r>
            <a:r>
              <a:rPr lang="ru-RU" sz="2400" dirty="0" smtClean="0"/>
              <a:t> </a:t>
            </a:r>
            <a:r>
              <a:rPr lang="ru-RU" sz="2400" dirty="0" smtClean="0">
                <a:latin typeface="Constantia" pitchFamily="18" charset="0"/>
              </a:rPr>
              <a:t>учить детей ходить и бегать</a:t>
            </a:r>
            <a:br>
              <a:rPr lang="ru-RU" sz="2400" dirty="0" smtClean="0">
                <a:latin typeface="Constantia" pitchFamily="18" charset="0"/>
              </a:rPr>
            </a:br>
            <a:r>
              <a:rPr lang="ru-RU" sz="2400" dirty="0" smtClean="0">
                <a:latin typeface="Constantia" pitchFamily="18" charset="0"/>
              </a:rPr>
              <a:t>врассыпную, не наталкиваясь друг на друга, приучать их действовать по сигналу.</a:t>
            </a:r>
            <a:endParaRPr lang="ru-RU" sz="2400" b="1" dirty="0" smtClean="0">
              <a:latin typeface="Constantia" pitchFamily="18" charset="0"/>
            </a:endParaRPr>
          </a:p>
          <a:p>
            <a:r>
              <a:rPr lang="ru-RU" sz="2400" b="1" dirty="0" smtClean="0">
                <a:latin typeface="Constantia" pitchFamily="18" charset="0"/>
              </a:rPr>
              <a:t>Правила игры :</a:t>
            </a:r>
          </a:p>
          <a:p>
            <a:r>
              <a:rPr lang="ru-RU" sz="2400" dirty="0" smtClean="0">
                <a:latin typeface="Constantia" pitchFamily="18" charset="0"/>
              </a:rPr>
              <a:t>Воспитатель заранее подготавливает к игре зонтик. Под музыку дети ходят с воспитателем, выполняют плясовые движения. Когда воспитатель говорит: «Дождик начинается!» - дети бегут к воспитателю под раскрытый зонтик.</a:t>
            </a:r>
            <a:endParaRPr lang="ru-RU" sz="2400" dirty="0">
              <a:latin typeface="Constantia" pitchFamily="18" charset="0"/>
            </a:endParaRPr>
          </a:p>
        </p:txBody>
      </p:sp>
      <p:pic>
        <p:nvPicPr>
          <p:cNvPr id="5" name="Picture 2" descr="http://snowflake9.ru/wp-content/uploads/2013/02/318094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6435" y="1584927"/>
            <a:ext cx="3528392" cy="47045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Rauhverger_M_Solnyshko_i_dozhdik_vmusice.net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172400" y="54868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46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9286" y="2780928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внимание!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3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advTm="11000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764704"/>
            <a:ext cx="8229600" cy="4525963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latin typeface="Constantia" pitchFamily="18" charset="0"/>
              </a:rPr>
              <a:t>Возраст: </a:t>
            </a:r>
            <a:r>
              <a:rPr lang="ru-RU" dirty="0">
                <a:latin typeface="Constantia" pitchFamily="18" charset="0"/>
              </a:rPr>
              <a:t>средняя группа</a:t>
            </a:r>
          </a:p>
          <a:p>
            <a:endParaRPr lang="ru-RU" dirty="0">
              <a:latin typeface="Constantia" pitchFamily="18" charset="0"/>
            </a:endParaRPr>
          </a:p>
          <a:p>
            <a:r>
              <a:rPr lang="ru-RU" b="1" dirty="0">
                <a:latin typeface="Constantia" pitchFamily="18" charset="0"/>
              </a:rPr>
              <a:t>Цель: </a:t>
            </a:r>
            <a:r>
              <a:rPr lang="ru-RU" dirty="0">
                <a:latin typeface="Constantia" pitchFamily="18" charset="0"/>
              </a:rPr>
              <a:t>Расширить представление детей об осени.</a:t>
            </a:r>
          </a:p>
          <a:p>
            <a:endParaRPr lang="ru-RU" dirty="0">
              <a:latin typeface="Constantia" pitchFamily="18" charset="0"/>
            </a:endParaRPr>
          </a:p>
          <a:p>
            <a:pPr marL="514350" indent="-514350"/>
            <a:r>
              <a:rPr lang="ru-RU" b="1" dirty="0">
                <a:latin typeface="Constantia" pitchFamily="18" charset="0"/>
              </a:rPr>
              <a:t>Задачи: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onstantia" pitchFamily="18" charset="0"/>
              </a:rPr>
              <a:t>Сформировать представление о цветах, листьях и деревьях осенью;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onstantia" pitchFamily="18" charset="0"/>
              </a:rPr>
              <a:t>Развивать наблюдательность, внимание, память, эмоциональную отзывчивость;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Constantia" pitchFamily="18" charset="0"/>
              </a:rPr>
              <a:t>Воспитывать интерес к природным изменениям, любознательность;</a:t>
            </a:r>
          </a:p>
          <a:p>
            <a:endParaRPr lang="ru-RU" dirty="0"/>
          </a:p>
        </p:txBody>
      </p:sp>
    </p:spTree>
  </p:cSld>
  <p:clrMapOvr>
    <a:masterClrMapping/>
  </p:clrMapOvr>
  <p:transition advTm="9000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6064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Constantia" pitchFamily="18" charset="0"/>
              </a:rPr>
              <a:t>Демонстрационный материал:</a:t>
            </a:r>
          </a:p>
          <a:p>
            <a:pPr>
              <a:buNone/>
            </a:pPr>
            <a:r>
              <a:rPr lang="ru-RU" sz="2800" b="1" dirty="0">
                <a:latin typeface="Constantia" pitchFamily="18" charset="0"/>
              </a:rPr>
              <a:t> </a:t>
            </a:r>
            <a:r>
              <a:rPr lang="ru-RU" sz="2800" b="1" dirty="0" smtClean="0">
                <a:latin typeface="Constantia" pitchFamily="18" charset="0"/>
              </a:rPr>
              <a:t>   </a:t>
            </a:r>
            <a:r>
              <a:rPr lang="ru-RU" sz="2800" dirty="0" smtClean="0">
                <a:latin typeface="Constantia" pitchFamily="18" charset="0"/>
              </a:rPr>
              <a:t>иллюстрации «Ранняя осень» Художник М. Г. </a:t>
            </a:r>
            <a:r>
              <a:rPr lang="ru-RU" sz="2800" dirty="0" err="1" smtClean="0">
                <a:latin typeface="Constantia" pitchFamily="18" charset="0"/>
              </a:rPr>
              <a:t>Пишванова</a:t>
            </a:r>
            <a:r>
              <a:rPr lang="ru-RU" sz="2800" dirty="0" smtClean="0">
                <a:latin typeface="Constantia" pitchFamily="18" charset="0"/>
              </a:rPr>
              <a:t>; «Поздняя осень» Художник М. Г. </a:t>
            </a:r>
            <a:r>
              <a:rPr lang="ru-RU" sz="2800" dirty="0" err="1" smtClean="0">
                <a:latin typeface="Constantia" pitchFamily="18" charset="0"/>
              </a:rPr>
              <a:t>Пишванова</a:t>
            </a:r>
            <a:r>
              <a:rPr lang="ru-RU" sz="2800" dirty="0" smtClean="0">
                <a:latin typeface="Constantia" pitchFamily="18" charset="0"/>
              </a:rPr>
              <a:t>; костюм осени; листья; дидактические игры:  «Осенние дни», «бабка коробочка», «У медведя во бору», «Воробушки и автомобиль», «Солнышко и дождик»; маска медведя; грибочки; зонт; музыка  М. </a:t>
            </a:r>
            <a:r>
              <a:rPr lang="ru-RU" sz="2800" dirty="0" err="1" smtClean="0">
                <a:latin typeface="Constantia" pitchFamily="18" charset="0"/>
              </a:rPr>
              <a:t>Раухвергер</a:t>
            </a:r>
            <a:r>
              <a:rPr lang="ru-RU" sz="2800" dirty="0" smtClean="0">
                <a:latin typeface="Constantia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4" descr="https://encrypted-tbn2.gstatic.com/images?q=tbn:ANd9GcQLcJZuEYP2cy1RoqMEyGYqgPSlqR8pvtgo0DxGTWjnlCfwNa_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4293096"/>
            <a:ext cx="3060753" cy="2160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09105" y="3861048"/>
            <a:ext cx="2555383" cy="23042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7" name="Рисунок 6" descr="images (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43608" y="4725144"/>
            <a:ext cx="2664296" cy="19168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advTm="9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90872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Constantia" pitchFamily="18" charset="0"/>
              </a:rPr>
              <a:t>Беседа по картине «Ранняя осень»</a:t>
            </a:r>
          </a:p>
          <a:p>
            <a:pPr>
              <a:buNone/>
            </a:pPr>
            <a:r>
              <a:rPr lang="ru-RU" sz="2800" dirty="0" smtClean="0">
                <a:latin typeface="Constantia" pitchFamily="18" charset="0"/>
              </a:rPr>
              <a:t>Цель: Обучение составлению рассказа по картине.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63688" y="188640"/>
            <a:ext cx="5184576" cy="52322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Constantia" pitchFamily="18" charset="0"/>
              </a:rPr>
              <a:t>План каникулярного дня.</a:t>
            </a:r>
          </a:p>
        </p:txBody>
      </p:sp>
      <p:sp>
        <p:nvSpPr>
          <p:cNvPr id="14338" name="AutoShape 2" descr="https://encrypted-tbn0.gstatic.com/images?q=tbn:ANd9GcTG7oDFhPT-C0tnhH_3cRB-FOP2yLqRHVOMJtWdUB-WqiZvz8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https://encrypted-tbn0.gstatic.com/images?q=tbn:ANd9GcTG7oDFhPT-C0tnhH_3cRB-FOP2yLqRHVOMJtWdUB-WqiZvz8P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2420888"/>
            <a:ext cx="6912768" cy="4257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9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88640"/>
            <a:ext cx="5169768" cy="86409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latin typeface="Constantia" pitchFamily="18" charset="0"/>
              </a:rPr>
              <a:t>Продуктивная деятельность</a:t>
            </a:r>
          </a:p>
          <a:p>
            <a:pPr>
              <a:buNone/>
            </a:pPr>
            <a:endParaRPr lang="ru-RU" dirty="0" smtClean="0">
              <a:latin typeface="Constantia" pitchFamily="18" charset="0"/>
            </a:endParaRPr>
          </a:p>
          <a:p>
            <a:pPr>
              <a:buNone/>
            </a:pPr>
            <a:endParaRPr lang="ru-RU" dirty="0">
              <a:latin typeface="Constant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908720"/>
            <a:ext cx="53823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onstantia" pitchFamily="18" charset="0"/>
              </a:rPr>
              <a:t>Программное содержание:</a:t>
            </a:r>
          </a:p>
          <a:p>
            <a:r>
              <a:rPr lang="ru-RU" sz="2000" b="1" dirty="0" smtClean="0">
                <a:latin typeface="Constantia" pitchFamily="18" charset="0"/>
              </a:rPr>
              <a:t>1. </a:t>
            </a:r>
            <a:r>
              <a:rPr lang="ru-RU" sz="2000" dirty="0" smtClean="0">
                <a:latin typeface="Constantia" pitchFamily="18" charset="0"/>
              </a:rPr>
              <a:t>Уточнить и расширить знания детей о признаках осени, о сезонных изменениях в природе.</a:t>
            </a:r>
          </a:p>
          <a:p>
            <a:r>
              <a:rPr lang="ru-RU" sz="2000" b="1" dirty="0" smtClean="0">
                <a:latin typeface="Constantia" pitchFamily="18" charset="0"/>
              </a:rPr>
              <a:t>2. </a:t>
            </a:r>
            <a:r>
              <a:rPr lang="ru-RU" sz="2000" dirty="0" smtClean="0">
                <a:latin typeface="Constantia" pitchFamily="18" charset="0"/>
              </a:rPr>
              <a:t>Совершенствовать навык образования существительных с уменьшительно – ласкательным суффиксом.</a:t>
            </a:r>
          </a:p>
          <a:p>
            <a:r>
              <a:rPr lang="ru-RU" sz="2000" b="1" dirty="0" smtClean="0">
                <a:latin typeface="Constantia" pitchFamily="18" charset="0"/>
              </a:rPr>
              <a:t>3. </a:t>
            </a:r>
            <a:r>
              <a:rPr lang="ru-RU" sz="2000" dirty="0" smtClean="0">
                <a:latin typeface="Constantia" pitchFamily="18" charset="0"/>
              </a:rPr>
              <a:t>Развивать общую и мелкую моторику.</a:t>
            </a:r>
          </a:p>
          <a:p>
            <a:r>
              <a:rPr lang="ru-RU" sz="2000" dirty="0" smtClean="0">
                <a:latin typeface="Constantia" pitchFamily="18" charset="0"/>
              </a:rPr>
              <a:t>Материал: заготовки листьев, клей, салфетки, заготовка дерева без листьев, клеенка;</a:t>
            </a:r>
          </a:p>
          <a:p>
            <a:r>
              <a:rPr lang="ru-RU" sz="2000" b="1" dirty="0" smtClean="0">
                <a:latin typeface="Constantia" pitchFamily="18" charset="0"/>
              </a:rPr>
              <a:t>Ход: </a:t>
            </a:r>
          </a:p>
          <a:p>
            <a:r>
              <a:rPr lang="ru-RU" sz="2000" b="1" dirty="0" smtClean="0">
                <a:latin typeface="Constantia" pitchFamily="18" charset="0"/>
              </a:rPr>
              <a:t>1.ВВОДНАЯ ЧАСТЬ</a:t>
            </a:r>
          </a:p>
          <a:p>
            <a:r>
              <a:rPr lang="ru-RU" sz="2000" b="1" dirty="0" smtClean="0">
                <a:latin typeface="Constantia" pitchFamily="18" charset="0"/>
              </a:rPr>
              <a:t>Загадка:</a:t>
            </a:r>
          </a:p>
          <a:p>
            <a:pPr algn="ctr"/>
            <a:r>
              <a:rPr lang="ru-RU" sz="2000" dirty="0" smtClean="0">
                <a:latin typeface="Constantia" pitchFamily="18" charset="0"/>
              </a:rPr>
              <a:t> “Дождик с самого утра,</a:t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Птицам в дальний путь пора.</a:t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Громко ветер завывает, </a:t>
            </a:r>
            <a:br>
              <a:rPr lang="ru-RU" sz="2000" dirty="0" smtClean="0">
                <a:latin typeface="Constantia" pitchFamily="18" charset="0"/>
              </a:rPr>
            </a:br>
            <a:r>
              <a:rPr lang="ru-RU" sz="2000" dirty="0" smtClean="0">
                <a:latin typeface="Constantia" pitchFamily="18" charset="0"/>
              </a:rPr>
              <a:t>Когда это бывает?” (осенью)</a:t>
            </a:r>
            <a:endParaRPr lang="ru-RU" sz="2000" dirty="0">
              <a:latin typeface="Constantia" pitchFamily="18" charset="0"/>
            </a:endParaRPr>
          </a:p>
        </p:txBody>
      </p:sp>
    </p:spTree>
  </p:cSld>
  <p:clrMapOvr>
    <a:masterClrMapping/>
  </p:clrMapOvr>
  <p:transition advTm="17000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32656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b="1" dirty="0" smtClean="0">
                <a:latin typeface="Constantia" pitchFamily="18" charset="0"/>
              </a:rPr>
              <a:t>1. </a:t>
            </a:r>
            <a:r>
              <a:rPr lang="ru-RU" sz="2800" dirty="0" smtClean="0">
                <a:latin typeface="Constantia" pitchFamily="18" charset="0"/>
              </a:rPr>
              <a:t>РАССМАТРИВАНИЕ КАРТИНЫ “ОСЕНЬ”.</a:t>
            </a:r>
          </a:p>
          <a:p>
            <a:pPr>
              <a:buNone/>
            </a:pPr>
            <a:endParaRPr lang="ru-RU" sz="2800" dirty="0">
              <a:latin typeface="Constantia" pitchFamily="18" charset="0"/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052736"/>
            <a:ext cx="7704856" cy="55446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advTm="6000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404664"/>
            <a:ext cx="8229600" cy="4525963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3. ДИДАКТИЧЕСКАЯ ИГРА “НАЗОВИ ЛАСКОВО”.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 descr="http://www.ogonek.caduk.ru/images/sam_2502.jpg"/>
          <p:cNvPicPr>
            <a:picLocks noChangeAspect="1" noChangeArrowheads="1"/>
          </p:cNvPicPr>
          <p:nvPr/>
        </p:nvPicPr>
        <p:blipFill>
          <a:blip r:embed="rId3" cstate="print"/>
          <a:srcRect b="14501"/>
          <a:stretch>
            <a:fillRect/>
          </a:stretch>
        </p:blipFill>
        <p:spPr bwMode="auto">
          <a:xfrm>
            <a:off x="899592" y="1052736"/>
            <a:ext cx="7992888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4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8864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4. </a:t>
            </a: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itchFamily="34" charset="0"/>
              </a:rPr>
              <a:t>ПАЛЬЧИКОВАЯ ГИМНАСТИКА “ОСЕННИЕ ЛИСТЬЯ”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1, 2, 3, 4, 5 – (загибают пальчики)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Будем листья собирать: (сжимают, разжимают кулачки)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Листья березы, листья осины, (загибают пальчики, начиная с большого)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Листики тополя, листья рябины, 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Листики дуба мы соберем,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Маме осенний букет отнесем (“шагают” пальчиками по столу)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6" descr="http://www.pedlib.ru/books1/2/0039/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509120"/>
            <a:ext cx="7884368" cy="23488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9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332656"/>
            <a:ext cx="8229600" cy="4525963"/>
          </a:xfrm>
        </p:spPr>
        <p:txBody>
          <a:bodyPr>
            <a:noAutofit/>
          </a:bodyPr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b="1" dirty="0">
                <a:latin typeface="Constantia" pitchFamily="18" charset="0"/>
                <a:ea typeface="Times New Roman" pitchFamily="18" charset="0"/>
              </a:rPr>
              <a:t>5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. КОЛЛЕКТИВНАЯ АППЛИКАЦИЯ “ОСЕННЕЕ ДЕРЕВО”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None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nstantia" pitchFamily="18" charset="0"/>
              <a:ea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Осень: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“А теперь, ребята, послушайте стихотворение: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nstantia" pitchFamily="18" charset="0"/>
              <a:ea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“Озорники”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nstantia" pitchFamily="18" charset="0"/>
              <a:ea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Закружился надо мною дождь из листьев озорной,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До чего же он хорош, где такой еще найдешь-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Без конца и без начала? Танцевать под ним я стала,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Мы плясали, как друзья, - дождь из листиков и я”.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Осень: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“Какое веселое стихотворение. А что это за дождь из листиков?” 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(листопад)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-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Посмотрите, в моем лесу есть одно дерево, которому очень грустно.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nstantia" pitchFamily="18" charset="0"/>
              <a:ea typeface="Times New Roman" pitchFamily="18" charset="0"/>
            </a:endParaRP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Как вы думаете, почему?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 (на мольберте заготовка дерева без листьев). Дети отвечают.</a:t>
            </a:r>
          </a:p>
          <a:p>
            <a:pPr marL="0" lvl="0" indent="0" algn="ctr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effectLst/>
                <a:latin typeface="Constantia" pitchFamily="18" charset="0"/>
                <a:ea typeface="Times New Roman" pitchFamily="18" charset="0"/>
              </a:rPr>
              <a:t>- А давайте мы с вами оденем его в красивый, праздничный наряд из листьев.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Constantia" pitchFamily="18" charset="0"/>
            </a:endParaRP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 advTm="16000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83c46c4499b3b3935c6cbfea9b0386487a6202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346</Words>
  <Application>Microsoft Office PowerPoint</Application>
  <PresentationFormat>Экран (4:3)</PresentationFormat>
  <Paragraphs>72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«Золотая осень»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Галина</cp:lastModifiedBy>
  <cp:revision>32</cp:revision>
  <dcterms:created xsi:type="dcterms:W3CDTF">2014-12-21T03:09:47Z</dcterms:created>
  <dcterms:modified xsi:type="dcterms:W3CDTF">2015-03-21T11:46:45Z</dcterms:modified>
</cp:coreProperties>
</file>