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CDFFE-1375-4A68-8536-F0D8A2C14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C3917-69B6-4442-90A1-FDFD31E57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F6C68-00FD-4D9F-B7E4-9A496396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F8CB3-23AB-4AC1-98D3-E2792D12F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6C4C2-A6E9-4F47-91BB-25A9B54B5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05577-DA94-44F4-867C-4F49926CF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F68FA-5035-480D-AA60-744A4BA68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43976-8F36-4BAD-89B4-A2DC9529B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97E1D-5B67-4270-8095-A79870507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52B54-86ED-4EC3-A2C8-BC07234D3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0DCB4-68C5-403C-9E99-5B76FF2C6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05E6B08-437C-4C5F-A143-2FD93C503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niga.ru/authors/section/154181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8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836712"/>
            <a:ext cx="8749480" cy="1015663"/>
          </a:xfrm>
          <a:prstGeom prst="rect">
            <a:avLst/>
          </a:prstGeom>
        </p:spPr>
        <p:txBody>
          <a:bodyPr wrap="square">
            <a:prstTxWarp prst="textCanUp">
              <a:avLst/>
            </a:prstTxWarp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 Black" pitchFamily="34" charset="0"/>
              </a:rPr>
              <a:t>Консультация логопеда для родителей по теме -  «Овощи»     </a:t>
            </a:r>
          </a:p>
          <a:p>
            <a:endParaRPr lang="ru-RU" sz="20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Arial Black" pitchFamily="34" charset="0"/>
              </a:rPr>
              <a:t>                        </a:t>
            </a:r>
            <a:endParaRPr lang="ru-RU" sz="20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4716016" y="3573016"/>
            <a:ext cx="3775709" cy="128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7030A0"/>
                </a:solidFill>
              </a:rPr>
              <a:t>Учитель – логопед ГБДОУ №97 Центрального района </a:t>
            </a:r>
            <a:r>
              <a:rPr lang="ru-RU" b="1" dirty="0" err="1" smtClean="0">
                <a:solidFill>
                  <a:srgbClr val="7030A0"/>
                </a:solidFill>
              </a:rPr>
              <a:t>Кашеварова</a:t>
            </a:r>
            <a:r>
              <a:rPr lang="ru-RU" b="1" dirty="0" smtClean="0">
                <a:solidFill>
                  <a:srgbClr val="7030A0"/>
                </a:solidFill>
              </a:rPr>
              <a:t> С.А.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2987824" y="609329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Санкт – Петербург 2015г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5362" name="Picture 2" descr="http://im2-tub-ru.yandex.net/i?id=b336d439947052f8bbb7f694d0b03619-5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852936"/>
            <a:ext cx="3225958" cy="2016224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4" y="2060848"/>
          <a:ext cx="7488832" cy="224332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744416"/>
                <a:gridCol w="3744416"/>
              </a:tblGrid>
              <a:tr h="0"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Мы капусту рубим,</a:t>
                      </a:r>
                    </a:p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Мы морковку трем,</a:t>
                      </a:r>
                    </a:p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Мы капусту солим,</a:t>
                      </a:r>
                    </a:p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Мы капусту жмем.</a:t>
                      </a:r>
                      <a:endParaRPr lang="ru-RU" sz="1600" b="1" i="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27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Резкие движения прямыми кистями рук вверх и вниз.</a:t>
                      </a:r>
                    </a:p>
                    <a:p>
                      <a:pPr indent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Пальцы рук сжаты в кулаки, движения кулаков к себе и от себя.</a:t>
                      </a:r>
                    </a:p>
                    <a:p>
                      <a:pPr indent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Движение пальцев, имитирующих посыпание солью из щепотки</a:t>
                      </a:r>
                    </a:p>
                    <a:p>
                      <a:pPr indent="127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Интенсивное сжимание пальцев рук в кулаки/</a:t>
                      </a:r>
                      <a:endParaRPr lang="ru-RU" sz="1600" b="1" i="0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403648" y="770221"/>
            <a:ext cx="605956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6. Проведите с ребенком упражнение для пальчиков «Засолка капусты».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6148" name="Picture 4" descr="http://im3-tub-ru.yandex.net/i?id=d96c0ca7a9768f8a7023228ccef423a4-10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653136"/>
            <a:ext cx="2304256" cy="1728192"/>
          </a:xfrm>
          <a:prstGeom prst="ellipse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6150" name="Picture 6" descr="http://im2-tub-ru.yandex.net/i?id=0e76d1173067282d5551e179df42c394-78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869160"/>
            <a:ext cx="2359149" cy="1572766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99592" y="1896507"/>
            <a:ext cx="4464496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rgbClr val="2A2723"/>
              </a:solidFill>
              <a:effectLst/>
              <a:latin typeface="Bookman Old Style" pitchFamily="18" charset="0"/>
              <a:ea typeface="Times New Roman" pitchFamily="18" charset="0"/>
              <a:cs typeface="Tahoma" pitchFamily="34" charset="0"/>
            </a:endParaRPr>
          </a:p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Что растет на нашей грядке?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Огурцы, горошек сладкий,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Помидоры и укроп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Для приправы и для проб.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Есть редиска и салат —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Наша грядка просто клад.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Но арбузы не растут тут.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Если слушал ты внимательно,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То запомнил обязательно.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Отвечай-ка по порядку: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Что растет на нашей грядке?                                </a:t>
            </a:r>
          </a:p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7030A0"/>
                </a:solidFill>
                <a:ea typeface="Times New Roman" pitchFamily="18" charset="0"/>
                <a:cs typeface="Tahoma" pitchFamily="34" charset="0"/>
              </a:rPr>
              <a:t>   </a:t>
            </a:r>
          </a:p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(В. </a:t>
            </a:r>
            <a:r>
              <a:rPr kumimoji="0" lang="ru-RU" sz="1600" b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Коркин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)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908720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270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+mj-lt"/>
                <a:ea typeface="Times New Roman" pitchFamily="18" charset="0"/>
                <a:cs typeface="Tahoma" pitchFamily="34" charset="0"/>
              </a:rPr>
              <a:t>7. Прочитайте ребенку стихотворение – игру (развитие внимания, памяти)</a:t>
            </a:r>
            <a:endParaRPr lang="ru-RU" b="1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5122" name="Picture 2" descr="http://im2-tub-ru.yandex.net/i?id=151b16d5c03dd888498919eb52fbaf79-64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780928"/>
            <a:ext cx="3146270" cy="2088232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971600" y="2030071"/>
            <a:ext cx="525658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rgbClr val="2A2723"/>
              </a:solidFill>
              <a:effectLst/>
              <a:latin typeface="Bookman Old Style" pitchFamily="18" charset="0"/>
              <a:ea typeface="Times New Roman" pitchFamily="18" charset="0"/>
              <a:cs typeface="Tahoma" pitchFamily="34" charset="0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i="1" dirty="0" smtClean="0">
              <a:solidFill>
                <a:srgbClr val="2A2723"/>
              </a:solidFill>
              <a:latin typeface="Bookman Old Style" pitchFamily="18" charset="0"/>
              <a:ea typeface="Times New Roman" pitchFamily="18" charset="0"/>
              <a:cs typeface="Tahoma" pitchFamily="34" charset="0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Хозяйка однажды с базара пришла,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Хозяйка с базара домой принесла: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Картошку, капусту, морковку, горох, петрушку и свеклу, ох!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Накрытые крышкою, в душном горшке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Кипели, кипели в крутом кипятке: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Картошка, капуста, морковка, горох, петрушка и свекла, ох!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И суп овощной оказался неплох!</a:t>
            </a:r>
            <a:endParaRPr lang="ru-RU" sz="1600" b="1" dirty="0" smtClean="0">
              <a:solidFill>
                <a:srgbClr val="7030A0"/>
              </a:solidFill>
              <a:cs typeface="Arial" pitchFamily="34" charset="0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(Ю. </a:t>
            </a:r>
            <a:r>
              <a:rPr kumimoji="0" lang="ru-RU" sz="1600" b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Тувим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)</a:t>
            </a: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ea typeface="Times New Roman" pitchFamily="18" charset="0"/>
              <a:cs typeface="Tahoma" pitchFamily="34" charset="0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solidFill>
                <a:srgbClr val="7030A0"/>
              </a:solidFill>
              <a:ea typeface="Times New Roman" pitchFamily="18" charset="0"/>
              <a:cs typeface="Tahoma" pitchFamily="34" charset="0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Вопрос. Из чего хозяйка варила суп?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836712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2700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>8. Предложите ребенку прослушать стихотворение и ответить на вопросы (развитие внимания, памяти)</a:t>
            </a:r>
            <a:endParaRPr lang="ru-RU" b="1" dirty="0" smtClean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4100" name="Picture 4" descr="http://im1-tub-ru.yandex.net/i?id=19f28f1a98d6f7e3b08f03f85b17b93d-57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861048"/>
            <a:ext cx="2019672" cy="2103825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39552" y="2276872"/>
            <a:ext cx="5832648" cy="226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7030A0"/>
                </a:solidFill>
                <a:ea typeface="Times New Roman" pitchFamily="18" charset="0"/>
                <a:cs typeface="Tahoma" pitchFamily="34" charset="0"/>
              </a:rPr>
              <a:t>Выложите на столе несколько овощей. Предложите ребенку их назвать, затем закрыть глаза. Уберите один овощ. – Чего не стало?                                                                          -  Не стало огурца.                                                                              -  Не стало луковицы.                                                                                                    -  Не стало редиски. …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908720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2700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>9. Проведите игру « Чего не стало?» (родительный падеж существительных)</a:t>
            </a:r>
          </a:p>
        </p:txBody>
      </p:sp>
      <p:pic>
        <p:nvPicPr>
          <p:cNvPr id="3074" name="Picture 2" descr="http://im1-tub-ru.yandex.net/i?id=cb1d44bb3593631e6f2dc45ed9832c44-7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573016"/>
            <a:ext cx="3788643" cy="2377809"/>
          </a:xfrm>
          <a:prstGeom prst="ellipse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131840" y="105273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Литература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996952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</a:rPr>
              <a:t>2. А. А Вахрушев, Е. Е </a:t>
            </a:r>
            <a:r>
              <a:rPr lang="ru-RU" sz="1600" b="1" dirty="0" err="1" smtClean="0">
                <a:solidFill>
                  <a:srgbClr val="7030A0"/>
                </a:solidFill>
              </a:rPr>
              <a:t>Кочемасов</a:t>
            </a:r>
            <a:r>
              <a:rPr lang="ru-RU" sz="1600" b="1" dirty="0" smtClean="0">
                <a:solidFill>
                  <a:srgbClr val="7030A0"/>
                </a:solidFill>
              </a:rPr>
              <a:t>, Ю. А Акимова. «Здравствуй мир!» </a:t>
            </a:r>
            <a:r>
              <a:rPr lang="ru-RU" sz="1600" b="1" dirty="0" err="1" smtClean="0">
                <a:solidFill>
                  <a:srgbClr val="7030A0"/>
                </a:solidFill>
              </a:rPr>
              <a:t>Росмэн</a:t>
            </a:r>
            <a:r>
              <a:rPr lang="ru-RU" sz="1600" b="1" dirty="0" smtClean="0">
                <a:solidFill>
                  <a:srgbClr val="7030A0"/>
                </a:solidFill>
              </a:rPr>
              <a:t> - Пресс 2014г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3. Т. Р. Кислова «По дороге к азбуке» </a:t>
            </a:r>
            <a:r>
              <a:rPr lang="ru-RU" sz="1600" b="1" dirty="0" err="1" smtClean="0">
                <a:solidFill>
                  <a:srgbClr val="7030A0"/>
                </a:solidFill>
              </a:rPr>
              <a:t>Росмэн</a:t>
            </a:r>
            <a:r>
              <a:rPr lang="ru-RU" sz="1600" b="1" dirty="0" smtClean="0">
                <a:solidFill>
                  <a:srgbClr val="7030A0"/>
                </a:solidFill>
              </a:rPr>
              <a:t> – пресс 2010г 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72816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</a:rPr>
              <a:t>1. «Овощи». Учебно-методический комплект для проведения игровых занятий с детьми от 3-х лет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Автор     </a:t>
            </a:r>
            <a:r>
              <a:rPr lang="ru-RU" sz="1600" b="1" dirty="0" err="1" smtClean="0">
                <a:solidFill>
                  <a:srgbClr val="7030A0"/>
                </a:solidFill>
              </a:rPr>
              <a:t>Медеева</a:t>
            </a:r>
            <a:r>
              <a:rPr lang="ru-RU" sz="1600" b="1" dirty="0" smtClean="0">
                <a:solidFill>
                  <a:srgbClr val="7030A0"/>
                </a:solidFill>
              </a:rPr>
              <a:t> И.Г </a:t>
            </a:r>
            <a:r>
              <a:rPr lang="ru-RU" sz="1600" b="1" dirty="0" err="1" smtClean="0">
                <a:solidFill>
                  <a:srgbClr val="7030A0"/>
                </a:solidFill>
                <a:hlinkClick r:id="rId2"/>
              </a:rPr>
              <a:t>Ме</a:t>
            </a:r>
            <a:r>
              <a:rPr lang="ru-RU" sz="1600" b="1" dirty="0" smtClean="0">
                <a:solidFill>
                  <a:srgbClr val="7030A0"/>
                </a:solidFill>
                <a:hlinkClick r:id="rId2"/>
              </a:rPr>
              <a:t> И.Г.</a:t>
            </a:r>
            <a:endParaRPr lang="ru-RU" sz="1600" b="1" dirty="0" smtClean="0">
              <a:solidFill>
                <a:srgbClr val="7030A0"/>
              </a:solidFill>
            </a:endParaRPr>
          </a:p>
          <a:p>
            <a:r>
              <a:rPr lang="ru-RU" sz="1600" b="1" dirty="0" smtClean="0">
                <a:solidFill>
                  <a:srgbClr val="7030A0"/>
                </a:solidFill>
              </a:rPr>
              <a:t>Издательство - Адонис 2009 г.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077072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 4. «Овощи» . Книга с наклейками (худ. </a:t>
            </a:r>
            <a:r>
              <a:rPr lang="ru-RU" sz="1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Хушану</a:t>
            </a:r>
            <a:r>
              <a:rPr lang="ru-RU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 С.) Собираем урожай. </a:t>
            </a:r>
            <a:r>
              <a:rPr lang="ru-RU" sz="1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Белфакс</a:t>
            </a:r>
            <a:r>
              <a:rPr lang="ru-RU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r>
              <a:rPr lang="ru-RU" sz="1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Медиа</a:t>
            </a:r>
            <a:endParaRPr lang="ru-RU" sz="1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691680" y="2996952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1115616" y="836712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Уважаемые родители! Только с помощью вашего активного участия в развитии ребенка, мы сможем добиться наилучшего результата!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908720"/>
            <a:ext cx="2767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План консультации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1403648" y="1700808"/>
            <a:ext cx="579193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</a:rPr>
              <a:t>1. Организационный момент. Рекомендации родителям.                                                                                         2. Загадки про овощи.                                                                   3. Игра « Подскажи словечко».                                                             4. Игра « Назови ласково».                                                               5.  Описательный рассказ про овощ.                                                                      6. Игра « Подбери признак к предмету».                                        7. Игра « Соедини овощ с соответствующей геометрической фигурой».                                                            8. Игра для развития мелкой моторики « Засолка капусты».                                                                                              9. Стихотворение – игра « Что растет на нашей грядке?».                                                                                         10. Стихотворение « Хозяйка однажды с базара пришла…».                                                                                                  11. Игра « Чего не стало?».                                                                12. Организационный момент.    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6165304"/>
            <a:ext cx="7920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</a:rPr>
              <a:t>В презентации использовались картинки из поисковой системы «</a:t>
            </a:r>
            <a:r>
              <a:rPr lang="ru-RU" sz="1600" b="1" dirty="0" err="1" smtClean="0">
                <a:solidFill>
                  <a:srgbClr val="7030A0"/>
                </a:solidFill>
              </a:rPr>
              <a:t>Яндекс</a:t>
            </a:r>
            <a:r>
              <a:rPr lang="ru-RU" sz="1600" b="1" dirty="0" smtClean="0">
                <a:solidFill>
                  <a:srgbClr val="7030A0"/>
                </a:solidFill>
              </a:rPr>
              <a:t>»</a:t>
            </a:r>
            <a:endParaRPr lang="ru-RU" sz="1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03648" y="2132856"/>
            <a:ext cx="619268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2A2723"/>
              </a:solidFill>
              <a:effectLst/>
              <a:latin typeface="Bookman Old Style" pitchFamily="18" charset="0"/>
              <a:ea typeface="Times New Roman" pitchFamily="18" charset="0"/>
              <a:cs typeface="Tahoma" pitchFamily="34" charset="0"/>
            </a:endParaRPr>
          </a:p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-рассмотреть дома с ребенком натуральные овощи: картофель, огурец, морковь, капусту,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свеклу, тыкву, редиску, лук, перец;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 —вспомнить, что все это можно назвать одним словом «овощи»;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 — обратить внимание на следующие признаки овощей: цвет, форму, вкус;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 — по возможности рассказать и показать ребенку, где и как растут овощи, что из них готовят (суп, салат, винегрет...);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 — совместно с ребенком приготовить любое блюдо из овощей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1052736"/>
            <a:ext cx="3400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2A2723"/>
                </a:solidFill>
                <a:latin typeface="Bookman Old Style" pitchFamily="18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+mj-lt"/>
                <a:ea typeface="Times New Roman" pitchFamily="18" charset="0"/>
                <a:cs typeface="Tahoma" pitchFamily="34" charset="0"/>
              </a:rPr>
              <a:t>Родителям рекомендуется:</a:t>
            </a:r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027" name="Picture 3" descr="http://im2-tub-ru.yandex.net/i?id=3231b59a56dd5d8fcc11000a0e15bc4b-86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2348880"/>
            <a:ext cx="789384" cy="592038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5" name="Picture 3" descr="http://im2-tub-ru.yandex.net/i?id=3231b59a56dd5d8fcc11000a0e15bc4b-86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20888"/>
            <a:ext cx="789384" cy="592038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6" name="Picture 3" descr="http://im2-tub-ru.yandex.net/i?id=3231b59a56dd5d8fcc11000a0e15bc4b-86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5949280"/>
            <a:ext cx="789384" cy="592038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1029" name="Picture 5" descr="http://im0-tub-ru.yandex.net/i?id=3c54c504e1585eeb80ad83e484ae9e25-00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805264"/>
            <a:ext cx="676875" cy="720080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8" name="Picture 5" descr="http://im0-tub-ru.yandex.net/i?id=3c54c504e1585eeb80ad83e484ae9e25-00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5805264"/>
            <a:ext cx="676875" cy="720080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1031" name="Picture 7" descr="http://im0-tub-ru.yandex.net/i?id=ce84af5c5b5e2cc689af543e9ada2c7a-142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509120"/>
            <a:ext cx="786780" cy="602128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11" name="Picture 7" descr="http://im0-tub-ru.yandex.net/i?id=ce84af5c5b5e2cc689af543e9ada2c7a-142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4509120"/>
            <a:ext cx="786780" cy="602128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1033" name="Picture 9" descr="http://im2-tub-ru.yandex.net/i?id=f3b168e44c269b661c65f69225500fd1-28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44408" y="3501008"/>
            <a:ext cx="564654" cy="564654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13" name="Picture 9" descr="http://im2-tub-ru.yandex.net/i?id=f3b168e44c269b661c65f69225500fd1-28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5949280"/>
            <a:ext cx="564654" cy="564654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14" name="Picture 9" descr="http://im2-tub-ru.yandex.net/i?id=f3b168e44c269b661c65f69225500fd1-28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5949280"/>
            <a:ext cx="564654" cy="564654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15" name="Picture 9" descr="http://im2-tub-ru.yandex.net/i?id=f3b168e44c269b661c65f69225500fd1-28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284984"/>
            <a:ext cx="564654" cy="564654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1035" name="Picture 11" descr="http://im3-tub-ru.yandex.net/i?id=45195fc9a0ba6469457ca84be1e991da-96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00392" y="5805264"/>
            <a:ext cx="410926" cy="576064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1037" name="Picture 13" descr="http://im3-tub-ru.yandex.net/i?id=235ef58ee83c7e8c5679ab52b5cda448-99-144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5733256"/>
            <a:ext cx="552338" cy="548680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83568" y="1772816"/>
            <a:ext cx="763284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Красная девица сидит в темнице, а коса — на улице.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ahoma" pitchFamily="34" charset="0"/>
              </a:rPr>
              <a:t>(Морковь)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1270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Круглый бок, желтый бок, сидит на грядке колобок. К земле прирос крепко. Что это?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ahoma" pitchFamily="34" charset="0"/>
              </a:rPr>
              <a:t>(Репка)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1270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Неказиста, шишковата, а придет на стол она, Скажут весело ребята: «Ну, рассыпчата, вкусна!»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ahoma" pitchFamily="34" charset="0"/>
              </a:rPr>
              <a:t>(Картошка)</a:t>
            </a:r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                                                    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Щеки розовые, нос белый, в темноте сижу день целый, а рубашка зелена, вся на солнышке она.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ahoma" pitchFamily="34" charset="0"/>
              </a:rPr>
              <a:t>(Редис)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1270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Голова на ножке, в голове — горошки.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ahoma" pitchFamily="34" charset="0"/>
              </a:rPr>
              <a:t>(Горох)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1270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Я длинный и зеленый, вкусный и соленый, Вкусный и сырой, кто же я такой?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ahoma" pitchFamily="34" charset="0"/>
              </a:rPr>
              <a:t>(Огурец)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1270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Уродилась я на славу, голова бела, кудрява. Кто любит щи — меня ищи.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ahoma" pitchFamily="34" charset="0"/>
              </a:rPr>
              <a:t>(Капуста)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1270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Сидит дед, в шубу одет, кто его раздевает, тот слезы проливает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ahoma" pitchFamily="34" charset="0"/>
              </a:rPr>
              <a:t>. (Лук)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980728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>Предложите детям отгадать загадки, выучить по выбору: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536" y="1988840"/>
            <a:ext cx="640871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Хотя и сахарной зовусь, но от дождей я не размокла.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Крупна, кругла, сладка на вкус, узнали вы?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Я...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ahoma" pitchFamily="34" charset="0"/>
              </a:rPr>
              <a:t>(Свекла).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lvl="0" indent="1270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ea typeface="Times New Roman" pitchFamily="18" charset="0"/>
              <a:cs typeface="Tahoma" pitchFamily="34" charset="0"/>
            </a:endParaRPr>
          </a:p>
          <a:p>
            <a:pPr lvl="0" indent="1270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Летом в огороде — свежие, зеленые, А зимою в бочке — желтые, соленые. Отгадайте, молодцы, как зовут нас?..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ahoma" pitchFamily="34" charset="0"/>
              </a:rPr>
              <a:t>(Огурцы)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smtClean="0"/>
              <a:t>                                                                                                               </a:t>
            </a:r>
          </a:p>
          <a:p>
            <a:pPr lvl="0" indent="1270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7030A0"/>
              </a:solidFill>
            </a:endParaRPr>
          </a:p>
          <a:p>
            <a:pPr lvl="0" indent="1270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7030A0"/>
                </a:solidFill>
              </a:rPr>
              <a:t>И зелен, и густ на грядке вырос куст. </a:t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dirty="0" smtClean="0">
                <a:solidFill>
                  <a:srgbClr val="7030A0"/>
                </a:solidFill>
              </a:rPr>
              <a:t>Покопай немножко: под кустом ... </a:t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i="1" dirty="0" smtClean="0">
                <a:solidFill>
                  <a:srgbClr val="7030A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(Картошка)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836712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270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>Предлагаю провести с детьми следующие игры –                       1. Дидактическая игра  «Подскажи словечко».</a:t>
            </a:r>
            <a:endParaRPr lang="ru-RU" b="1" dirty="0" smtClean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11266" name="Picture 2" descr="http://im2-tub-ru.yandex.net/i?id=3f9762dba20b631fb0ab4c0ab06a12c1-6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085184"/>
            <a:ext cx="1008112" cy="792088"/>
          </a:xfrm>
          <a:prstGeom prst="ellipse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2" name="Picture 2" descr="http://im3-tub-ru.yandex.net/i?id=45195fc9a0ba6469457ca84be1e991da-96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1988840"/>
            <a:ext cx="731143" cy="1024967"/>
          </a:xfrm>
          <a:prstGeom prst="ellipse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11268" name="Picture 4" descr="http://im0-tub-ru.yandex.net/i?id=e10b71a941f257462f33c728703e15a2-33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3501008"/>
            <a:ext cx="1104123" cy="720080"/>
          </a:xfrm>
          <a:prstGeom prst="ellipse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7544" y="2382674"/>
            <a:ext cx="367240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огурец —огурчик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                                                                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помидор —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помидорка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                         лук – лучок                                       морковь – морковка                                  чеснок – чесночок                                    перец – перчик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980728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270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+mj-lt"/>
                <a:ea typeface="Times New Roman" pitchFamily="18" charset="0"/>
                <a:cs typeface="Tahoma" pitchFamily="34" charset="0"/>
              </a:rPr>
              <a:t>2.Дидактическая игра «Назови ласково» </a:t>
            </a:r>
          </a:p>
        </p:txBody>
      </p:sp>
      <p:pic>
        <p:nvPicPr>
          <p:cNvPr id="10244" name="Picture 4" descr="1720 Расширенная коллекция картинок от Alegria (Показать 1 до 81) - ClipartLogo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060848"/>
            <a:ext cx="3047559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1916832"/>
            <a:ext cx="590465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270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Что это?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Где растет?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Какой имеет внешний вид (цвет, форма, размер)?                                                                            Какой на вкус?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lvl="0" indent="1270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                                                                                                  </a:t>
            </a:r>
            <a:r>
              <a:rPr lang="ru-RU" sz="1600" b="1" dirty="0" smtClean="0">
                <a:solidFill>
                  <a:srgbClr val="7030A0"/>
                </a:solidFill>
                <a:ea typeface="Times New Roman" pitchFamily="18" charset="0"/>
                <a:cs typeface="Tahoma" pitchFamily="34" charset="0"/>
              </a:rPr>
              <a:t>                                                                     Что  из него готовят?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                                                                               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836712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+mj-lt"/>
                <a:ea typeface="Times New Roman" pitchFamily="18" charset="0"/>
                <a:cs typeface="Tahoma" pitchFamily="34" charset="0"/>
              </a:rPr>
              <a:t>3. Составьте с ребенком описательный рассказ про овощи (по выбору), по следующему плану:</a:t>
            </a:r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5157192"/>
            <a:ext cx="7776864" cy="78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rgbClr val="7030A0"/>
                </a:solidFill>
                <a:ea typeface="Times New Roman" pitchFamily="18" charset="0"/>
                <a:cs typeface="Tahoma" pitchFamily="34" charset="0"/>
              </a:rPr>
              <a:t>Пример – Помидор – растет на грядке, красный, круглый, большой, сочный, сладкий. Из помидора можно сделать салат, сок.</a:t>
            </a:r>
            <a:endParaRPr lang="ru-RU" sz="1600" dirty="0"/>
          </a:p>
        </p:txBody>
      </p:sp>
      <p:pic>
        <p:nvPicPr>
          <p:cNvPr id="9218" name="Picture 2" descr="Комплект карточек &quot;Овощи&quot; - Умка: развивающие игрушки для детей"/>
          <p:cNvPicPr>
            <a:picLocks noChangeAspect="1" noChangeArrowheads="1"/>
          </p:cNvPicPr>
          <p:nvPr/>
        </p:nvPicPr>
        <p:blipFill>
          <a:blip r:embed="rId2" cstate="print"/>
          <a:srcRect l="11340" t="5519" r="9281" b="23141"/>
          <a:stretch>
            <a:fillRect/>
          </a:stretch>
        </p:blipFill>
        <p:spPr bwMode="auto">
          <a:xfrm>
            <a:off x="6732240" y="2492896"/>
            <a:ext cx="2085169" cy="1873994"/>
          </a:xfrm>
          <a:prstGeom prst="ellipse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83568" y="2111951"/>
            <a:ext cx="748883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Морковь (как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ая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?) — оранжевая, сочная, сладкая, большая, вкусная… Помидор (как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ой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?) — </a:t>
            </a:r>
            <a:r>
              <a:rPr lang="ru-RU" sz="1600" b="1" dirty="0" smtClean="0">
                <a:solidFill>
                  <a:srgbClr val="7030A0"/>
                </a:solidFill>
                <a:ea typeface="Times New Roman" pitchFamily="18" charset="0"/>
                <a:cs typeface="Tahoma" pitchFamily="34" charset="0"/>
              </a:rPr>
              <a:t> красный, круглый, сочный, сладкий, большой…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270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Огурец (как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ой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?) — зеленый, овальный, сочный, хрустящий,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 сладкий…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 </a:t>
            </a:r>
            <a:r>
              <a:rPr lang="ru-RU" sz="1600" b="1" dirty="0" smtClean="0">
                <a:solidFill>
                  <a:srgbClr val="7030A0"/>
                </a:solidFill>
                <a:ea typeface="Times New Roman" pitchFamily="18" charset="0"/>
                <a:cs typeface="Tahoma" pitchFamily="34" charset="0"/>
              </a:rPr>
              <a:t>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епа (как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ая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ahoma" pitchFamily="34" charset="0"/>
              </a:rPr>
              <a:t>?) — </a:t>
            </a:r>
            <a:r>
              <a:rPr lang="ru-RU" sz="1600" b="1" dirty="0" smtClean="0">
                <a:solidFill>
                  <a:srgbClr val="7030A0"/>
                </a:solidFill>
                <a:ea typeface="Times New Roman" pitchFamily="18" charset="0"/>
                <a:cs typeface="Tahoma" pitchFamily="34" charset="0"/>
              </a:rPr>
              <a:t>овальная, желтая, сочная, хрустящая,  сладкая…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908720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+mj-lt"/>
                <a:ea typeface="Times New Roman" pitchFamily="18" charset="0"/>
                <a:cs typeface="Tahoma" pitchFamily="34" charset="0"/>
              </a:rPr>
              <a:t>4. Дидактическая игра «Подбери признак к предмету» (согласование существительных с прилагательными).</a:t>
            </a:r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8196" name="Picture 4" descr="http://im0-tub-ru.yandex.net/i?id=4373df6b594e2c955f670f528cd46f5c-67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869160"/>
            <a:ext cx="1566988" cy="1152128"/>
          </a:xfrm>
          <a:prstGeom prst="ellipse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6" name="Picture 2" descr="Комплект карточек &quot;Овощи&quot; - Умка: развивающие игрушки для детей"/>
          <p:cNvPicPr>
            <a:picLocks noChangeAspect="1" noChangeArrowheads="1"/>
          </p:cNvPicPr>
          <p:nvPr/>
        </p:nvPicPr>
        <p:blipFill>
          <a:blip r:embed="rId3" cstate="print"/>
          <a:srcRect l="11340" t="5519" r="9281" b="23141"/>
          <a:stretch>
            <a:fillRect/>
          </a:stretch>
        </p:blipFill>
        <p:spPr bwMode="auto">
          <a:xfrm>
            <a:off x="3059832" y="4221088"/>
            <a:ext cx="1281958" cy="1152128"/>
          </a:xfrm>
          <a:prstGeom prst="ellipse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7" name="Picture 4" descr="http://im0-tub-ru.yandex.net/i?id=e10b71a941f257462f33c728703e15a2-33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5445224"/>
            <a:ext cx="1464163" cy="954889"/>
          </a:xfrm>
          <a:prstGeom prst="ellipse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8198" name="Picture 6" descr="http://im0-tub-ru.yandex.net/i?id=e298e21418d77ab8c9a485aece2765ba-88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4365104"/>
            <a:ext cx="1146367" cy="864096"/>
          </a:xfrm>
          <a:prstGeom prst="ellipse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трелка вправо 18"/>
          <p:cNvSpPr/>
          <p:nvPr/>
        </p:nvSpPr>
        <p:spPr>
          <a:xfrm rot="9192276">
            <a:off x="2968441" y="4148116"/>
            <a:ext cx="4215229" cy="279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245479">
            <a:off x="1553956" y="4147390"/>
            <a:ext cx="5045431" cy="282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99592" y="692696"/>
            <a:ext cx="74168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                                                                                                                                      5. Предложите детям соединить линией овощи                                        с     соответствующей геометрической фигурой.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 rot="10496967">
            <a:off x="4225407" y="4486269"/>
            <a:ext cx="1204720" cy="1994520"/>
          </a:xfrm>
          <a:prstGeom prst="triangle">
            <a:avLst>
              <a:gd name="adj" fmla="val 475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444208" y="4653136"/>
            <a:ext cx="1562472" cy="15624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3122631">
            <a:off x="1248631" y="5025532"/>
            <a:ext cx="2304256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Комплект карточек &quot;Овощи&quot; - Умка: развивающие игрушки для детей"/>
          <p:cNvPicPr>
            <a:picLocks noChangeAspect="1" noChangeArrowheads="1"/>
          </p:cNvPicPr>
          <p:nvPr/>
        </p:nvPicPr>
        <p:blipFill>
          <a:blip r:embed="rId2" cstate="print"/>
          <a:srcRect l="11340" t="5519" r="9281" b="23141"/>
          <a:stretch>
            <a:fillRect/>
          </a:stretch>
        </p:blipFill>
        <p:spPr bwMode="auto">
          <a:xfrm>
            <a:off x="467544" y="2276872"/>
            <a:ext cx="1281958" cy="1152128"/>
          </a:xfrm>
          <a:prstGeom prst="ellipse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7172" name="Picture 4" descr="http://im2-tub-ru.yandex.net/i?id=22f10a82e07bf87df6a2cad418a28cf4-96-144&amp;n=21"/>
          <p:cNvPicPr>
            <a:picLocks noChangeAspect="1" noChangeArrowheads="1"/>
          </p:cNvPicPr>
          <p:nvPr/>
        </p:nvPicPr>
        <p:blipFill>
          <a:blip r:embed="rId3" cstate="print"/>
          <a:srcRect l="1006" t="8381"/>
          <a:stretch>
            <a:fillRect/>
          </a:stretch>
        </p:blipFill>
        <p:spPr bwMode="auto">
          <a:xfrm rot="15006492">
            <a:off x="1989431" y="2619096"/>
            <a:ext cx="1430509" cy="564878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7174" name="Picture 6" descr="http://im2-tub-ru.yandex.net/i?id=e406d8b335c71d7d1b7bfa7cbfa67c6c-20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2132856"/>
            <a:ext cx="964907" cy="1080120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7176" name="Picture 8" descr="http://im3-tub-ru.yandex.net/i?id=235ef58ee83c7e8c5679ab52b5cda448-99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2204864"/>
            <a:ext cx="942345" cy="936104"/>
          </a:xfrm>
          <a:prstGeom prst="ellipse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7178" name="Picture 10" descr="http://im3-tub-ru.yandex.net/i?id=61511bc2e383220e86c58dfba0e9bf9b-05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289996">
            <a:off x="6927588" y="2426177"/>
            <a:ext cx="1385434" cy="936104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17" name="Стрелка вправо 16"/>
          <p:cNvSpPr/>
          <p:nvPr/>
        </p:nvSpPr>
        <p:spPr>
          <a:xfrm rot="2645957" flipV="1">
            <a:off x="2885004" y="4071373"/>
            <a:ext cx="1322595" cy="240193"/>
          </a:xfrm>
          <a:prstGeom prst="rightArrow">
            <a:avLst>
              <a:gd name="adj1" fmla="val 4715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7262425" flipV="1">
            <a:off x="2561560" y="4107508"/>
            <a:ext cx="1956338" cy="279006"/>
          </a:xfrm>
          <a:prstGeom prst="rightArrow">
            <a:avLst>
              <a:gd name="adj1" fmla="val 4715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3817841" flipV="1">
            <a:off x="5390838" y="3821217"/>
            <a:ext cx="1718281" cy="322025"/>
          </a:xfrm>
          <a:prstGeom prst="rightArrow">
            <a:avLst>
              <a:gd name="adj1" fmla="val 4715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6" grpId="0" animBg="1"/>
      <p:bldP spid="4" grpId="0" animBg="1"/>
      <p:bldP spid="5" grpId="0" animBg="1"/>
      <p:bldP spid="7" grpId="0" animBg="1"/>
      <p:bldP spid="17" grpId="0" animBg="1"/>
      <p:bldP spid="18" grpId="0" animBg="1"/>
      <p:bldP spid="2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01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</Template>
  <TotalTime>264</TotalTime>
  <Words>731</Words>
  <Application>Microsoft Office PowerPoint</Application>
  <PresentationFormat>Экран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01</vt:lpstr>
      <vt:lpstr>1_Default Design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Valentink</dc:creator>
  <cp:lastModifiedBy>Valentink</cp:lastModifiedBy>
  <cp:revision>32</cp:revision>
  <dcterms:created xsi:type="dcterms:W3CDTF">2015-03-20T04:58:10Z</dcterms:created>
  <dcterms:modified xsi:type="dcterms:W3CDTF">2015-03-22T10:54:21Z</dcterms:modified>
</cp:coreProperties>
</file>