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3" autoAdjust="0"/>
    <p:restoredTop sz="94652" autoAdjust="0"/>
  </p:normalViewPr>
  <p:slideViewPr>
    <p:cSldViewPr>
      <p:cViewPr varScale="1">
        <p:scale>
          <a:sx n="89" d="100"/>
          <a:sy n="89" d="100"/>
        </p:scale>
        <p:origin x="-10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0" Type="http://schemas.openxmlformats.org/officeDocument/2006/relationships/slide" Target="slides/slide12.xml"/><Relationship Id="rId4" Type="http://schemas.openxmlformats.org/officeDocument/2006/relationships/slide" Target="slides/slide6.xml"/><Relationship Id="rId9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AF0DEB-D030-433E-A60B-4A5D085505EA}" type="doc">
      <dgm:prSet loTypeId="urn:microsoft.com/office/officeart/2005/8/layout/default" loCatId="list" qsTypeId="urn:microsoft.com/office/officeart/2005/8/quickstyle/simple2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418D3852-7F55-4F5F-AF95-DFA27177BBF0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Разработка программно-методического обеспечения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C5C03C5-2F6B-4AB0-A7E7-0CCF18A49776}" type="parTrans" cxnId="{4E8D8DB4-B374-4437-83EB-78807A5510FF}">
      <dgm:prSet/>
      <dgm:spPr/>
      <dgm:t>
        <a:bodyPr/>
        <a:lstStyle/>
        <a:p>
          <a:endParaRPr lang="ru-RU"/>
        </a:p>
      </dgm:t>
    </dgm:pt>
    <dgm:pt modelId="{B0E739C9-86E4-4A81-B837-9FD8FA4EF353}" type="sibTrans" cxnId="{4E8D8DB4-B374-4437-83EB-78807A5510FF}">
      <dgm:prSet/>
      <dgm:spPr/>
      <dgm:t>
        <a:bodyPr/>
        <a:lstStyle/>
        <a:p>
          <a:endParaRPr lang="ru-RU"/>
        </a:p>
      </dgm:t>
    </dgm:pt>
    <dgm:pt modelId="{161AB285-52BC-4809-BD15-C9EF46A179DF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Разработка и внедрение индивидуальных и коллективных инновационных педагогических проектов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6AA56C6-23BF-44D5-8A52-7B497A25BCBA}" type="parTrans" cxnId="{2D986A5E-9436-4FE8-99AD-53718A32D632}">
      <dgm:prSet/>
      <dgm:spPr/>
      <dgm:t>
        <a:bodyPr/>
        <a:lstStyle/>
        <a:p>
          <a:endParaRPr lang="ru-RU"/>
        </a:p>
      </dgm:t>
    </dgm:pt>
    <dgm:pt modelId="{02B1666B-EE11-4E51-AAC5-6EDBC99310CE}" type="sibTrans" cxnId="{2D986A5E-9436-4FE8-99AD-53718A32D632}">
      <dgm:prSet/>
      <dgm:spPr/>
      <dgm:t>
        <a:bodyPr/>
        <a:lstStyle/>
        <a:p>
          <a:endParaRPr lang="ru-RU"/>
        </a:p>
      </dgm:t>
    </dgm:pt>
    <dgm:pt modelId="{15917893-7863-4CBC-B4F9-4CC9D6F51929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Создание дополнительных бесплатных образовательных и оздоровительных услуг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F750C1C6-0A86-40A4-B90E-67A5955A2309}" type="parTrans" cxnId="{235C3079-D1F8-41B7-94E9-54EE88485605}">
      <dgm:prSet/>
      <dgm:spPr/>
      <dgm:t>
        <a:bodyPr/>
        <a:lstStyle/>
        <a:p>
          <a:endParaRPr lang="ru-RU"/>
        </a:p>
      </dgm:t>
    </dgm:pt>
    <dgm:pt modelId="{04EBEBC8-024D-4726-911D-01B11EE78FC5}" type="sibTrans" cxnId="{235C3079-D1F8-41B7-94E9-54EE88485605}">
      <dgm:prSet/>
      <dgm:spPr/>
      <dgm:t>
        <a:bodyPr/>
        <a:lstStyle/>
        <a:p>
          <a:endParaRPr lang="ru-RU"/>
        </a:p>
      </dgm:t>
    </dgm:pt>
    <dgm:pt modelId="{D9DD5432-D7B5-478B-9D99-F53C8AFC07AA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Расширение спектра образовательных услуг для детей, не посещающих ДОУ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27297E9-3D3B-4455-A433-C9410B732147}" type="parTrans" cxnId="{6CEED461-5FE7-4FEA-90B8-9B0A53B2A85E}">
      <dgm:prSet/>
      <dgm:spPr/>
      <dgm:t>
        <a:bodyPr/>
        <a:lstStyle/>
        <a:p>
          <a:endParaRPr lang="ru-RU"/>
        </a:p>
      </dgm:t>
    </dgm:pt>
    <dgm:pt modelId="{8873B22E-6AB4-4A1C-AFA1-08B3D7BEAAE6}" type="sibTrans" cxnId="{6CEED461-5FE7-4FEA-90B8-9B0A53B2A85E}">
      <dgm:prSet/>
      <dgm:spPr/>
      <dgm:t>
        <a:bodyPr/>
        <a:lstStyle/>
        <a:p>
          <a:endParaRPr lang="ru-RU"/>
        </a:p>
      </dgm:t>
    </dgm:pt>
    <dgm:pt modelId="{0286A115-0816-4FB4-B406-7989E859386E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Создание консультативного пункта для родителей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E11B1D7-CA56-4B5D-A9C0-FC8AB939C143}" type="parTrans" cxnId="{D6214FEE-4BFF-4218-88FF-7675D84F4C12}">
      <dgm:prSet/>
      <dgm:spPr/>
      <dgm:t>
        <a:bodyPr/>
        <a:lstStyle/>
        <a:p>
          <a:endParaRPr lang="ru-RU"/>
        </a:p>
      </dgm:t>
    </dgm:pt>
    <dgm:pt modelId="{AF2EC474-8E48-467E-9455-6463C8FA7CD7}" type="sibTrans" cxnId="{D6214FEE-4BFF-4218-88FF-7675D84F4C12}">
      <dgm:prSet/>
      <dgm:spPr/>
      <dgm:t>
        <a:bodyPr/>
        <a:lstStyle/>
        <a:p>
          <a:endParaRPr lang="ru-RU"/>
        </a:p>
      </dgm:t>
    </dgm:pt>
    <dgm:pt modelId="{74CB5B32-4BBB-4CF9-B7DC-DE2949BC1147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Научно-методические продукты инновационной деятельности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A897234-839C-434A-968D-F32E5AD0BDCE}" type="parTrans" cxnId="{2142A216-F4C0-41E4-B50E-38F3DDE0BA25}">
      <dgm:prSet/>
      <dgm:spPr/>
      <dgm:t>
        <a:bodyPr/>
        <a:lstStyle/>
        <a:p>
          <a:endParaRPr lang="ru-RU"/>
        </a:p>
      </dgm:t>
    </dgm:pt>
    <dgm:pt modelId="{F0FC9C90-6F03-41F8-A366-AC50DE04CC2A}" type="sibTrans" cxnId="{2142A216-F4C0-41E4-B50E-38F3DDE0BA25}">
      <dgm:prSet/>
      <dgm:spPr/>
      <dgm:t>
        <a:bodyPr/>
        <a:lstStyle/>
        <a:p>
          <a:endParaRPr lang="ru-RU"/>
        </a:p>
      </dgm:t>
    </dgm:pt>
    <dgm:pt modelId="{E8F55AD2-6099-40AA-9808-523B76413FEF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Работа творческих групп, проведение мастер-классов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D1E9C29-2ECE-4ABA-A1EF-F270F91B36BD}" type="parTrans" cxnId="{76A867FF-3696-4476-8115-387EC04CC1AF}">
      <dgm:prSet/>
      <dgm:spPr/>
      <dgm:t>
        <a:bodyPr/>
        <a:lstStyle/>
        <a:p>
          <a:endParaRPr lang="ru-RU"/>
        </a:p>
      </dgm:t>
    </dgm:pt>
    <dgm:pt modelId="{85B18050-F3D2-42F6-A552-031D5B24994F}" type="sibTrans" cxnId="{76A867FF-3696-4476-8115-387EC04CC1AF}">
      <dgm:prSet/>
      <dgm:spPr/>
      <dgm:t>
        <a:bodyPr/>
        <a:lstStyle/>
        <a:p>
          <a:endParaRPr lang="ru-RU"/>
        </a:p>
      </dgm:t>
    </dgm:pt>
    <dgm:pt modelId="{ED517704-8603-4644-913E-1F7D820E7DB2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Информатизация образовательного процесса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83AD086-F772-4525-9B60-135F5E73240B}" type="parTrans" cxnId="{19EF23CC-514E-43A7-8998-7FC454D026BA}">
      <dgm:prSet/>
      <dgm:spPr/>
      <dgm:t>
        <a:bodyPr/>
        <a:lstStyle/>
        <a:p>
          <a:endParaRPr lang="ru-RU"/>
        </a:p>
      </dgm:t>
    </dgm:pt>
    <dgm:pt modelId="{A8A571CC-669E-494E-8D93-3F3B3F4BAD3E}" type="sibTrans" cxnId="{19EF23CC-514E-43A7-8998-7FC454D026BA}">
      <dgm:prSet/>
      <dgm:spPr/>
      <dgm:t>
        <a:bodyPr/>
        <a:lstStyle/>
        <a:p>
          <a:endParaRPr lang="ru-RU"/>
        </a:p>
      </dgm:t>
    </dgm:pt>
    <dgm:pt modelId="{4D2FDA60-DD46-4D0F-8913-484B52D467B2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Организация платных образовательных услуг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9FF8EF9-907F-4759-B00D-4C015F6BC211}" type="parTrans" cxnId="{F61563A1-FEF2-40A3-A0A9-5C68A6A04E95}">
      <dgm:prSet/>
      <dgm:spPr/>
      <dgm:t>
        <a:bodyPr/>
        <a:lstStyle/>
        <a:p>
          <a:endParaRPr lang="ru-RU"/>
        </a:p>
      </dgm:t>
    </dgm:pt>
    <dgm:pt modelId="{A04F75A9-8502-4115-8E20-45C31A04B2EC}" type="sibTrans" cxnId="{F61563A1-FEF2-40A3-A0A9-5C68A6A04E95}">
      <dgm:prSet/>
      <dgm:spPr/>
      <dgm:t>
        <a:bodyPr/>
        <a:lstStyle/>
        <a:p>
          <a:endParaRPr lang="ru-RU"/>
        </a:p>
      </dgm:t>
    </dgm:pt>
    <dgm:pt modelId="{C5F196EA-568E-46E3-9E73-2BEA4707718D}" type="pres">
      <dgm:prSet presAssocID="{35AF0DEB-D030-433E-A60B-4A5D085505E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6829D7-C39A-45AC-823A-0C1FFB1DB598}" type="pres">
      <dgm:prSet presAssocID="{418D3852-7F55-4F5F-AF95-DFA27177BBF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5AAD8-B7E7-446B-92F7-81B7344681B1}" type="pres">
      <dgm:prSet presAssocID="{B0E739C9-86E4-4A81-B837-9FD8FA4EF353}" presName="sibTrans" presStyleCnt="0"/>
      <dgm:spPr/>
      <dgm:t>
        <a:bodyPr/>
        <a:lstStyle/>
        <a:p>
          <a:endParaRPr lang="ru-RU"/>
        </a:p>
      </dgm:t>
    </dgm:pt>
    <dgm:pt modelId="{7EAFBBA9-EDA3-4D6F-B06E-8476F8FB4303}" type="pres">
      <dgm:prSet presAssocID="{161AB285-52BC-4809-BD15-C9EF46A179DF}" presName="node" presStyleLbl="node1" presStyleIdx="1" presStyleCnt="9" custLinFactNeighborX="372" custLinFactNeighborY="-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171BC-D93A-4ADC-A2FC-2C80E23D5808}" type="pres">
      <dgm:prSet presAssocID="{02B1666B-EE11-4E51-AAC5-6EDBC99310CE}" presName="sibTrans" presStyleCnt="0"/>
      <dgm:spPr/>
      <dgm:t>
        <a:bodyPr/>
        <a:lstStyle/>
        <a:p>
          <a:endParaRPr lang="ru-RU"/>
        </a:p>
      </dgm:t>
    </dgm:pt>
    <dgm:pt modelId="{F19BACDB-6CD8-4E13-82D2-63DC16BE4FC5}" type="pres">
      <dgm:prSet presAssocID="{15917893-7863-4CBC-B4F9-4CC9D6F51929}" presName="node" presStyleLbl="node1" presStyleIdx="2" presStyleCnt="9" custLinFactNeighborX="657" custLinFactNeighborY="-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4636E-7CA2-422E-8AE3-5E977613050F}" type="pres">
      <dgm:prSet presAssocID="{04EBEBC8-024D-4726-911D-01B11EE78FC5}" presName="sibTrans" presStyleCnt="0"/>
      <dgm:spPr/>
      <dgm:t>
        <a:bodyPr/>
        <a:lstStyle/>
        <a:p>
          <a:endParaRPr lang="ru-RU"/>
        </a:p>
      </dgm:t>
    </dgm:pt>
    <dgm:pt modelId="{EE34011C-97D3-4365-B5C8-45327F0A0A44}" type="pres">
      <dgm:prSet presAssocID="{D9DD5432-D7B5-478B-9D99-F53C8AFC07A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68218-C436-499F-8393-DAB42C52C353}" type="pres">
      <dgm:prSet presAssocID="{8873B22E-6AB4-4A1C-AFA1-08B3D7BEAAE6}" presName="sibTrans" presStyleCnt="0"/>
      <dgm:spPr/>
      <dgm:t>
        <a:bodyPr/>
        <a:lstStyle/>
        <a:p>
          <a:endParaRPr lang="ru-RU"/>
        </a:p>
      </dgm:t>
    </dgm:pt>
    <dgm:pt modelId="{EAE2F03D-B11C-4CD4-AAC1-36CF0D9B9216}" type="pres">
      <dgm:prSet presAssocID="{0286A115-0816-4FB4-B406-7989E859386E}" presName="node" presStyleLbl="node1" presStyleIdx="4" presStyleCnt="9" custLinFactNeighborX="3325" custLinFactNeighborY="-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879F0-629A-4BF1-B8E4-418F834B6EF6}" type="pres">
      <dgm:prSet presAssocID="{AF2EC474-8E48-467E-9455-6463C8FA7CD7}" presName="sibTrans" presStyleCnt="0"/>
      <dgm:spPr/>
      <dgm:t>
        <a:bodyPr/>
        <a:lstStyle/>
        <a:p>
          <a:endParaRPr lang="ru-RU"/>
        </a:p>
      </dgm:t>
    </dgm:pt>
    <dgm:pt modelId="{F34CFB3A-5934-4C10-9E33-B2A73DACF060}" type="pres">
      <dgm:prSet presAssocID="{74CB5B32-4BBB-4CF9-B7DC-DE2949BC1147}" presName="node" presStyleLbl="node1" presStyleIdx="5" presStyleCnt="9" custLinFactNeighborX="-1183" custLinFactNeighborY="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7CE41-D1DD-4D16-8A4C-FD5B1723C57E}" type="pres">
      <dgm:prSet presAssocID="{F0FC9C90-6F03-41F8-A366-AC50DE04CC2A}" presName="sibTrans" presStyleCnt="0"/>
      <dgm:spPr/>
      <dgm:t>
        <a:bodyPr/>
        <a:lstStyle/>
        <a:p>
          <a:endParaRPr lang="ru-RU"/>
        </a:p>
      </dgm:t>
    </dgm:pt>
    <dgm:pt modelId="{5B98A2AA-3C35-4DE2-8AFC-C644E8300B81}" type="pres">
      <dgm:prSet presAssocID="{E8F55AD2-6099-40AA-9808-523B76413FE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B6C26-8406-4DFC-B791-1C3DA3343E6F}" type="pres">
      <dgm:prSet presAssocID="{85B18050-F3D2-42F6-A552-031D5B24994F}" presName="sibTrans" presStyleCnt="0"/>
      <dgm:spPr/>
      <dgm:t>
        <a:bodyPr/>
        <a:lstStyle/>
        <a:p>
          <a:endParaRPr lang="ru-RU"/>
        </a:p>
      </dgm:t>
    </dgm:pt>
    <dgm:pt modelId="{601B3130-7343-445D-A031-8D65A314B874}" type="pres">
      <dgm:prSet presAssocID="{ED517704-8603-4644-913E-1F7D820E7DB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5D075-F833-45AC-8866-476C8378B7C8}" type="pres">
      <dgm:prSet presAssocID="{A8A571CC-669E-494E-8D93-3F3B3F4BAD3E}" presName="sibTrans" presStyleCnt="0"/>
      <dgm:spPr/>
      <dgm:t>
        <a:bodyPr/>
        <a:lstStyle/>
        <a:p>
          <a:endParaRPr lang="ru-RU"/>
        </a:p>
      </dgm:t>
    </dgm:pt>
    <dgm:pt modelId="{06F5F6FF-C954-40ED-80C9-43FDD6A91F12}" type="pres">
      <dgm:prSet presAssocID="{4D2FDA60-DD46-4D0F-8913-484B52D467B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75DDB4-3064-4B45-9163-533686B8FE03}" type="presOf" srcId="{D9DD5432-D7B5-478B-9D99-F53C8AFC07AA}" destId="{EE34011C-97D3-4365-B5C8-45327F0A0A44}" srcOrd="0" destOrd="0" presId="urn:microsoft.com/office/officeart/2005/8/layout/default"/>
    <dgm:cxn modelId="{5119DB7C-AB2C-4E95-B1F1-4EBF76BC0DB0}" type="presOf" srcId="{35AF0DEB-D030-433E-A60B-4A5D085505EA}" destId="{C5F196EA-568E-46E3-9E73-2BEA4707718D}" srcOrd="0" destOrd="0" presId="urn:microsoft.com/office/officeart/2005/8/layout/default"/>
    <dgm:cxn modelId="{963A63A0-CDFF-45FD-97DD-B64D9ABE1254}" type="presOf" srcId="{4D2FDA60-DD46-4D0F-8913-484B52D467B2}" destId="{06F5F6FF-C954-40ED-80C9-43FDD6A91F12}" srcOrd="0" destOrd="0" presId="urn:microsoft.com/office/officeart/2005/8/layout/default"/>
    <dgm:cxn modelId="{D6214FEE-4BFF-4218-88FF-7675D84F4C12}" srcId="{35AF0DEB-D030-433E-A60B-4A5D085505EA}" destId="{0286A115-0816-4FB4-B406-7989E859386E}" srcOrd="4" destOrd="0" parTransId="{5E11B1D7-CA56-4B5D-A9C0-FC8AB939C143}" sibTransId="{AF2EC474-8E48-467E-9455-6463C8FA7CD7}"/>
    <dgm:cxn modelId="{4E8D8DB4-B374-4437-83EB-78807A5510FF}" srcId="{35AF0DEB-D030-433E-A60B-4A5D085505EA}" destId="{418D3852-7F55-4F5F-AF95-DFA27177BBF0}" srcOrd="0" destOrd="0" parTransId="{0C5C03C5-2F6B-4AB0-A7E7-0CCF18A49776}" sibTransId="{B0E739C9-86E4-4A81-B837-9FD8FA4EF353}"/>
    <dgm:cxn modelId="{76A867FF-3696-4476-8115-387EC04CC1AF}" srcId="{35AF0DEB-D030-433E-A60B-4A5D085505EA}" destId="{E8F55AD2-6099-40AA-9808-523B76413FEF}" srcOrd="6" destOrd="0" parTransId="{AD1E9C29-2ECE-4ABA-A1EF-F270F91B36BD}" sibTransId="{85B18050-F3D2-42F6-A552-031D5B24994F}"/>
    <dgm:cxn modelId="{19EF23CC-514E-43A7-8998-7FC454D026BA}" srcId="{35AF0DEB-D030-433E-A60B-4A5D085505EA}" destId="{ED517704-8603-4644-913E-1F7D820E7DB2}" srcOrd="7" destOrd="0" parTransId="{983AD086-F772-4525-9B60-135F5E73240B}" sibTransId="{A8A571CC-669E-494E-8D93-3F3B3F4BAD3E}"/>
    <dgm:cxn modelId="{5930DE35-6F51-4171-BA1B-2C5A0DF346E8}" type="presOf" srcId="{161AB285-52BC-4809-BD15-C9EF46A179DF}" destId="{7EAFBBA9-EDA3-4D6F-B06E-8476F8FB4303}" srcOrd="0" destOrd="0" presId="urn:microsoft.com/office/officeart/2005/8/layout/default"/>
    <dgm:cxn modelId="{A346FC8D-F51E-494E-A5B4-37B85061521E}" type="presOf" srcId="{0286A115-0816-4FB4-B406-7989E859386E}" destId="{EAE2F03D-B11C-4CD4-AAC1-36CF0D9B9216}" srcOrd="0" destOrd="0" presId="urn:microsoft.com/office/officeart/2005/8/layout/default"/>
    <dgm:cxn modelId="{C2DDF7B0-13B1-44FD-B354-6B45E6BE44D3}" type="presOf" srcId="{418D3852-7F55-4F5F-AF95-DFA27177BBF0}" destId="{C26829D7-C39A-45AC-823A-0C1FFB1DB598}" srcOrd="0" destOrd="0" presId="urn:microsoft.com/office/officeart/2005/8/layout/default"/>
    <dgm:cxn modelId="{F61563A1-FEF2-40A3-A0A9-5C68A6A04E95}" srcId="{35AF0DEB-D030-433E-A60B-4A5D085505EA}" destId="{4D2FDA60-DD46-4D0F-8913-484B52D467B2}" srcOrd="8" destOrd="0" parTransId="{B9FF8EF9-907F-4759-B00D-4C015F6BC211}" sibTransId="{A04F75A9-8502-4115-8E20-45C31A04B2EC}"/>
    <dgm:cxn modelId="{2D986A5E-9436-4FE8-99AD-53718A32D632}" srcId="{35AF0DEB-D030-433E-A60B-4A5D085505EA}" destId="{161AB285-52BC-4809-BD15-C9EF46A179DF}" srcOrd="1" destOrd="0" parTransId="{96AA56C6-23BF-44D5-8A52-7B497A25BCBA}" sibTransId="{02B1666B-EE11-4E51-AAC5-6EDBC99310CE}"/>
    <dgm:cxn modelId="{9CD43705-F692-4322-A634-8149AC4469DC}" type="presOf" srcId="{15917893-7863-4CBC-B4F9-4CC9D6F51929}" destId="{F19BACDB-6CD8-4E13-82D2-63DC16BE4FC5}" srcOrd="0" destOrd="0" presId="urn:microsoft.com/office/officeart/2005/8/layout/default"/>
    <dgm:cxn modelId="{B0EBE9CD-1F0B-4709-8605-6E425DE162C7}" type="presOf" srcId="{E8F55AD2-6099-40AA-9808-523B76413FEF}" destId="{5B98A2AA-3C35-4DE2-8AFC-C644E8300B81}" srcOrd="0" destOrd="0" presId="urn:microsoft.com/office/officeart/2005/8/layout/default"/>
    <dgm:cxn modelId="{235C3079-D1F8-41B7-94E9-54EE88485605}" srcId="{35AF0DEB-D030-433E-A60B-4A5D085505EA}" destId="{15917893-7863-4CBC-B4F9-4CC9D6F51929}" srcOrd="2" destOrd="0" parTransId="{F750C1C6-0A86-40A4-B90E-67A5955A2309}" sibTransId="{04EBEBC8-024D-4726-911D-01B11EE78FC5}"/>
    <dgm:cxn modelId="{6CEED461-5FE7-4FEA-90B8-9B0A53B2A85E}" srcId="{35AF0DEB-D030-433E-A60B-4A5D085505EA}" destId="{D9DD5432-D7B5-478B-9D99-F53C8AFC07AA}" srcOrd="3" destOrd="0" parTransId="{E27297E9-3D3B-4455-A433-C9410B732147}" sibTransId="{8873B22E-6AB4-4A1C-AFA1-08B3D7BEAAE6}"/>
    <dgm:cxn modelId="{4329C77D-1622-436A-9E77-82DCABDA1F5C}" type="presOf" srcId="{74CB5B32-4BBB-4CF9-B7DC-DE2949BC1147}" destId="{F34CFB3A-5934-4C10-9E33-B2A73DACF060}" srcOrd="0" destOrd="0" presId="urn:microsoft.com/office/officeart/2005/8/layout/default"/>
    <dgm:cxn modelId="{2142A216-F4C0-41E4-B50E-38F3DDE0BA25}" srcId="{35AF0DEB-D030-433E-A60B-4A5D085505EA}" destId="{74CB5B32-4BBB-4CF9-B7DC-DE2949BC1147}" srcOrd="5" destOrd="0" parTransId="{EA897234-839C-434A-968D-F32E5AD0BDCE}" sibTransId="{F0FC9C90-6F03-41F8-A366-AC50DE04CC2A}"/>
    <dgm:cxn modelId="{01352E2B-36CA-4181-B0C0-FFD461485FD7}" type="presOf" srcId="{ED517704-8603-4644-913E-1F7D820E7DB2}" destId="{601B3130-7343-445D-A031-8D65A314B874}" srcOrd="0" destOrd="0" presId="urn:microsoft.com/office/officeart/2005/8/layout/default"/>
    <dgm:cxn modelId="{D206B29A-496E-4AB7-B383-CFC0E129CBBC}" type="presParOf" srcId="{C5F196EA-568E-46E3-9E73-2BEA4707718D}" destId="{C26829D7-C39A-45AC-823A-0C1FFB1DB598}" srcOrd="0" destOrd="0" presId="urn:microsoft.com/office/officeart/2005/8/layout/default"/>
    <dgm:cxn modelId="{5C0B4A39-2D57-40E8-BCF4-0F34E0BDA0E8}" type="presParOf" srcId="{C5F196EA-568E-46E3-9E73-2BEA4707718D}" destId="{6D45AAD8-B7E7-446B-92F7-81B7344681B1}" srcOrd="1" destOrd="0" presId="urn:microsoft.com/office/officeart/2005/8/layout/default"/>
    <dgm:cxn modelId="{6CF3B765-0960-44E0-8C74-CECABDD8FBCA}" type="presParOf" srcId="{C5F196EA-568E-46E3-9E73-2BEA4707718D}" destId="{7EAFBBA9-EDA3-4D6F-B06E-8476F8FB4303}" srcOrd="2" destOrd="0" presId="urn:microsoft.com/office/officeart/2005/8/layout/default"/>
    <dgm:cxn modelId="{D2531391-1C78-4BF8-90E4-AE6CD268080C}" type="presParOf" srcId="{C5F196EA-568E-46E3-9E73-2BEA4707718D}" destId="{AFC171BC-D93A-4ADC-A2FC-2C80E23D5808}" srcOrd="3" destOrd="0" presId="urn:microsoft.com/office/officeart/2005/8/layout/default"/>
    <dgm:cxn modelId="{7753D63E-1729-429D-A08E-BDF0C0B2B5A3}" type="presParOf" srcId="{C5F196EA-568E-46E3-9E73-2BEA4707718D}" destId="{F19BACDB-6CD8-4E13-82D2-63DC16BE4FC5}" srcOrd="4" destOrd="0" presId="urn:microsoft.com/office/officeart/2005/8/layout/default"/>
    <dgm:cxn modelId="{40756F60-5B7E-4A09-808D-4F6D4B1293CE}" type="presParOf" srcId="{C5F196EA-568E-46E3-9E73-2BEA4707718D}" destId="{B614636E-7CA2-422E-8AE3-5E977613050F}" srcOrd="5" destOrd="0" presId="urn:microsoft.com/office/officeart/2005/8/layout/default"/>
    <dgm:cxn modelId="{C2579FE2-2172-488B-A58E-438BB58564F8}" type="presParOf" srcId="{C5F196EA-568E-46E3-9E73-2BEA4707718D}" destId="{EE34011C-97D3-4365-B5C8-45327F0A0A44}" srcOrd="6" destOrd="0" presId="urn:microsoft.com/office/officeart/2005/8/layout/default"/>
    <dgm:cxn modelId="{5C16834E-B4BA-48F9-A060-351ED6B2DFC6}" type="presParOf" srcId="{C5F196EA-568E-46E3-9E73-2BEA4707718D}" destId="{32668218-C436-499F-8393-DAB42C52C353}" srcOrd="7" destOrd="0" presId="urn:microsoft.com/office/officeart/2005/8/layout/default"/>
    <dgm:cxn modelId="{7DBDC0A8-3DEE-407A-B744-7512A8A9EB5E}" type="presParOf" srcId="{C5F196EA-568E-46E3-9E73-2BEA4707718D}" destId="{EAE2F03D-B11C-4CD4-AAC1-36CF0D9B9216}" srcOrd="8" destOrd="0" presId="urn:microsoft.com/office/officeart/2005/8/layout/default"/>
    <dgm:cxn modelId="{169A6315-2618-438D-AA5D-47A1F2C7E6C8}" type="presParOf" srcId="{C5F196EA-568E-46E3-9E73-2BEA4707718D}" destId="{B11879F0-629A-4BF1-B8E4-418F834B6EF6}" srcOrd="9" destOrd="0" presId="urn:microsoft.com/office/officeart/2005/8/layout/default"/>
    <dgm:cxn modelId="{8DCD91F7-D91D-464E-BF56-289866C85A86}" type="presParOf" srcId="{C5F196EA-568E-46E3-9E73-2BEA4707718D}" destId="{F34CFB3A-5934-4C10-9E33-B2A73DACF060}" srcOrd="10" destOrd="0" presId="urn:microsoft.com/office/officeart/2005/8/layout/default"/>
    <dgm:cxn modelId="{0FEDA146-964E-4EEB-8815-C17D42F68179}" type="presParOf" srcId="{C5F196EA-568E-46E3-9E73-2BEA4707718D}" destId="{C067CE41-D1DD-4D16-8A4C-FD5B1723C57E}" srcOrd="11" destOrd="0" presId="urn:microsoft.com/office/officeart/2005/8/layout/default"/>
    <dgm:cxn modelId="{90DEDEF9-5A2D-4EB8-A3AF-C1DB199C2BFA}" type="presParOf" srcId="{C5F196EA-568E-46E3-9E73-2BEA4707718D}" destId="{5B98A2AA-3C35-4DE2-8AFC-C644E8300B81}" srcOrd="12" destOrd="0" presId="urn:microsoft.com/office/officeart/2005/8/layout/default"/>
    <dgm:cxn modelId="{6668D9BF-5D28-4810-9630-B9CA5C403EF2}" type="presParOf" srcId="{C5F196EA-568E-46E3-9E73-2BEA4707718D}" destId="{D94B6C26-8406-4DFC-B791-1C3DA3343E6F}" srcOrd="13" destOrd="0" presId="urn:microsoft.com/office/officeart/2005/8/layout/default"/>
    <dgm:cxn modelId="{6974CAD0-9E12-4AE5-886C-1B1233634190}" type="presParOf" srcId="{C5F196EA-568E-46E3-9E73-2BEA4707718D}" destId="{601B3130-7343-445D-A031-8D65A314B874}" srcOrd="14" destOrd="0" presId="urn:microsoft.com/office/officeart/2005/8/layout/default"/>
    <dgm:cxn modelId="{EE705735-83A1-4141-8B2B-A8FCD29FE5E9}" type="presParOf" srcId="{C5F196EA-568E-46E3-9E73-2BEA4707718D}" destId="{4635D075-F833-45AC-8866-476C8378B7C8}" srcOrd="15" destOrd="0" presId="urn:microsoft.com/office/officeart/2005/8/layout/default"/>
    <dgm:cxn modelId="{D41612DD-B763-4F78-89FA-85F48BF86D9B}" type="presParOf" srcId="{C5F196EA-568E-46E3-9E73-2BEA4707718D}" destId="{06F5F6FF-C954-40ED-80C9-43FDD6A91F12}" srcOrd="1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F6200-12D8-4ACA-902A-9A7DC386BD7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B7EE5-71EF-4A7A-B66C-B6C9EF21F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CD080-0ED0-4C7B-B830-8AFD68DECA3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13E96-EA37-4CA6-8FC1-BD876545163C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EF7D0-B301-4D78-A5F9-A075FF09A3E6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66800" y="210185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066800" y="423545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EDC78-9AAF-46E7-B327-A2DA07DACBF5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6000" b="1" smtClean="0">
                <a:solidFill>
                  <a:srgbClr val="FD3121"/>
                </a:solidFill>
                <a:latin typeface="Monotype Corsiva" pitchFamily="66" charset="0"/>
              </a:rPr>
              <a:t>   </a:t>
            </a:r>
            <a:endParaRPr lang="en-US" sz="6000" b="1" smtClean="0">
              <a:solidFill>
                <a:srgbClr val="FD3121"/>
              </a:solidFill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43306" y="4076700"/>
            <a:ext cx="5072098" cy="1371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ru-RU" sz="2400" b="1" dirty="0" smtClean="0">
              <a:solidFill>
                <a:srgbClr val="FD3121"/>
              </a:solidFill>
              <a:latin typeface="PresentScript" pitchFamily="2" charset="0"/>
            </a:endParaRPr>
          </a:p>
          <a:p>
            <a:pPr eaLnBrk="1" hangingPunct="1"/>
            <a:r>
              <a:rPr lang="ru-RU" sz="2400" b="1" dirty="0" smtClean="0">
                <a:solidFill>
                  <a:srgbClr val="7030A0"/>
                </a:solidFill>
                <a:latin typeface="PresentScript" pitchFamily="2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Старшего воспитателя НДОУ «Детского сада № 211 ОАО «РЖД» </a:t>
            </a:r>
          </a:p>
          <a:p>
            <a:pPr eaLnBrk="1" hangingPunct="1"/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Галеевой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Ольги Андреевны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1062"/>
          <p:cNvSpPr>
            <a:spLocks noChangeArrowheads="1"/>
          </p:cNvSpPr>
          <p:nvPr/>
        </p:nvSpPr>
        <p:spPr bwMode="auto">
          <a:xfrm>
            <a:off x="1214413" y="928670"/>
            <a:ext cx="726759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теоретико-методической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ctr"/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Методическое сопровождение инновационной деятельности в дошкольном образовательном учреждении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85918" y="285729"/>
            <a:ext cx="7107257" cy="616746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8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  ШАГ:</a:t>
            </a:r>
            <a:r>
              <a:rPr lang="ru-RU" sz="1800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Создать единую  систему  мониторинга. 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642910" y="1214422"/>
            <a:ext cx="2428892" cy="93503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/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Информационный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мониторинг</a:t>
            </a:r>
          </a:p>
          <a:p>
            <a:pPr algn="ctr"/>
            <a:endParaRPr lang="ru-RU" dirty="0"/>
          </a:p>
        </p:txBody>
      </p:sp>
      <p:sp>
        <p:nvSpPr>
          <p:cNvPr id="11269" name="Rectangle 14"/>
          <p:cNvSpPr>
            <a:spLocks noChangeArrowheads="1"/>
          </p:cNvSpPr>
          <p:nvPr/>
        </p:nvSpPr>
        <p:spPr bwMode="auto">
          <a:xfrm>
            <a:off x="3571868" y="1214422"/>
            <a:ext cx="2233611" cy="935037"/>
          </a:xfrm>
          <a:prstGeom prst="rect">
            <a:avLst/>
          </a:prstGeom>
          <a:solidFill>
            <a:srgbClr val="AEF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Управленческий 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мониторинг</a:t>
            </a:r>
          </a:p>
        </p:txBody>
      </p:sp>
      <p:sp>
        <p:nvSpPr>
          <p:cNvPr id="11270" name="Rectangle 15"/>
          <p:cNvSpPr>
            <a:spLocks noChangeArrowheads="1"/>
          </p:cNvSpPr>
          <p:nvPr/>
        </p:nvSpPr>
        <p:spPr bwMode="auto">
          <a:xfrm>
            <a:off x="6429388" y="1214422"/>
            <a:ext cx="2286016" cy="9350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Педагогический 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мониторинг</a:t>
            </a:r>
          </a:p>
        </p:txBody>
      </p:sp>
      <p:sp>
        <p:nvSpPr>
          <p:cNvPr id="11271" name="Rectangle 21"/>
          <p:cNvSpPr>
            <a:spLocks noChangeArrowheads="1"/>
          </p:cNvSpPr>
          <p:nvPr/>
        </p:nvSpPr>
        <p:spPr bwMode="auto">
          <a:xfrm>
            <a:off x="642910" y="2857496"/>
            <a:ext cx="2428892" cy="328614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Банка инноваций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сбор,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накопление и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систематизация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материала  -  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(Карта  «Характеристика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инноваций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нововведений»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«Инновационная  карта») </a:t>
            </a:r>
          </a:p>
          <a:p>
            <a:endParaRPr lang="ru-RU" dirty="0"/>
          </a:p>
        </p:txBody>
      </p:sp>
      <p:sp>
        <p:nvSpPr>
          <p:cNvPr id="11272" name="Rectangle 22"/>
          <p:cNvSpPr>
            <a:spLocks noChangeArrowheads="1"/>
          </p:cNvSpPr>
          <p:nvPr/>
        </p:nvSpPr>
        <p:spPr bwMode="auto">
          <a:xfrm>
            <a:off x="6500826" y="2857496"/>
            <a:ext cx="2376487" cy="328614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изучения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эффективности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педагогического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процесса. 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диагностика 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динамики развития                                                                                                       </a:t>
            </a:r>
          </a:p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дошкольников,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Анкета: 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«Отношение родителей 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 инновационной 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деятельности»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.Самооценка 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профессионализма 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педагогов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i="1" dirty="0"/>
          </a:p>
        </p:txBody>
      </p:sp>
      <p:sp>
        <p:nvSpPr>
          <p:cNvPr id="11274" name="Rectangle 24"/>
          <p:cNvSpPr>
            <a:spLocks noChangeArrowheads="1"/>
          </p:cNvSpPr>
          <p:nvPr/>
        </p:nvSpPr>
        <p:spPr bwMode="auto">
          <a:xfrm>
            <a:off x="3571868" y="2857496"/>
            <a:ext cx="2376488" cy="328614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отслеживание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оценка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эффективности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принимаемых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управленческих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решений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(“Банк информации о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педагогах”.)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1428728" y="2500306"/>
            <a:ext cx="71438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216000" y="2499512"/>
            <a:ext cx="714380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358480" y="2499512"/>
            <a:ext cx="714380" cy="158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8"/>
          <p:cNvSpPr>
            <a:spLocks noGrp="1" noChangeArrowheads="1"/>
          </p:cNvSpPr>
          <p:nvPr>
            <p:ph type="body" sz="half" idx="1"/>
          </p:nvPr>
        </p:nvSpPr>
        <p:spPr>
          <a:xfrm>
            <a:off x="642909" y="285728"/>
            <a:ext cx="8321703" cy="623889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  ШАГ: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Выявить и распространить инновационный опыт.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1041"/>
          <p:cNvSpPr>
            <a:spLocks noChangeArrowheads="1"/>
          </p:cNvSpPr>
          <p:nvPr/>
        </p:nvSpPr>
        <p:spPr bwMode="auto">
          <a:xfrm>
            <a:off x="857224" y="1000108"/>
            <a:ext cx="2232025" cy="6477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Муниципальный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</a:t>
            </a:r>
          </a:p>
        </p:txBody>
      </p:sp>
      <p:sp>
        <p:nvSpPr>
          <p:cNvPr id="12292" name="Rectangle 1042"/>
          <p:cNvSpPr>
            <a:spLocks noChangeArrowheads="1"/>
          </p:cNvSpPr>
          <p:nvPr/>
        </p:nvSpPr>
        <p:spPr bwMode="auto">
          <a:xfrm>
            <a:off x="857224" y="1857364"/>
            <a:ext cx="2232025" cy="6477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Региональный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</a:t>
            </a:r>
          </a:p>
        </p:txBody>
      </p:sp>
      <p:sp>
        <p:nvSpPr>
          <p:cNvPr id="12293" name="Rectangle 1043"/>
          <p:cNvSpPr>
            <a:spLocks noChangeArrowheads="1"/>
          </p:cNvSpPr>
          <p:nvPr/>
        </p:nvSpPr>
        <p:spPr bwMode="auto">
          <a:xfrm>
            <a:off x="857224" y="2714620"/>
            <a:ext cx="2232025" cy="6477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Федеральный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</a:t>
            </a:r>
          </a:p>
        </p:txBody>
      </p:sp>
      <p:sp>
        <p:nvSpPr>
          <p:cNvPr id="12294" name="AutoShape 1044"/>
          <p:cNvSpPr>
            <a:spLocks/>
          </p:cNvSpPr>
          <p:nvPr/>
        </p:nvSpPr>
        <p:spPr bwMode="auto">
          <a:xfrm>
            <a:off x="3214678" y="1000108"/>
            <a:ext cx="215900" cy="2376487"/>
          </a:xfrm>
          <a:prstGeom prst="rightBrace">
            <a:avLst>
              <a:gd name="adj1" fmla="val 9172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Rectangle 1045"/>
          <p:cNvSpPr>
            <a:spLocks noChangeArrowheads="1"/>
          </p:cNvSpPr>
          <p:nvPr/>
        </p:nvSpPr>
        <p:spPr bwMode="auto">
          <a:xfrm>
            <a:off x="4643438" y="857232"/>
            <a:ext cx="3167062" cy="504825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Конференции</a:t>
            </a:r>
          </a:p>
        </p:txBody>
      </p:sp>
      <p:sp>
        <p:nvSpPr>
          <p:cNvPr id="12296" name="Rectangle 1046"/>
          <p:cNvSpPr>
            <a:spLocks noChangeArrowheads="1"/>
          </p:cNvSpPr>
          <p:nvPr/>
        </p:nvSpPr>
        <p:spPr bwMode="auto">
          <a:xfrm>
            <a:off x="4714876" y="4286256"/>
            <a:ext cx="3167062" cy="647700"/>
          </a:xfrm>
          <a:prstGeom prst="rect">
            <a:avLst/>
          </a:prstGeom>
          <a:solidFill>
            <a:srgbClr val="FCD36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личного</a:t>
            </a:r>
          </a:p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педагога</a:t>
            </a:r>
          </a:p>
        </p:txBody>
      </p:sp>
      <p:sp>
        <p:nvSpPr>
          <p:cNvPr id="12297" name="Rectangle 1047"/>
          <p:cNvSpPr>
            <a:spLocks noChangeArrowheads="1"/>
          </p:cNvSpPr>
          <p:nvPr/>
        </p:nvSpPr>
        <p:spPr bwMode="auto">
          <a:xfrm>
            <a:off x="4643438" y="1571612"/>
            <a:ext cx="3167062" cy="504825"/>
          </a:xfrm>
          <a:prstGeom prst="rect">
            <a:avLst/>
          </a:prstGeom>
          <a:solidFill>
            <a:srgbClr val="FF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Мастер - класс</a:t>
            </a:r>
          </a:p>
        </p:txBody>
      </p:sp>
      <p:sp>
        <p:nvSpPr>
          <p:cNvPr id="12298" name="Rectangle 1048"/>
          <p:cNvSpPr>
            <a:spLocks noChangeArrowheads="1"/>
          </p:cNvSpPr>
          <p:nvPr/>
        </p:nvSpPr>
        <p:spPr bwMode="auto">
          <a:xfrm>
            <a:off x="4714876" y="2285992"/>
            <a:ext cx="3167062" cy="647700"/>
          </a:xfrm>
          <a:prstGeom prst="rect">
            <a:avLst/>
          </a:prstGeom>
          <a:solidFill>
            <a:srgbClr val="CC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Конкурс педагогического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мастерства</a:t>
            </a:r>
          </a:p>
        </p:txBody>
      </p:sp>
      <p:sp>
        <p:nvSpPr>
          <p:cNvPr id="12299" name="Rectangle 1049"/>
          <p:cNvSpPr>
            <a:spLocks noChangeArrowheads="1"/>
          </p:cNvSpPr>
          <p:nvPr/>
        </p:nvSpPr>
        <p:spPr bwMode="auto">
          <a:xfrm>
            <a:off x="4714876" y="3143248"/>
            <a:ext cx="3167062" cy="935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Публикации в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профессиональных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журналах</a:t>
            </a:r>
          </a:p>
        </p:txBody>
      </p:sp>
      <p:sp>
        <p:nvSpPr>
          <p:cNvPr id="12300" name="Rectangle 1050"/>
          <p:cNvSpPr>
            <a:spLocks noChangeArrowheads="1"/>
          </p:cNvSpPr>
          <p:nvPr/>
        </p:nvSpPr>
        <p:spPr bwMode="auto">
          <a:xfrm>
            <a:off x="4714876" y="5214950"/>
            <a:ext cx="3167062" cy="504825"/>
          </a:xfrm>
          <a:prstGeom prst="rect">
            <a:avLst/>
          </a:prstGeom>
          <a:solidFill>
            <a:srgbClr val="A8BCF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Школа передового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опыта</a:t>
            </a:r>
          </a:p>
        </p:txBody>
      </p:sp>
      <p:sp>
        <p:nvSpPr>
          <p:cNvPr id="12302" name="Line 1052"/>
          <p:cNvSpPr>
            <a:spLocks noChangeShapeType="1"/>
          </p:cNvSpPr>
          <p:nvPr/>
        </p:nvSpPr>
        <p:spPr bwMode="auto">
          <a:xfrm flipV="1">
            <a:off x="3500431" y="1071546"/>
            <a:ext cx="114300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3" name="Line 1053"/>
          <p:cNvSpPr>
            <a:spLocks noChangeShapeType="1"/>
          </p:cNvSpPr>
          <p:nvPr/>
        </p:nvSpPr>
        <p:spPr bwMode="auto">
          <a:xfrm flipV="1">
            <a:off x="3500431" y="1857363"/>
            <a:ext cx="114300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4" name="Line 1054"/>
          <p:cNvSpPr>
            <a:spLocks noChangeShapeType="1"/>
          </p:cNvSpPr>
          <p:nvPr/>
        </p:nvSpPr>
        <p:spPr bwMode="auto">
          <a:xfrm>
            <a:off x="3500430" y="2214554"/>
            <a:ext cx="1223963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5" name="Line 1055"/>
          <p:cNvSpPr>
            <a:spLocks noChangeShapeType="1"/>
          </p:cNvSpPr>
          <p:nvPr/>
        </p:nvSpPr>
        <p:spPr bwMode="auto">
          <a:xfrm>
            <a:off x="3500430" y="2214554"/>
            <a:ext cx="1223963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6" name="Line 1056"/>
          <p:cNvSpPr>
            <a:spLocks noChangeShapeType="1"/>
          </p:cNvSpPr>
          <p:nvPr/>
        </p:nvSpPr>
        <p:spPr bwMode="auto">
          <a:xfrm>
            <a:off x="3500430" y="2214554"/>
            <a:ext cx="1223963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7" name="Line 1057"/>
          <p:cNvSpPr>
            <a:spLocks noChangeShapeType="1"/>
          </p:cNvSpPr>
          <p:nvPr/>
        </p:nvSpPr>
        <p:spPr bwMode="auto">
          <a:xfrm>
            <a:off x="3500430" y="2214554"/>
            <a:ext cx="1223963" cy="3170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357167"/>
            <a:ext cx="8424863" cy="6311922"/>
          </a:xfrm>
        </p:spPr>
        <p:txBody>
          <a:bodyPr/>
          <a:lstStyle/>
          <a:p>
            <a:pPr marL="0" indent="490538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18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  ШАГ: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Разработать,  и   использовать  систему стимулирования</a:t>
            </a:r>
          </a:p>
          <a:p>
            <a:pPr marL="0" indent="490538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и поощрения инновационной деятельности педагогов.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571472" y="1428737"/>
            <a:ext cx="3500462" cy="1500198"/>
          </a:xfrm>
          <a:prstGeom prst="downArrow">
            <a:avLst>
              <a:gd name="adj1" fmla="val 50500"/>
              <a:gd name="adj2" fmla="val 5695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Моральное 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стимулирование</a:t>
            </a:r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>
            <a:off x="5000628" y="1428736"/>
            <a:ext cx="3532185" cy="1500197"/>
          </a:xfrm>
          <a:prstGeom prst="downArrow">
            <a:avLst>
              <a:gd name="adj1" fmla="val 50500"/>
              <a:gd name="adj2" fmla="val 56958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Материальное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стимулирование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571472" y="2928934"/>
            <a:ext cx="3429024" cy="328614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Единый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методический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день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Награждение педагогов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итогу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конце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учебного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Ежемесячное подведение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итогов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«Экран достижений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Награждение грамотами,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благодарственными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письмами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т.д.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5072066" y="2928934"/>
            <a:ext cx="3500462" cy="328614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Установление доплат и надбавок за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инновационную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Повышение ставки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дифференцированной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надбавки по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результатам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анализа работы за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месяц.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Премирование педагогов по итогам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2000232" y="214290"/>
            <a:ext cx="6838968" cy="6310335"/>
          </a:xfrm>
        </p:spPr>
        <p:txBody>
          <a:bodyPr/>
          <a:lstStyle/>
          <a:p>
            <a:pPr indent="-255588" algn="ctr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ОЖИДАЕМЫЕ  РЕЗУЛЬТАТЫ:</a:t>
            </a:r>
          </a:p>
          <a:p>
            <a:pPr indent="-255588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Включение в инновационный процесс 80% педагогического коллектива; </a:t>
            </a:r>
          </a:p>
          <a:p>
            <a:pPr indent="-255588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Модернизация организационной структуры управления – создание управленческой команды.</a:t>
            </a:r>
          </a:p>
          <a:p>
            <a:pPr indent="-255588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Расширение работы методической службы НДОУ; </a:t>
            </a:r>
          </a:p>
          <a:p>
            <a:pPr indent="-255588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Повышение профессионального уровня и методической компетентности педагогов. </a:t>
            </a:r>
          </a:p>
          <a:p>
            <a:pPr indent="-255588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Повышение качества  образовательного процесса.</a:t>
            </a:r>
          </a:p>
          <a:p>
            <a:pPr indent="-255588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конкурентоспособности НДОУ на рынке образовательных услуг.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557338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en-US" sz="4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3352800" cy="835025"/>
          </a:xfrm>
        </p:spPr>
        <p:txBody>
          <a:bodyPr/>
          <a:lstStyle/>
          <a:p>
            <a:pPr algn="ctr" eaLnBrk="1" hangingPunct="1"/>
            <a:r>
              <a:rPr lang="ru-RU" sz="4800" b="1" smtClean="0">
                <a:solidFill>
                  <a:srgbClr val="FD3121"/>
                </a:solidFill>
                <a:latin typeface="Monotype Corsiva" pitchFamily="66" charset="0"/>
              </a:rPr>
              <a:t>  </a:t>
            </a:r>
            <a:endParaRPr lang="en-US" sz="4800" b="1" smtClean="0">
              <a:solidFill>
                <a:srgbClr val="FD3121"/>
              </a:solidFill>
              <a:latin typeface="Monotype Corsiva" pitchFamily="66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071670" y="357166"/>
            <a:ext cx="6767530" cy="5859484"/>
          </a:xfrm>
        </p:spPr>
        <p:txBody>
          <a:bodyPr/>
          <a:lstStyle/>
          <a:p>
            <a:pPr marL="908050" indent="-53340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Monotype Corsiva" pitchFamily="66" charset="0"/>
              </a:rPr>
              <a:t> 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Проблемы НДОУ:</a:t>
            </a:r>
          </a:p>
          <a:p>
            <a:pPr marL="908050" indent="-533400" eaLnBrk="1" hangingPunct="1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Отсутствие системности и целостности внедряемых педагогических инноваций.</a:t>
            </a:r>
          </a:p>
          <a:p>
            <a:pPr marL="908050" indent="-533400" eaLnBrk="1" hangingPunct="1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Недостаточность научно-методического обеспечения инновационных процессов;</a:t>
            </a:r>
          </a:p>
          <a:p>
            <a:pPr marL="908050" indent="-533400" eaLnBrk="1" hangingPunct="1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Отсутствие мониторинга качества эффективности внедрения инноваций;</a:t>
            </a:r>
          </a:p>
          <a:p>
            <a:pPr marL="908050" indent="-533400" eaLnBrk="1" hangingPunct="1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Отсутствие нормативно-правового обеспечения инновационной деятельности учреждения, которое способствовало бы расширению возможностей для творческого поиска, стимулировало деятельность педагогов.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56325" y="836613"/>
            <a:ext cx="2665413" cy="1143000"/>
          </a:xfrm>
        </p:spPr>
        <p:txBody>
          <a:bodyPr/>
          <a:lstStyle/>
          <a:p>
            <a:pPr algn="r" eaLnBrk="1" hangingPunct="1"/>
            <a:r>
              <a:rPr lang="ru-RU" sz="4800" b="1" smtClean="0">
                <a:solidFill>
                  <a:srgbClr val="FD3121"/>
                </a:solidFill>
                <a:latin typeface="Monotype Corsiva" pitchFamily="66" charset="0"/>
              </a:rPr>
              <a:t> </a:t>
            </a:r>
            <a:endParaRPr lang="en-US" sz="4800" b="1" smtClean="0">
              <a:solidFill>
                <a:srgbClr val="FD3121"/>
              </a:solidFill>
              <a:latin typeface="Monotype Corsiva" pitchFamily="66" charset="0"/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000232" y="285729"/>
            <a:ext cx="6838968" cy="5930922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Monotype Corsiva" pitchFamily="66" charset="0"/>
              </a:rPr>
              <a:t>  </a:t>
            </a:r>
            <a:r>
              <a:rPr lang="ru-RU" sz="2000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Цель проекта: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системы методического сопровождения инновационной деятельности в дошкольном учреждении.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1.Проанализировать литературные источники по теме.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Раскрыть сущность инновационной деятельности.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Проанализировать опыт организации методического сопровождения инноваций в деятельности дошкольных учреждений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Разработать систему методического сопровождения инновационной деятельности в НДОУ «Детском саду №211 ОАО «РЖД»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Объект исследования: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Инновационная деятельность ДОУ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методическое сопровождение инновационной деятельности.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4"/>
          <p:cNvSpPr>
            <a:spLocks noGrp="1" noChangeArrowheads="1"/>
          </p:cNvSpPr>
          <p:nvPr>
            <p:ph type="title"/>
          </p:nvPr>
        </p:nvSpPr>
        <p:spPr>
          <a:xfrm>
            <a:off x="5943600" y="838200"/>
            <a:ext cx="2590800" cy="1143000"/>
          </a:xfrm>
        </p:spPr>
        <p:txBody>
          <a:bodyPr/>
          <a:lstStyle/>
          <a:p>
            <a:pPr algn="r" eaLnBrk="1" hangingPunct="1"/>
            <a:r>
              <a:rPr lang="en-US" sz="4800" b="1" smtClean="0">
                <a:latin typeface="Monotype Corsiva" pitchFamily="66" charset="0"/>
              </a:rPr>
              <a:t> </a:t>
            </a:r>
            <a:r>
              <a:rPr lang="ru-RU" sz="4800" b="1" smtClean="0">
                <a:solidFill>
                  <a:srgbClr val="FD3121"/>
                </a:solidFill>
                <a:latin typeface="Monotype Corsiva" pitchFamily="66" charset="0"/>
              </a:rPr>
              <a:t> </a:t>
            </a:r>
            <a:endParaRPr lang="en-US" sz="4800" b="1" smtClean="0">
              <a:solidFill>
                <a:srgbClr val="FD3121"/>
              </a:solidFill>
              <a:latin typeface="Monotype Corsiva" pitchFamily="66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2133600"/>
            <a:ext cx="38115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071670" y="285728"/>
            <a:ext cx="7072330" cy="609602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rgbClr val="05070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       В науке термин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«инновация» </a:t>
            </a:r>
            <a:r>
              <a:rPr lang="ru-RU" sz="1800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стал использоваться в </a:t>
            </a:r>
            <a:r>
              <a:rPr lang="en-US" sz="1800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1800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 веке при изучении этнографии. В </a:t>
            </a:r>
            <a:r>
              <a:rPr lang="en-US" sz="1800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1800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 веке термин введён в  научный оборот как экономическая категория</a:t>
            </a:r>
            <a:r>
              <a:rPr lang="ru-RU" sz="1800" b="1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rgbClr val="05070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В 30-е годы прошлого столетия инновации трактовались как </a:t>
            </a:r>
            <a:r>
              <a:rPr lang="ru-RU" sz="1800" b="1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«нововведение, внедрение новых форм организации и управления».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rgbClr val="05070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       В литературе рассматриваются различные трактовки этого термина.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Инновация </a:t>
            </a:r>
            <a:r>
              <a:rPr lang="ru-RU" sz="1800" b="1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– процесс освоения новшества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Новшество</a:t>
            </a:r>
            <a:r>
              <a:rPr lang="ru-RU" sz="1800" b="1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 – это  средство (новый метод, методика, технология, учебная программа и т.д.)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Инновационный процесс</a:t>
            </a:r>
            <a:r>
              <a:rPr lang="ru-RU" sz="1800" b="1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 – комплексная деятельность по созданию (рождению, разработке), освоению, использованию и распространению новшеств.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1800" b="1" dirty="0" smtClean="0">
                <a:solidFill>
                  <a:srgbClr val="05070F"/>
                </a:solidFill>
                <a:latin typeface="Times New Roman" pitchFamily="18" charset="0"/>
                <a:cs typeface="Times New Roman" pitchFamily="18" charset="0"/>
              </a:rPr>
              <a:t>(продвижение) – совокупность последовательных действий для достижения какого – либо результата.</a:t>
            </a:r>
            <a:endParaRPr lang="en-US" sz="1800" b="1" dirty="0" smtClean="0">
              <a:solidFill>
                <a:srgbClr val="05070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429552" cy="1154098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Направления деятельности дошкольного образовательного учреждения в рамках инноваций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285860"/>
          <a:ext cx="8572560" cy="5187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7763" y="836613"/>
            <a:ext cx="2590800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FD3121"/>
                </a:solidFill>
                <a:latin typeface="Monotype Corsiva" pitchFamily="66" charset="0"/>
              </a:rPr>
              <a:t> </a:t>
            </a:r>
            <a:endParaRPr lang="en-US" sz="4800" b="1" smtClean="0">
              <a:solidFill>
                <a:srgbClr val="FD3121"/>
              </a:solidFill>
              <a:latin typeface="Monotype Corsiva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838200"/>
            <a:ext cx="8607455" cy="5614988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3000" b="1" dirty="0" smtClean="0">
                <a:solidFill>
                  <a:schemeClr val="tx2"/>
                </a:solidFill>
                <a:latin typeface="Monotype Corsiva" pitchFamily="66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Основной целью  инновационной  деятельности является достижение высокой эффективности воспитательно-образовательной работы с детьми на уровне современных требований.  Инновационные процессы будут тем успешнее, чем четче и яснее будет  управление этими процессами.   Поэтому изучив соответствующую литературу, познакомившись с опытом работы других детских садов, нами  разработан проект     системы    сопровождения инновационной деятельности в НДОУ.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ШАГ</a:t>
            </a:r>
            <a:r>
              <a:rPr lang="ru-RU" sz="1800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Сформировать положительное отношение  и потребность педагогов  в инновационной деятельности.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800" b="1" dirty="0" smtClean="0">
                <a:latin typeface="Arial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800" b="1" dirty="0" smtClean="0">
                <a:latin typeface="Arial" charset="0"/>
                <a:cs typeface="Times New Roman" pitchFamily="18" charset="0"/>
              </a:rPr>
              <a:t>       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Анкетирование   Тестирование    Беседы      Наблюдения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800" b="1" dirty="0" smtClean="0">
                <a:latin typeface="Arial" charset="0"/>
              </a:rPr>
              <a:t>                             </a:t>
            </a:r>
            <a:r>
              <a:rPr lang="ru-RU" sz="16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Восприимчивость       Подготовленность              Степень новаторства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6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                                    педагогов к новому      к освоению новшеств     педагогов в коллективе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800" b="1" dirty="0" smtClean="0">
                <a:latin typeface="Arial" charset="0"/>
              </a:rPr>
              <a:t>                            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Важно оценить инновационный потенциал педагогического коллектива</a:t>
            </a:r>
            <a:endParaRPr lang="ru-RU" sz="1400" b="1" dirty="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                                                               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8196" name="Line 13"/>
          <p:cNvSpPr>
            <a:spLocks noChangeShapeType="1"/>
          </p:cNvSpPr>
          <p:nvPr/>
        </p:nvSpPr>
        <p:spPr bwMode="auto">
          <a:xfrm>
            <a:off x="2357422" y="3786190"/>
            <a:ext cx="6335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14"/>
          <p:cNvSpPr>
            <a:spLocks noChangeShapeType="1"/>
          </p:cNvSpPr>
          <p:nvPr/>
        </p:nvSpPr>
        <p:spPr bwMode="auto">
          <a:xfrm flipV="1">
            <a:off x="2357422" y="4143380"/>
            <a:ext cx="6335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15"/>
          <p:cNvSpPr>
            <a:spLocks noChangeShapeType="1"/>
          </p:cNvSpPr>
          <p:nvPr/>
        </p:nvSpPr>
        <p:spPr bwMode="auto">
          <a:xfrm>
            <a:off x="2357422" y="378619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16"/>
          <p:cNvSpPr>
            <a:spLocks noChangeShapeType="1"/>
          </p:cNvSpPr>
          <p:nvPr/>
        </p:nvSpPr>
        <p:spPr bwMode="auto">
          <a:xfrm>
            <a:off x="8715404" y="3857628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17"/>
          <p:cNvSpPr>
            <a:spLocks noChangeShapeType="1"/>
          </p:cNvSpPr>
          <p:nvPr/>
        </p:nvSpPr>
        <p:spPr bwMode="auto">
          <a:xfrm flipH="1">
            <a:off x="3071802" y="4143380"/>
            <a:ext cx="2376486" cy="928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20"/>
          <p:cNvSpPr>
            <a:spLocks noChangeShapeType="1"/>
          </p:cNvSpPr>
          <p:nvPr/>
        </p:nvSpPr>
        <p:spPr bwMode="auto">
          <a:xfrm>
            <a:off x="5429256" y="4143380"/>
            <a:ext cx="45719" cy="928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21"/>
          <p:cNvSpPr>
            <a:spLocks noChangeShapeType="1"/>
          </p:cNvSpPr>
          <p:nvPr/>
        </p:nvSpPr>
        <p:spPr bwMode="auto">
          <a:xfrm>
            <a:off x="5429257" y="4143380"/>
            <a:ext cx="2286016" cy="928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042988" y="836613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sz="5400" b="1" smtClean="0">
                <a:solidFill>
                  <a:srgbClr val="FD3121"/>
                </a:solidFill>
                <a:latin typeface="Monotype Corsiva" pitchFamily="66" charset="0"/>
              </a:rPr>
              <a:t> </a:t>
            </a:r>
            <a:endParaRPr lang="en-US" sz="5400" b="1" smtClean="0">
              <a:solidFill>
                <a:srgbClr val="FD3121"/>
              </a:solidFill>
              <a:latin typeface="Monotype Corsiva" pitchFamily="66" charset="0"/>
            </a:endParaRPr>
          </a:p>
        </p:txBody>
      </p:sp>
      <p:sp>
        <p:nvSpPr>
          <p:cNvPr id="9219" name="Rectangle 2052"/>
          <p:cNvSpPr>
            <a:spLocks noGrp="1" noChangeArrowheads="1"/>
          </p:cNvSpPr>
          <p:nvPr>
            <p:ph type="body" sz="half" idx="3"/>
          </p:nvPr>
        </p:nvSpPr>
        <p:spPr>
          <a:xfrm>
            <a:off x="1357290" y="762003"/>
            <a:ext cx="7481910" cy="6096021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rgbClr val="FD3121"/>
              </a:solidFill>
              <a:latin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 ШАГ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Создать  условия  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повышения профессиональной           квалификации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компетентности педагогов.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семинаров для сотрудников, </a:t>
            </a:r>
          </a:p>
          <a:p>
            <a:pPr marL="533400" indent="-533400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направление их на курсы повышения квалификации; </a:t>
            </a:r>
          </a:p>
          <a:p>
            <a:pPr marL="533400" indent="-533400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«круглых столов» с приглашением   специалистов;</a:t>
            </a:r>
          </a:p>
          <a:p>
            <a:pPr marL="533400" indent="-533400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работы методических объединений или творческих групп;</a:t>
            </a:r>
          </a:p>
          <a:p>
            <a:pPr marL="533400" indent="-533400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практикумы; </a:t>
            </a:r>
          </a:p>
          <a:p>
            <a:pPr marL="533400" indent="-533400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самостоятельная работа отдельных педагогов по изучению литературы по теме.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042988" y="836613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sz="5400" b="1" smtClean="0">
                <a:solidFill>
                  <a:srgbClr val="FD3121"/>
                </a:solidFill>
                <a:latin typeface="Monotype Corsiva" pitchFamily="66" charset="0"/>
              </a:rPr>
              <a:t> </a:t>
            </a:r>
            <a:endParaRPr lang="en-US" sz="5400" b="1" smtClean="0">
              <a:solidFill>
                <a:srgbClr val="FD3121"/>
              </a:solidFill>
              <a:latin typeface="Monotype Corsiva" pitchFamily="66" charset="0"/>
            </a:endParaRPr>
          </a:p>
        </p:txBody>
      </p:sp>
      <p:sp>
        <p:nvSpPr>
          <p:cNvPr id="9219" name="Rectangle 2052"/>
          <p:cNvSpPr>
            <a:spLocks noGrp="1" noChangeArrowheads="1"/>
          </p:cNvSpPr>
          <p:nvPr>
            <p:ph type="body" sz="half" idx="3"/>
          </p:nvPr>
        </p:nvSpPr>
        <p:spPr>
          <a:xfrm>
            <a:off x="1857356" y="428604"/>
            <a:ext cx="6981844" cy="6096021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rgbClr val="FD3121"/>
              </a:solidFill>
              <a:latin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 ШАГ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Создать  условия  для повышения профессиональной          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квалификации и компетентности педагогов.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семинаров для сотрудников, </a:t>
            </a:r>
          </a:p>
          <a:p>
            <a:pPr marL="533400" indent="-533400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направление их на курсы повышения квалификации; </a:t>
            </a:r>
          </a:p>
          <a:p>
            <a:pPr marL="533400" indent="-533400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«круглых столов» с приглашением   специалистов;</a:t>
            </a:r>
          </a:p>
          <a:p>
            <a:pPr marL="533400" indent="-533400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работы методических объединений или творческих групп;</a:t>
            </a:r>
          </a:p>
          <a:p>
            <a:pPr marL="533400" indent="-533400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практикумы; </a:t>
            </a:r>
          </a:p>
          <a:p>
            <a:pPr marL="533400" indent="-533400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самостоятельная работа отдельных педагогов по изучению литературы по теме.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3"/>
          <p:cNvSpPr>
            <a:spLocks noGrp="1" noChangeArrowheads="1"/>
          </p:cNvSpPr>
          <p:nvPr>
            <p:ph type="body" sz="half" idx="2"/>
          </p:nvPr>
        </p:nvSpPr>
        <p:spPr>
          <a:xfrm>
            <a:off x="1428728" y="214290"/>
            <a:ext cx="7410472" cy="600236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800" b="1" dirty="0" smtClean="0">
                <a:solidFill>
                  <a:srgbClr val="FD3121"/>
                </a:solidFill>
                <a:latin typeface="Times New Roman" pitchFamily="18" charset="0"/>
                <a:cs typeface="Times New Roman" pitchFamily="18" charset="0"/>
              </a:rPr>
              <a:t> ШАГ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Создать инновационные  структурные подразделения и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управлять их деятельностью. </a:t>
            </a:r>
          </a:p>
          <a:p>
            <a:pPr eaLnBrk="1" hangingPunct="1">
              <a:buFont typeface="Wingdings" pitchFamily="2" charset="2"/>
              <a:buNone/>
            </a:pPr>
            <a:endParaRPr lang="ru-RU" sz="1800" b="1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1800" b="1" dirty="0" smtClean="0">
              <a:latin typeface="Arial" charset="0"/>
            </a:endParaRPr>
          </a:p>
        </p:txBody>
      </p:sp>
      <p:sp>
        <p:nvSpPr>
          <p:cNvPr id="10243" name="Rectangle 1037"/>
          <p:cNvSpPr>
            <a:spLocks noChangeArrowheads="1"/>
          </p:cNvSpPr>
          <p:nvPr/>
        </p:nvSpPr>
        <p:spPr bwMode="auto">
          <a:xfrm>
            <a:off x="785786" y="1214422"/>
            <a:ext cx="7858180" cy="390525"/>
          </a:xfrm>
          <a:prstGeom prst="rect">
            <a:avLst/>
          </a:prstGeom>
          <a:solidFill>
            <a:srgbClr val="FF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Совет по инновациям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1038"/>
          <p:cNvSpPr>
            <a:spLocks noChangeArrowheads="1"/>
          </p:cNvSpPr>
          <p:nvPr/>
        </p:nvSpPr>
        <p:spPr bwMode="auto">
          <a:xfrm>
            <a:off x="785786" y="2000240"/>
            <a:ext cx="2301877" cy="4032250"/>
          </a:xfrm>
          <a:prstGeom prst="rect">
            <a:avLst/>
          </a:prstGeom>
          <a:solidFill>
            <a:srgbClr val="CCE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Информационно-аналитическая группа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Выявление  образовательных и информационных потребностей, удовлетворение запросов педагогических кадров в области инновационной деятельности. Формирование информационного банка инновационных технологий, обобщение и распространение передового педагогического опыта</a:t>
            </a:r>
            <a:r>
              <a:rPr lang="ru-RU" sz="12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0245" name="Rectangle 1039"/>
          <p:cNvSpPr>
            <a:spLocks noChangeArrowheads="1"/>
          </p:cNvSpPr>
          <p:nvPr/>
        </p:nvSpPr>
        <p:spPr bwMode="auto">
          <a:xfrm>
            <a:off x="3714744" y="2000240"/>
            <a:ext cx="2247902" cy="4032250"/>
          </a:xfrm>
          <a:prstGeom prst="rect">
            <a:avLst/>
          </a:prstGeom>
          <a:solidFill>
            <a:srgbClr val="CC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Научно-методическая группа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научно-методической помощи воспитателям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НДОУ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реализации инновационных программ; </a:t>
            </a:r>
          </a:p>
          <a:p>
            <a:pPr>
              <a:spcAft>
                <a:spcPts val="10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Повышение профессиональной компетентности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педагогов в области организации воспитательно-образовательного процесса в режиме инноваций. </a:t>
            </a:r>
          </a:p>
        </p:txBody>
      </p:sp>
      <p:sp>
        <p:nvSpPr>
          <p:cNvPr id="10246" name="Rectangle 1040"/>
          <p:cNvSpPr>
            <a:spLocks noChangeArrowheads="1"/>
          </p:cNvSpPr>
          <p:nvPr/>
        </p:nvSpPr>
        <p:spPr bwMode="auto">
          <a:xfrm>
            <a:off x="6500826" y="2000240"/>
            <a:ext cx="2143140" cy="403225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Диагностическая группа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Аналитическая оценка достигнутых результатов образовательной деятельности;  определение профессиональных проблем и трудностей при внедрении инноваций 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1857356" y="1643050"/>
            <a:ext cx="45719" cy="35719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714876" y="1643050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500958" y="1643050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881</Words>
  <Application>Microsoft Office PowerPoint</Application>
  <PresentationFormat>Экран (4:3)</PresentationFormat>
  <Paragraphs>190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Diseño predeterminado</vt:lpstr>
      <vt:lpstr>   </vt:lpstr>
      <vt:lpstr>  </vt:lpstr>
      <vt:lpstr> </vt:lpstr>
      <vt:lpstr>  </vt:lpstr>
      <vt:lpstr>Направления деятельности дошкольного образовательного учреждения в рамках инноваций</vt:lpstr>
      <vt:lpstr> </vt:lpstr>
      <vt:lpstr> </vt:lpstr>
      <vt:lpstr> </vt:lpstr>
      <vt:lpstr>Слайд 9</vt:lpstr>
      <vt:lpstr> </vt:lpstr>
      <vt:lpstr>Слайд 11</vt:lpstr>
      <vt:lpstr>Слайд 12</vt:lpstr>
      <vt:lpstr>Слайд 13</vt:lpstr>
      <vt:lpstr>Спасибо за внимание!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348</cp:revision>
  <dcterms:created xsi:type="dcterms:W3CDTF">2010-05-23T14:28:12Z</dcterms:created>
  <dcterms:modified xsi:type="dcterms:W3CDTF">2014-06-17T20:36:12Z</dcterms:modified>
</cp:coreProperties>
</file>