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5001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 квадратных уравнений по формуле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00306"/>
            <a:ext cx="6400800" cy="3929090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/>
              <a:t>Цели: Вывести общую формулу для нахождения корней квадратных уравнений</a:t>
            </a:r>
          </a:p>
          <a:p>
            <a:pPr algn="l"/>
            <a:r>
              <a:rPr lang="ru-RU" sz="3600" dirty="0" smtClean="0"/>
              <a:t>Формировать умения использовать данные формулы при решении квадратных уравнений.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П.22- </a:t>
            </a:r>
            <a:r>
              <a:rPr lang="ru-RU" sz="4000" dirty="0" smtClean="0"/>
              <a:t> </a:t>
            </a:r>
            <a:r>
              <a:rPr lang="ru-RU" sz="4000" dirty="0" smtClean="0"/>
              <a:t>выучить вывод, рассмотреть примеры 1-3</a:t>
            </a:r>
          </a:p>
          <a:p>
            <a:r>
              <a:rPr lang="ru-RU" sz="4000" dirty="0" smtClean="0"/>
              <a:t>№536   (любые три)</a:t>
            </a:r>
          </a:p>
          <a:p>
            <a:r>
              <a:rPr lang="ru-RU" sz="4000" dirty="0" smtClean="0"/>
              <a:t>Выучить формулы</a:t>
            </a:r>
          </a:p>
          <a:p>
            <a:r>
              <a:rPr lang="ru-RU" sz="4000" dirty="0" smtClean="0"/>
              <a:t>Составить любое своё  квадратное уравнение и решить его.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/>
          <a:lstStyle/>
          <a:p>
            <a:r>
              <a:rPr lang="ru-RU" dirty="0" smtClean="0"/>
              <a:t>Итог: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От чего зависит количество корней квадратного уравнения?</a:t>
            </a:r>
          </a:p>
          <a:p>
            <a:r>
              <a:rPr lang="ru-RU" sz="4000" dirty="0" smtClean="0"/>
              <a:t>Сколько корней может иметь квадратное уравнение?</a:t>
            </a:r>
          </a:p>
          <a:p>
            <a:r>
              <a:rPr lang="ru-RU" sz="4000" dirty="0" smtClean="0"/>
              <a:t>Как найти дискриминант?</a:t>
            </a:r>
          </a:p>
          <a:p>
            <a:r>
              <a:rPr lang="ru-RU" sz="4000" dirty="0" smtClean="0"/>
              <a:t>Как вычислить корни?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5" y="1784350"/>
          <a:ext cx="8258205" cy="3859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735"/>
                <a:gridCol w="2752735"/>
                <a:gridCol w="2752735"/>
              </a:tblGrid>
              <a:tr h="3115894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Узнал новое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Понял хорошо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Не понял</a:t>
                      </a:r>
                      <a:endParaRPr lang="ru-RU" sz="4800" dirty="0"/>
                    </a:p>
                  </a:txBody>
                  <a:tcPr/>
                </a:tc>
              </a:tr>
              <a:tr h="74333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Назовите коэффициенты квадратного уравнения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sz="8000" dirty="0" smtClean="0"/>
              <a:t>х</a:t>
            </a:r>
            <a:r>
              <a:rPr lang="ru-RU" sz="8000" baseline="30000" dirty="0" smtClean="0"/>
              <a:t>2</a:t>
            </a:r>
            <a:r>
              <a:rPr lang="ru-RU" sz="8000" dirty="0" smtClean="0"/>
              <a:t> - 5х+4=0; </a:t>
            </a:r>
          </a:p>
          <a:p>
            <a:pPr lvl="0"/>
            <a:r>
              <a:rPr lang="ru-RU" sz="8000" dirty="0" smtClean="0"/>
              <a:t>4х- 5 </a:t>
            </a:r>
            <a:r>
              <a:rPr lang="ru-RU" sz="8000" dirty="0" smtClean="0"/>
              <a:t>х</a:t>
            </a:r>
            <a:r>
              <a:rPr lang="ru-RU" sz="8000" baseline="30000" dirty="0" smtClean="0"/>
              <a:t>2</a:t>
            </a:r>
            <a:r>
              <a:rPr lang="ru-RU" sz="8000" dirty="0" smtClean="0"/>
              <a:t> </a:t>
            </a:r>
            <a:r>
              <a:rPr lang="ru-RU" sz="8000" dirty="0" smtClean="0"/>
              <a:t> </a:t>
            </a:r>
            <a:r>
              <a:rPr lang="ru-RU" sz="8000" dirty="0" smtClean="0"/>
              <a:t>- 1=0; </a:t>
            </a:r>
          </a:p>
          <a:p>
            <a:pPr lvl="0"/>
            <a:r>
              <a:rPr lang="ru-RU" sz="8000" dirty="0" smtClean="0"/>
              <a:t>4 х</a:t>
            </a:r>
            <a:r>
              <a:rPr lang="ru-RU" sz="8000" baseline="30000" dirty="0" smtClean="0"/>
              <a:t>2</a:t>
            </a:r>
            <a:r>
              <a:rPr lang="ru-RU" sz="8000" dirty="0" smtClean="0"/>
              <a:t> - 4х +1=0.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уравнения: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6000" dirty="0" smtClean="0"/>
              <a:t>2х</a:t>
            </a:r>
            <a:r>
              <a:rPr lang="ru-RU" sz="6000" dirty="0" smtClean="0">
                <a:latin typeface="Calibri"/>
              </a:rPr>
              <a:t>²-18=0        х²=7</a:t>
            </a:r>
          </a:p>
          <a:p>
            <a:r>
              <a:rPr lang="ru-RU" sz="6000" dirty="0" smtClean="0">
                <a:latin typeface="Calibri"/>
              </a:rPr>
              <a:t>4у²+7у=0       х²+9=0</a:t>
            </a:r>
          </a:p>
          <a:p>
            <a:r>
              <a:rPr lang="ru-RU" sz="6000" dirty="0" smtClean="0">
                <a:latin typeface="Calibri"/>
              </a:rPr>
              <a:t>Х²+16=0         8у²-5у=0</a:t>
            </a:r>
          </a:p>
          <a:p>
            <a:r>
              <a:rPr lang="ru-RU" sz="6000" dirty="0" smtClean="0">
                <a:latin typeface="Calibri"/>
              </a:rPr>
              <a:t>(х-3)²-9=0      (х+3)²-4=0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819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Вспомните шаги  алгоритма для решения квадратного уравнения методом выделения квадрата двучлена.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395666"/>
          </a:xfrm>
        </p:spPr>
        <p:txBody>
          <a:bodyPr/>
          <a:lstStyle/>
          <a:p>
            <a:r>
              <a:rPr lang="ru-RU" dirty="0" smtClean="0"/>
              <a:t> Решите уравнение: </a:t>
            </a:r>
          </a:p>
          <a:p>
            <a:pPr>
              <a:buNone/>
            </a:pPr>
            <a:r>
              <a:rPr lang="ru-RU" sz="9600" dirty="0" smtClean="0"/>
              <a:t>2х</a:t>
            </a:r>
            <a:r>
              <a:rPr lang="ru-RU" sz="9600" dirty="0" smtClean="0">
                <a:latin typeface="Calibri"/>
              </a:rPr>
              <a:t>²-24х+54=0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Рассмотрим решение уравнений в </a:t>
            </a:r>
            <a:r>
              <a:rPr lang="ru-RU" dirty="0" err="1" smtClean="0"/>
              <a:t>тетраде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2х</a:t>
            </a:r>
            <a:r>
              <a:rPr lang="ru-RU" sz="5400" dirty="0" smtClean="0">
                <a:latin typeface="Calibri"/>
              </a:rPr>
              <a:t>²+3х+1=0</a:t>
            </a:r>
            <a:endParaRPr lang="ru-RU" sz="5400" dirty="0"/>
          </a:p>
        </p:txBody>
      </p:sp>
      <p:sp>
        <p:nvSpPr>
          <p:cNvPr id="7" name="Текст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5400" dirty="0" smtClean="0"/>
              <a:t>ах</a:t>
            </a:r>
            <a:r>
              <a:rPr lang="ru-RU" sz="5400" dirty="0" smtClean="0">
                <a:latin typeface="Calibri"/>
              </a:rPr>
              <a:t>²+вх+с=0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418484"/>
          </a:xfrm>
        </p:spPr>
        <p:txBody>
          <a:bodyPr>
            <a:noAutofit/>
          </a:bodyPr>
          <a:lstStyle/>
          <a:p>
            <a:r>
              <a:rPr lang="en-US" sz="9600" dirty="0" smtClean="0"/>
              <a:t>D=b</a:t>
            </a:r>
            <a:r>
              <a:rPr lang="en-US" sz="9600" dirty="0" smtClean="0">
                <a:latin typeface="Calibri"/>
              </a:rPr>
              <a:t>²-4ac</a:t>
            </a:r>
            <a:endParaRPr lang="ru-RU" sz="96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D</a:t>
            </a:r>
            <a:r>
              <a:rPr lang="en-US" sz="4400" b="1" dirty="0" smtClean="0">
                <a:latin typeface="Calibri"/>
              </a:rPr>
              <a:t>˃0, </a:t>
            </a:r>
            <a:r>
              <a:rPr lang="ru-RU" sz="4400" b="1" dirty="0" smtClean="0">
                <a:latin typeface="Calibri"/>
              </a:rPr>
              <a:t>то уравнение имеет 2 корня</a:t>
            </a:r>
          </a:p>
          <a:p>
            <a:r>
              <a:rPr lang="en-US" sz="4400" b="1" dirty="0" smtClean="0">
                <a:latin typeface="Calibri"/>
              </a:rPr>
              <a:t>D˂0</a:t>
            </a:r>
            <a:r>
              <a:rPr lang="ru-RU" sz="4400" b="1" dirty="0" smtClean="0">
                <a:latin typeface="Calibri"/>
              </a:rPr>
              <a:t>, то </a:t>
            </a:r>
            <a:r>
              <a:rPr lang="ru-RU" sz="4400" b="1" dirty="0" err="1" smtClean="0">
                <a:latin typeface="Calibri"/>
              </a:rPr>
              <a:t>уранение</a:t>
            </a:r>
            <a:r>
              <a:rPr lang="ru-RU" sz="4400" b="1" dirty="0" smtClean="0">
                <a:latin typeface="Calibri"/>
              </a:rPr>
              <a:t> не имеет корней</a:t>
            </a:r>
          </a:p>
          <a:p>
            <a:r>
              <a:rPr lang="en-US" sz="4400" b="1" dirty="0" smtClean="0"/>
              <a:t>D=0, </a:t>
            </a:r>
            <a:r>
              <a:rPr lang="ru-RU" sz="4400" b="1" dirty="0" smtClean="0"/>
              <a:t>то уравнение имеет 1 корень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Корни уравнения: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/>
              <a:t>Х=-</a:t>
            </a:r>
            <a:r>
              <a:rPr lang="en-US" sz="4800" dirty="0" smtClean="0"/>
              <a:t>b/2a,</a:t>
            </a:r>
            <a:r>
              <a:rPr lang="ru-RU" sz="4800" dirty="0" smtClean="0"/>
              <a:t> если </a:t>
            </a:r>
            <a:r>
              <a:rPr lang="en-US" sz="4800" dirty="0" smtClean="0"/>
              <a:t>D=0</a:t>
            </a:r>
          </a:p>
          <a:p>
            <a:r>
              <a:rPr lang="ru-RU" sz="4800" dirty="0" smtClean="0"/>
              <a:t>Х=</a:t>
            </a:r>
            <a:r>
              <a:rPr lang="en-US" sz="4800" dirty="0" smtClean="0"/>
              <a:t>  </a:t>
            </a:r>
            <a:r>
              <a:rPr lang="ru-RU" sz="4800" dirty="0" smtClean="0"/>
              <a:t>-</a:t>
            </a:r>
            <a:r>
              <a:rPr lang="en-US" sz="4800" dirty="0" smtClean="0"/>
              <a:t>b+</a:t>
            </a:r>
            <a:r>
              <a:rPr lang="ru-RU" sz="4800" dirty="0" smtClean="0"/>
              <a:t> </a:t>
            </a:r>
            <a:r>
              <a:rPr lang="en-US" sz="4800" dirty="0" smtClean="0"/>
              <a:t>D</a:t>
            </a:r>
          </a:p>
          <a:p>
            <a:pPr>
              <a:buNone/>
            </a:pPr>
            <a:r>
              <a:rPr lang="en-US" sz="4800" dirty="0" smtClean="0"/>
              <a:t>          </a:t>
            </a:r>
            <a:r>
              <a:rPr lang="ru-RU" sz="4800" dirty="0" smtClean="0"/>
              <a:t>  </a:t>
            </a:r>
            <a:r>
              <a:rPr lang="en-US" sz="4800" dirty="0" smtClean="0"/>
              <a:t> 2a</a:t>
            </a:r>
          </a:p>
          <a:p>
            <a:r>
              <a:rPr lang="ru-RU" sz="4800" dirty="0" smtClean="0"/>
              <a:t>Х</a:t>
            </a:r>
            <a:r>
              <a:rPr lang="ru-RU" sz="4800" dirty="0" smtClean="0"/>
              <a:t>=</a:t>
            </a:r>
            <a:r>
              <a:rPr lang="en-US" sz="4800" dirty="0" smtClean="0"/>
              <a:t> </a:t>
            </a:r>
            <a:r>
              <a:rPr lang="ru-RU" sz="4800" dirty="0" smtClean="0"/>
              <a:t>-</a:t>
            </a:r>
            <a:r>
              <a:rPr lang="en-US" sz="4800" dirty="0" smtClean="0"/>
              <a:t>b-</a:t>
            </a:r>
            <a:r>
              <a:rPr lang="ru-RU" sz="4800" dirty="0" smtClean="0"/>
              <a:t>  </a:t>
            </a:r>
            <a:r>
              <a:rPr lang="en-US" sz="4800" dirty="0" smtClean="0"/>
              <a:t>D</a:t>
            </a:r>
          </a:p>
          <a:p>
            <a:pPr>
              <a:buNone/>
            </a:pPr>
            <a:r>
              <a:rPr lang="en-US" sz="4800" dirty="0" smtClean="0"/>
              <a:t>         </a:t>
            </a:r>
            <a:r>
              <a:rPr lang="en-US" sz="4800" dirty="0" smtClean="0"/>
              <a:t>  2a</a:t>
            </a:r>
            <a:endParaRPr lang="ru-RU" sz="4800" dirty="0" smtClean="0"/>
          </a:p>
          <a:p>
            <a:endParaRPr lang="en-US" dirty="0" smtClean="0"/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2821769" y="2893215"/>
            <a:ext cx="35719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2893207" y="2750339"/>
            <a:ext cx="50006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214678" y="2571744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1928794" y="2857496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357422" y="3214686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2536017" y="4607727"/>
            <a:ext cx="35719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2714612" y="4500570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000364" y="4429132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43108" y="5000636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Выполним упражнение: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 </a:t>
            </a:r>
            <a:r>
              <a:rPr lang="ru-RU" sz="8000" dirty="0" smtClean="0"/>
              <a:t>№ 533 (</a:t>
            </a:r>
            <a:r>
              <a:rPr lang="en-US" sz="8000" dirty="0" smtClean="0"/>
              <a:t>a</a:t>
            </a:r>
            <a:r>
              <a:rPr lang="ru-RU" sz="8000" dirty="0" smtClean="0"/>
              <a:t>, </a:t>
            </a:r>
            <a:r>
              <a:rPr lang="ru-RU" sz="8000" dirty="0" err="1" smtClean="0"/>
              <a:t>б,в</a:t>
            </a:r>
            <a:r>
              <a:rPr lang="ru-RU" sz="8000" dirty="0" smtClean="0"/>
              <a:t>)</a:t>
            </a:r>
          </a:p>
          <a:p>
            <a:r>
              <a:rPr lang="ru-RU" sz="8000" dirty="0" smtClean="0"/>
              <a:t>№534</a:t>
            </a:r>
          </a:p>
          <a:p>
            <a:r>
              <a:rPr lang="ru-RU" sz="7000" dirty="0" smtClean="0"/>
              <a:t>Как найти корни квадратного уравнения?</a:t>
            </a:r>
            <a:endParaRPr lang="ru-RU" sz="7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857256"/>
          </a:xfrm>
        </p:spPr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Вычислить дискриминант и сравнить его с нулем.</a:t>
            </a:r>
          </a:p>
          <a:p>
            <a:r>
              <a:rPr lang="ru-RU" sz="4400" dirty="0" smtClean="0"/>
              <a:t>Если дискриминант больше или равен нулю найти его корни по формулам., если меньше нуля записать , что корней нет.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</TotalTime>
  <Words>246</Words>
  <PresentationFormat>Экран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Техническая</vt:lpstr>
      <vt:lpstr>Решение квадратных уравнений по формуле</vt:lpstr>
      <vt:lpstr>Назовите коэффициенты квадратного уравнения</vt:lpstr>
      <vt:lpstr>Решите уравнения:</vt:lpstr>
      <vt:lpstr>Вспомните шаги  алгоритма для решения квадратного уравнения методом выделения квадрата двучлена.</vt:lpstr>
      <vt:lpstr>Рассмотрим решение уравнений в тетраде.</vt:lpstr>
      <vt:lpstr>D=b²-4ac</vt:lpstr>
      <vt:lpstr>Корни уравнения:</vt:lpstr>
      <vt:lpstr>Выполним упражнение: </vt:lpstr>
      <vt:lpstr>Вывод:</vt:lpstr>
      <vt:lpstr>Домашнее задание:</vt:lpstr>
      <vt:lpstr>Итог:</vt:lpstr>
      <vt:lpstr>Рефлексия:</vt:lpstr>
      <vt:lpstr>Рефлексия: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квадратных уравнений по формуле</dc:title>
  <dc:creator>С еть техники</dc:creator>
  <cp:lastModifiedBy>С еть техники</cp:lastModifiedBy>
  <cp:revision>8</cp:revision>
  <dcterms:created xsi:type="dcterms:W3CDTF">2013-01-22T12:22:13Z</dcterms:created>
  <dcterms:modified xsi:type="dcterms:W3CDTF">2013-01-22T13:25:01Z</dcterms:modified>
</cp:coreProperties>
</file>