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7" r:id="rId5"/>
    <p:sldId id="261" r:id="rId6"/>
    <p:sldId id="259" r:id="rId7"/>
    <p:sldId id="260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04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04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04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04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04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043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043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37010D-3291-4B30-BB7E-8A8CAC0128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BD073-BE29-4153-91A3-93F973A339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BFC1A-C20B-469C-B0B7-0F27C9B7DF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92CD8-106C-48E8-A1A1-61991BE8D7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945E-CB51-4122-9B43-EF6E07B537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F8F7F-C64A-4058-AD6D-9FCD8AC7A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98D92-C104-421C-8211-45B4797F95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D3D89-B225-4C7B-B3C5-09600AD30B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6F219-EF5A-4C30-BDC7-6D6580C3CF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39D84-5CD2-4573-92B9-010DA4342E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172D9-9D58-45D2-8752-9BAA6D6007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94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00BEAB-0217-4F0E-8BA4-B83E8845DC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Психологическая готовность </a:t>
            </a:r>
            <a:r>
              <a:rPr lang="ru-RU" dirty="0" err="1"/>
              <a:t>ребенка</a:t>
            </a:r>
            <a:r>
              <a:rPr lang="ru-RU" dirty="0"/>
              <a:t> к школе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5013325"/>
            <a:ext cx="4146550" cy="10080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Педагог-психолог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ГБОУ СОШ №888</a:t>
            </a: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 smtClean="0"/>
              <a:t>Селюнина Елизавета Сергеевна</a:t>
            </a: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1864" y="3502522"/>
            <a:ext cx="3545602" cy="23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агетная рамка 6"/>
          <p:cNvSpPr/>
          <p:nvPr/>
        </p:nvSpPr>
        <p:spPr>
          <a:xfrm>
            <a:off x="3643306" y="6500834"/>
            <a:ext cx="2000264" cy="35716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i="1" dirty="0">
                <a:solidFill>
                  <a:srgbClr val="000066"/>
                </a:solidFill>
              </a:rPr>
              <a:t>«Быть готовым к школе – не значит уметь читать, писать и считать. 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000066"/>
                </a:solidFill>
              </a:rPr>
              <a:t>	Быть готовым к школе –  значит быть готовым всему этому научиться».</a:t>
            </a:r>
            <a:r>
              <a:rPr lang="ru-RU" sz="2800" dirty="0">
                <a:solidFill>
                  <a:srgbClr val="000066"/>
                </a:solidFill>
              </a:rPr>
              <a:t> </a:t>
            </a:r>
          </a:p>
          <a:p>
            <a:pPr marL="0" indent="0">
              <a:buNone/>
            </a:pPr>
            <a:endParaRPr lang="ru-RU" sz="2800" i="1" dirty="0">
              <a:solidFill>
                <a:srgbClr val="000066"/>
              </a:solidFill>
            </a:endParaRPr>
          </a:p>
          <a:p>
            <a:pPr marL="0" indent="0" algn="r">
              <a:buNone/>
            </a:pPr>
            <a:r>
              <a:rPr lang="ru-RU" sz="2400" b="1" i="1" dirty="0">
                <a:solidFill>
                  <a:srgbClr val="000066"/>
                </a:solidFill>
              </a:rPr>
              <a:t>доктор психологических наук, </a:t>
            </a:r>
          </a:p>
          <a:p>
            <a:pPr marL="0" indent="0" algn="r">
              <a:buNone/>
            </a:pPr>
            <a:r>
              <a:rPr lang="ru-RU" sz="2400" b="1" i="1" dirty="0">
                <a:solidFill>
                  <a:srgbClr val="000066"/>
                </a:solidFill>
              </a:rPr>
              <a:t>Леонид Абрамович </a:t>
            </a:r>
            <a:r>
              <a:rPr lang="ru-RU" sz="2400" b="1" i="1" dirty="0" err="1">
                <a:solidFill>
                  <a:srgbClr val="000066"/>
                </a:solidFill>
              </a:rPr>
              <a:t>Венгер</a:t>
            </a:r>
            <a:r>
              <a:rPr lang="ru-RU" sz="2400" dirty="0">
                <a:solidFill>
                  <a:srgbClr val="000066"/>
                </a:solidFill>
              </a:rPr>
              <a:t>  </a:t>
            </a:r>
          </a:p>
          <a:p>
            <a:pPr>
              <a:buClrTx/>
              <a:buSzTx/>
              <a:buFontTx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Основные составляющие психологической готовности к школе: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Интеллектуальная готовность</a:t>
            </a:r>
          </a:p>
          <a:p>
            <a:r>
              <a:rPr lang="ru-RU" dirty="0" smtClean="0"/>
              <a:t>Личностно-социальная готовность</a:t>
            </a:r>
          </a:p>
          <a:p>
            <a:r>
              <a:rPr lang="ru-RU" dirty="0" smtClean="0"/>
              <a:t>Мотивационная готовность</a:t>
            </a:r>
          </a:p>
          <a:p>
            <a:r>
              <a:rPr lang="ru-RU" dirty="0" smtClean="0"/>
              <a:t>Эмоционально-волевая готовность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i="1" u="sng" dirty="0">
                <a:solidFill>
                  <a:srgbClr val="000066"/>
                </a:solidFill>
                <a:latin typeface="Arial" charset="0"/>
              </a:rPr>
              <a:t>Психологическая </a:t>
            </a:r>
            <a:r>
              <a:rPr lang="ru-RU" sz="2000" b="1" i="1" u="sng" dirty="0" smtClean="0">
                <a:solidFill>
                  <a:srgbClr val="000066"/>
                </a:solidFill>
                <a:latin typeface="Arial" charset="0"/>
              </a:rPr>
              <a:t>готовность</a:t>
            </a:r>
            <a:r>
              <a:rPr lang="ru-RU" sz="2000" b="1" i="1" dirty="0" smtClean="0">
                <a:solidFill>
                  <a:srgbClr val="000066"/>
                </a:solidFill>
                <a:latin typeface="Arial" charset="0"/>
              </a:rPr>
              <a:t> -</a:t>
            </a:r>
            <a:r>
              <a:rPr lang="ru-RU" sz="2000" i="1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ru-RU" sz="2000" i="1" dirty="0">
                <a:solidFill>
                  <a:srgbClr val="000066"/>
                </a:solidFill>
                <a:latin typeface="Arial" charset="0"/>
              </a:rPr>
              <a:t>это необходимый и достаточный уровень психического развития </a:t>
            </a:r>
            <a:r>
              <a:rPr lang="ru-RU" sz="2000" i="1" dirty="0" err="1">
                <a:solidFill>
                  <a:srgbClr val="000066"/>
                </a:solidFill>
                <a:latin typeface="Arial" charset="0"/>
              </a:rPr>
              <a:t>ребенка</a:t>
            </a:r>
            <a:r>
              <a:rPr lang="ru-RU" sz="2000" i="1" dirty="0">
                <a:solidFill>
                  <a:srgbClr val="000066"/>
                </a:solidFill>
                <a:latin typeface="Arial" charset="0"/>
              </a:rPr>
              <a:t> для начала освоения школьной учебной программы в условиях обучения в группе </a:t>
            </a:r>
            <a:r>
              <a:rPr lang="ru-RU" sz="2000" i="1" dirty="0" smtClean="0">
                <a:solidFill>
                  <a:srgbClr val="000066"/>
                </a:solidFill>
                <a:latin typeface="Arial" charset="0"/>
              </a:rPr>
              <a:t>сверстников.</a:t>
            </a:r>
            <a:r>
              <a:rPr lang="ru-RU" sz="2000" b="1" dirty="0" smtClean="0">
                <a:solidFill>
                  <a:srgbClr val="000066"/>
                </a:solidFill>
                <a:latin typeface="Comic Sans MS" pitchFamily="66" charset="0"/>
              </a:rPr>
              <a:t> </a:t>
            </a:r>
            <a:endParaRPr lang="ru-RU" sz="2000" b="1" dirty="0">
              <a:solidFill>
                <a:srgbClr val="000066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187624" y="3871313"/>
            <a:ext cx="34563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000066"/>
                </a:solidFill>
                <a:latin typeface="Arial" charset="0"/>
              </a:rPr>
              <a:t>Психологическая готовность к школе возникает у детей не сама по себе, </a:t>
            </a:r>
            <a:r>
              <a:rPr lang="ru-RU" sz="1800" dirty="0" smtClean="0">
                <a:solidFill>
                  <a:srgbClr val="000066"/>
                </a:solidFill>
                <a:latin typeface="Arial" charset="0"/>
              </a:rPr>
              <a:t>а </a:t>
            </a:r>
            <a:r>
              <a:rPr lang="ru-RU" sz="1800" dirty="0">
                <a:solidFill>
                  <a:srgbClr val="000066"/>
                </a:solidFill>
                <a:latin typeface="Arial" charset="0"/>
              </a:rPr>
              <a:t>образуется </a:t>
            </a:r>
            <a:r>
              <a:rPr lang="ru-RU" sz="1800" dirty="0" smtClean="0">
                <a:solidFill>
                  <a:srgbClr val="000066"/>
                </a:solidFill>
                <a:latin typeface="Arial" charset="0"/>
              </a:rPr>
              <a:t>постепенно</a:t>
            </a:r>
            <a:r>
              <a:rPr lang="ru-RU" sz="1800" dirty="0">
                <a:solidFill>
                  <a:srgbClr val="000066"/>
                </a:solidFill>
                <a:latin typeface="Arial" charset="0"/>
              </a:rPr>
              <a:t>: </a:t>
            </a: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770000" y="3357563"/>
            <a:ext cx="41052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l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</a:pP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играх, </a:t>
            </a:r>
          </a:p>
          <a:p>
            <a:pPr marL="342900" indent="-342900" algn="l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</a:pP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труде, </a:t>
            </a:r>
          </a:p>
          <a:p>
            <a:pPr marL="342900" indent="-342900" algn="l">
              <a:buClr>
                <a:srgbClr val="FF9900"/>
              </a:buClr>
              <a:buFont typeface="Wingdings" pitchFamily="2" charset="2"/>
              <a:buChar char="§"/>
            </a:pP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общении со взрослыми 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l">
              <a:buClr>
                <a:srgbClr val="FF9900"/>
              </a:buClr>
            </a:pP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сверстниками</a:t>
            </a: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algn="l">
              <a:lnSpc>
                <a:spcPct val="120000"/>
              </a:lnSpc>
              <a:buClr>
                <a:srgbClr val="FF9900"/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процессе 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формирования</a:t>
            </a:r>
          </a:p>
          <a:p>
            <a:pPr algn="l">
              <a:lnSpc>
                <a:spcPct val="120000"/>
              </a:lnSpc>
              <a:buClr>
                <a:srgbClr val="FF9900"/>
              </a:buClr>
            </a:pP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традиционных  </a:t>
            </a: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школьных навыков</a:t>
            </a:r>
          </a:p>
          <a:p>
            <a:pPr algn="l"/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(письма, </a:t>
            </a:r>
            <a:r>
              <a:rPr lang="ru-RU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счет</a:t>
            </a:r>
            <a:r>
              <a:rPr lang="ru-RU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чтения)</a:t>
            </a: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0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Интеллектуальная готовность </a:t>
            </a:r>
            <a:r>
              <a:rPr lang="ru-RU" sz="2800" dirty="0" err="1"/>
              <a:t>ребенка</a:t>
            </a:r>
            <a:r>
              <a:rPr lang="ru-RU" sz="2800" dirty="0"/>
              <a:t> к школе: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349752" cy="45076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/>
              <a:t>развитие мелких </a:t>
            </a:r>
            <a:r>
              <a:rPr lang="ru-RU" sz="1800" u="sng" dirty="0"/>
              <a:t>мышц руки</a:t>
            </a:r>
            <a:r>
              <a:rPr lang="ru-RU" sz="1800" dirty="0"/>
              <a:t> (рука развита хорошо, </a:t>
            </a:r>
            <a:r>
              <a:rPr lang="ru-RU" sz="1800" dirty="0" err="1"/>
              <a:t>ребенок</a:t>
            </a:r>
            <a:r>
              <a:rPr lang="ru-RU" sz="1800" dirty="0"/>
              <a:t> уверенно владеет карандашом, ножницами);</a:t>
            </a:r>
          </a:p>
          <a:p>
            <a:pPr>
              <a:lnSpc>
                <a:spcPct val="80000"/>
              </a:lnSpc>
            </a:pPr>
            <a:r>
              <a:rPr lang="ru-RU" sz="1800" u="sng" dirty="0"/>
              <a:t>пространственная организация</a:t>
            </a:r>
            <a:r>
              <a:rPr lang="ru-RU" sz="1800" dirty="0"/>
              <a:t>, координация движений </a:t>
            </a:r>
            <a:r>
              <a:rPr lang="ru-RU" sz="1800" dirty="0" smtClean="0"/>
              <a:t>(</a:t>
            </a:r>
            <a:r>
              <a:rPr lang="ru-RU" sz="1800" i="1" dirty="0" smtClean="0"/>
              <a:t>выше </a:t>
            </a:r>
            <a:r>
              <a:rPr lang="ru-RU" sz="1800" i="1" dirty="0"/>
              <a:t>- ниже</a:t>
            </a:r>
            <a:r>
              <a:rPr lang="ru-RU" sz="1800" dirty="0"/>
              <a:t>, </a:t>
            </a:r>
            <a:r>
              <a:rPr lang="ru-RU" sz="1800" i="1" dirty="0" err="1"/>
              <a:t>вперед</a:t>
            </a:r>
            <a:r>
              <a:rPr lang="ru-RU" sz="1800" i="1" dirty="0"/>
              <a:t> - назад</a:t>
            </a:r>
            <a:r>
              <a:rPr lang="ru-RU" sz="1800" dirty="0"/>
              <a:t>, </a:t>
            </a:r>
            <a:r>
              <a:rPr lang="ru-RU" sz="1800" i="1" dirty="0"/>
              <a:t>слева - справа</a:t>
            </a:r>
            <a:r>
              <a:rPr lang="ru-RU" sz="1800" dirty="0"/>
              <a:t>);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координация в системе глаз - рука (</a:t>
            </a:r>
            <a:r>
              <a:rPr lang="ru-RU" sz="1800" dirty="0" err="1"/>
              <a:t>ребенок</a:t>
            </a:r>
            <a:r>
              <a:rPr lang="ru-RU" sz="1800" dirty="0"/>
              <a:t> может правильно </a:t>
            </a:r>
            <a:r>
              <a:rPr lang="ru-RU" sz="1800" u="sng" dirty="0"/>
              <a:t>перенести в тетрадь</a:t>
            </a:r>
            <a:r>
              <a:rPr lang="ru-RU" sz="1800" dirty="0"/>
              <a:t> простейший графический образ - узор, фигуру - зрительно воспринимаемый на </a:t>
            </a:r>
            <a:r>
              <a:rPr lang="ru-RU" sz="1800" dirty="0" smtClean="0"/>
              <a:t>расстоянии);</a:t>
            </a: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/>
              <a:t>развитие </a:t>
            </a:r>
            <a:r>
              <a:rPr lang="ru-RU" sz="1800" u="sng" dirty="0"/>
              <a:t>логического мышления </a:t>
            </a:r>
            <a:r>
              <a:rPr lang="ru-RU" sz="1800" dirty="0"/>
              <a:t>(способность находить сходства и различия разных предметов при сравнении, умение правильно объединять предметы в группы по общим существенным признакам</a:t>
            </a:r>
            <a:r>
              <a:rPr lang="ru-RU" sz="1800" dirty="0" smtClean="0"/>
              <a:t>);</a:t>
            </a:r>
          </a:p>
          <a:p>
            <a:pPr>
              <a:lnSpc>
                <a:spcPct val="80000"/>
              </a:lnSpc>
            </a:pPr>
            <a:r>
              <a:rPr lang="ru-RU" sz="1800" u="sng" dirty="0"/>
              <a:t>р</a:t>
            </a:r>
            <a:r>
              <a:rPr lang="ru-RU" sz="1800" u="sng" dirty="0" smtClean="0"/>
              <a:t>азвитие речи</a:t>
            </a:r>
            <a:r>
              <a:rPr lang="ru-RU" sz="1800" dirty="0" smtClean="0"/>
              <a:t>, словарный запас и способность рассказывать что-то на доступные темы, в том числе и о себе.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развитие </a:t>
            </a:r>
            <a:r>
              <a:rPr lang="ru-RU" sz="1800" u="sng" dirty="0"/>
              <a:t>произвольного внимания</a:t>
            </a:r>
            <a:r>
              <a:rPr lang="ru-RU" sz="1800" dirty="0"/>
              <a:t> (способность удерживать внимание на выполняемой работе в течение 15-20 минут);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развитие </a:t>
            </a:r>
            <a:r>
              <a:rPr lang="ru-RU" sz="1800" u="sng" dirty="0"/>
              <a:t>произвольной памяти </a:t>
            </a:r>
            <a:r>
              <a:rPr lang="ru-RU" sz="1800" dirty="0"/>
              <a:t>(способность к опосредованному запоминанию: связывать запоминаемый материал с конкретным </a:t>
            </a:r>
            <a:r>
              <a:rPr lang="ru-RU" sz="1800" dirty="0" smtClean="0"/>
              <a:t>символом).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Личностно-социальная </a:t>
            </a:r>
            <a:r>
              <a:rPr lang="ru-RU" sz="2800" dirty="0"/>
              <a:t>готовность к школе: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ru-RU" sz="2400" dirty="0"/>
              <a:t>принятие новой социальной позиции – положение школьника, имеющего круг прав и </a:t>
            </a:r>
            <a:r>
              <a:rPr lang="ru-RU" sz="2400" dirty="0" smtClean="0"/>
              <a:t>обязанностей;</a:t>
            </a:r>
          </a:p>
          <a:p>
            <a:pPr marL="457200" indent="-457200">
              <a:lnSpc>
                <a:spcPct val="80000"/>
              </a:lnSpc>
            </a:pPr>
            <a:r>
              <a:rPr lang="ru-RU" sz="2400" dirty="0"/>
              <a:t>умение общаться со сверстниками и взрослыми </a:t>
            </a:r>
            <a:r>
              <a:rPr lang="ru-RU" sz="1800" dirty="0"/>
              <a:t>(</a:t>
            </a:r>
            <a:r>
              <a:rPr lang="ru-RU" sz="1800" u="sng" dirty="0" err="1"/>
              <a:t>ребенок</a:t>
            </a:r>
            <a:r>
              <a:rPr lang="ru-RU" sz="1800" u="sng" dirty="0"/>
              <a:t> легко вступает в контакт</a:t>
            </a:r>
            <a:r>
              <a:rPr lang="ru-RU" sz="1800" dirty="0"/>
              <a:t>, не агрессивен, умеет находить выход из проблемных ситуаций общения, </a:t>
            </a:r>
            <a:r>
              <a:rPr lang="ru-RU" sz="1800" dirty="0" smtClean="0"/>
              <a:t>готов учитывать интересы других детей или коллективные интересы, умеет отстаивать </a:t>
            </a:r>
            <a:r>
              <a:rPr lang="ru-RU" sz="1800" dirty="0" err="1" smtClean="0"/>
              <a:t>свое</a:t>
            </a:r>
            <a:r>
              <a:rPr lang="ru-RU" sz="1800" dirty="0" smtClean="0"/>
              <a:t> мнение, </a:t>
            </a:r>
            <a:r>
              <a:rPr lang="ru-RU" sz="1800" u="sng" dirty="0" smtClean="0"/>
              <a:t>чувствует разницу в общении с детьми, родителями, учителями и другими взрослыми</a:t>
            </a:r>
            <a:r>
              <a:rPr lang="ru-RU" sz="1800" dirty="0" smtClean="0"/>
              <a:t>).</a:t>
            </a:r>
            <a:endParaRPr lang="ru-RU" sz="1800" dirty="0"/>
          </a:p>
          <a:p>
            <a:pPr marL="457200" indent="-457200">
              <a:lnSpc>
                <a:spcPct val="8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Мотивационная готовность:</a:t>
            </a:r>
            <a:endParaRPr lang="ru-RU" sz="28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276872"/>
            <a:ext cx="7772400" cy="2919413"/>
          </a:xfrm>
        </p:spPr>
        <p:txBody>
          <a:bodyPr/>
          <a:lstStyle/>
          <a:p>
            <a:pPr marL="457200" lvl="1" indent="-457200">
              <a:lnSpc>
                <a:spcPct val="80000"/>
              </a:lnSpc>
              <a:buClr>
                <a:schemeClr val="folHlink"/>
              </a:buClr>
              <a:buSzPct val="60000"/>
            </a:pPr>
            <a:r>
              <a:rPr lang="ru-RU" sz="2400" dirty="0"/>
              <a:t>п</a:t>
            </a:r>
            <a:r>
              <a:rPr lang="ru-RU" sz="2400" dirty="0" smtClean="0"/>
              <a:t>ознавательный </a:t>
            </a:r>
            <a:r>
              <a:rPr lang="ru-RU" sz="2400" dirty="0"/>
              <a:t>интерес, желание узнавать что-то новое</a:t>
            </a:r>
            <a:r>
              <a:rPr lang="ru-RU" sz="2400" dirty="0" smtClean="0"/>
              <a:t>.</a:t>
            </a:r>
          </a:p>
          <a:p>
            <a:pPr marL="457200" lvl="1" indent="-457200">
              <a:lnSpc>
                <a:spcPct val="80000"/>
              </a:lnSpc>
              <a:buClr>
                <a:schemeClr val="folHlink"/>
              </a:buClr>
              <a:buSzPct val="60000"/>
            </a:pPr>
            <a:endParaRPr lang="ru-RU" sz="2400" dirty="0"/>
          </a:p>
          <a:p>
            <a:pPr marL="457200" lvl="1" indent="-457200">
              <a:lnSpc>
                <a:spcPct val="80000"/>
              </a:lnSpc>
              <a:buClr>
                <a:schemeClr val="folHlink"/>
              </a:buClr>
              <a:buSzPct val="60000"/>
            </a:pPr>
            <a:r>
              <a:rPr lang="ru-RU" sz="2400" dirty="0" smtClean="0"/>
              <a:t>положительное отношение </a:t>
            </a:r>
            <a:r>
              <a:rPr lang="ru-RU" sz="2400" dirty="0"/>
              <a:t>к школе, учителю, учебной деятельности, к самому себе</a:t>
            </a:r>
          </a:p>
          <a:p>
            <a:pPr marL="0" indent="0">
              <a:lnSpc>
                <a:spcPct val="80000"/>
              </a:lnSpc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Эмоционально-волевая готовность: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688" y="2017713"/>
            <a:ext cx="7205736" cy="4114800"/>
          </a:xfrm>
        </p:spPr>
        <p:txBody>
          <a:bodyPr/>
          <a:lstStyle/>
          <a:p>
            <a:pPr>
              <a:buClr>
                <a:srgbClr val="990000"/>
              </a:buClr>
              <a:buNone/>
            </a:pPr>
            <a:endParaRPr lang="ru-RU" sz="1600" b="1" dirty="0"/>
          </a:p>
          <a:p>
            <a:pPr>
              <a:lnSpc>
                <a:spcPct val="70000"/>
              </a:lnSpc>
            </a:pPr>
            <a:r>
              <a:rPr lang="ru-RU" sz="2400" dirty="0"/>
              <a:t>с</a:t>
            </a:r>
            <a:r>
              <a:rPr lang="ru-RU" sz="2400" dirty="0" smtClean="0"/>
              <a:t>пособность </a:t>
            </a:r>
            <a:r>
              <a:rPr lang="ru-RU" sz="2400" dirty="0"/>
              <a:t>делать не только то, что «хочу», но и то, что «надо», не бояться трудностей, разрешать их </a:t>
            </a:r>
            <a:r>
              <a:rPr lang="ru-RU" sz="2400" dirty="0" smtClean="0"/>
              <a:t>самостоятельно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>
              <a:lnSpc>
                <a:spcPct val="70000"/>
              </a:lnSpc>
            </a:pPr>
            <a:r>
              <a:rPr lang="ru-RU" sz="2400" dirty="0" smtClean="0"/>
              <a:t>адекватная </a:t>
            </a:r>
            <a:r>
              <a:rPr lang="ru-RU" sz="2400" dirty="0"/>
              <a:t>самооценка и </a:t>
            </a:r>
            <a:r>
              <a:rPr lang="ru-RU" sz="2400" dirty="0" smtClean="0"/>
              <a:t>положительный </a:t>
            </a:r>
            <a:r>
              <a:rPr lang="ru-RU" sz="2400" dirty="0"/>
              <a:t>образ </a:t>
            </a:r>
            <a:r>
              <a:rPr lang="ru-RU" sz="2400" dirty="0" smtClean="0"/>
              <a:t>себя.</a:t>
            </a:r>
          </a:p>
          <a:p>
            <a:pPr marL="0" indent="0">
              <a:lnSpc>
                <a:spcPct val="70000"/>
              </a:lnSpc>
              <a:buNone/>
            </a:pPr>
            <a:endParaRPr lang="ru-RU" sz="2400" dirty="0"/>
          </a:p>
          <a:p>
            <a:pPr>
              <a:lnSpc>
                <a:spcPct val="70000"/>
              </a:lnSpc>
            </a:pPr>
            <a:r>
              <a:rPr lang="ru-RU" sz="2400" dirty="0" smtClean="0"/>
              <a:t>умение </a:t>
            </a:r>
            <a:r>
              <a:rPr lang="ru-RU" sz="2400" dirty="0"/>
              <a:t>сосредоточиться, внимательно </a:t>
            </a:r>
            <a:r>
              <a:rPr lang="ru-RU" sz="2400" dirty="0" smtClean="0"/>
              <a:t>слушать </a:t>
            </a:r>
            <a:r>
              <a:rPr lang="ru-RU" sz="2400" dirty="0"/>
              <a:t>и выполнять </a:t>
            </a:r>
            <a:r>
              <a:rPr lang="ru-RU" sz="2400" dirty="0" smtClean="0"/>
              <a:t>задание </a:t>
            </a:r>
          </a:p>
          <a:p>
            <a:pPr marL="0" indent="0">
              <a:lnSpc>
                <a:spcPct val="70000"/>
              </a:lnSpc>
              <a:buNone/>
            </a:pPr>
            <a:endParaRPr lang="ru-RU" sz="2400" dirty="0" smtClean="0"/>
          </a:p>
          <a:p>
            <a:pPr>
              <a:lnSpc>
                <a:spcPct val="70000"/>
              </a:lnSpc>
            </a:pPr>
            <a:r>
              <a:rPr lang="ru-RU" sz="2400" dirty="0" smtClean="0"/>
              <a:t>управление </a:t>
            </a:r>
            <a:r>
              <a:rPr lang="ru-RU" sz="2400" dirty="0"/>
              <a:t>эмоциями.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</a:pPr>
            <a:endParaRPr lang="ru-RU" sz="1600" b="1" dirty="0">
              <a:solidFill>
                <a:srgbClr val="000066"/>
              </a:solidFill>
              <a:latin typeface="Arial" charset="0"/>
            </a:endParaRPr>
          </a:p>
          <a:p>
            <a:pPr marL="457200" indent="-457200">
              <a:lnSpc>
                <a:spcPct val="80000"/>
              </a:lnSpc>
            </a:pPr>
            <a:endParaRPr lang="ru-RU" sz="2400" dirty="0" smtClean="0"/>
          </a:p>
          <a:p>
            <a:pPr marL="0" indent="0">
              <a:lnSpc>
                <a:spcPct val="80000"/>
              </a:lnSpc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9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 sz="4800">
                <a:solidFill>
                  <a:schemeClr val="folHlink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473</TotalTime>
  <Words>273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Палитра</vt:lpstr>
      <vt:lpstr>Психологическая готовность ребенка к школе</vt:lpstr>
      <vt:lpstr>Презентация PowerPoint</vt:lpstr>
      <vt:lpstr>Основные составляющие психологической готовности к школе:</vt:lpstr>
      <vt:lpstr>  </vt:lpstr>
      <vt:lpstr>Интеллектуальная готовность ребенка к школе:</vt:lpstr>
      <vt:lpstr>Личностно-социальная готовность к школе:</vt:lpstr>
      <vt:lpstr>Мотивационная готовность:</vt:lpstr>
      <vt:lpstr>Эмоционально-волевая готовность:</vt:lpstr>
      <vt:lpstr>Презентация PowerPoint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 ребенка к школе</dc:title>
  <dc:creator>Психолог</dc:creator>
  <cp:lastModifiedBy>Veta</cp:lastModifiedBy>
  <cp:revision>41</cp:revision>
  <dcterms:created xsi:type="dcterms:W3CDTF">2010-03-11T07:29:52Z</dcterms:created>
  <dcterms:modified xsi:type="dcterms:W3CDTF">2014-09-24T12:11:48Z</dcterms:modified>
</cp:coreProperties>
</file>