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300" r:id="rId2"/>
    <p:sldId id="282" r:id="rId3"/>
    <p:sldId id="280" r:id="rId4"/>
    <p:sldId id="302" r:id="rId5"/>
    <p:sldId id="303" r:id="rId6"/>
    <p:sldId id="272" r:id="rId7"/>
    <p:sldId id="275" r:id="rId8"/>
    <p:sldId id="277" r:id="rId9"/>
    <p:sldId id="304" r:id="rId10"/>
    <p:sldId id="279" r:id="rId11"/>
    <p:sldId id="288" r:id="rId12"/>
    <p:sldId id="261" r:id="rId13"/>
    <p:sldId id="362" r:id="rId14"/>
    <p:sldId id="363" r:id="rId15"/>
    <p:sldId id="337" r:id="rId16"/>
    <p:sldId id="338" r:id="rId17"/>
    <p:sldId id="351" r:id="rId18"/>
    <p:sldId id="340" r:id="rId19"/>
    <p:sldId id="339" r:id="rId20"/>
    <p:sldId id="345" r:id="rId21"/>
    <p:sldId id="349" r:id="rId22"/>
    <p:sldId id="34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CC"/>
    <a:srgbClr val="CCFF99"/>
    <a:srgbClr val="66FF66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8" autoAdjust="0"/>
    <p:restoredTop sz="94660"/>
  </p:normalViewPr>
  <p:slideViewPr>
    <p:cSldViewPr>
      <p:cViewPr>
        <p:scale>
          <a:sx n="95" d="100"/>
          <a:sy n="9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60B1-D342-4EF0-9733-593BA93168B4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FA20-B6E2-44F2-88DE-C583701A27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7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FA20-B6E2-44F2-88DE-C583701A277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63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FA20-B6E2-44F2-88DE-C583701A277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729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91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447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6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31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437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577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79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27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016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99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671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79A4-0139-4F1F-BBD5-00E91FDAD0C6}" type="datetimeFigureOut">
              <a:rPr lang="ru-RU" smtClean="0"/>
              <a:pPr/>
              <a:t>19.03.2015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B520-AE49-4169-9D05-66C92FBDB3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16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2010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Профилактика зрения</a:t>
            </a:r>
            <a:b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у детей дошкольного возраста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http://i.da-winchi.ru/u/pic/32/cd7dd53c61437cf97b920be117d4a0/-/toddler_glasses_slide_sho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6336704" cy="424847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274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6519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правила: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31549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400" dirty="0" smtClean="0"/>
              <a:t>расстояние от глаз до книги должно быть </a:t>
            </a:r>
            <a:endParaRPr lang="ru-RU" sz="2400" dirty="0"/>
          </a:p>
          <a:p>
            <a:pPr lvl="0" fontAlgn="base"/>
            <a:r>
              <a:rPr lang="ru-RU" sz="2400" dirty="0" smtClean="0"/>
              <a:t>      не менее 30 см;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174067"/>
            <a:ext cx="795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надлежащее освещение места, где ребенок занимается интенсивной зрительной работой;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6021288"/>
            <a:ext cx="7776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режим регулярной двигательной активности ребенка;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221088"/>
            <a:ext cx="7514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400" dirty="0" smtClean="0"/>
              <a:t>При просмотре телепередач он должен находиться не ближе трех метров от экрана и сидеть строго напротив;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301208"/>
            <a:ext cx="7154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дозируйте время компьютерных игр (не более получаса в день);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08720"/>
            <a:ext cx="795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регулярных осмотров у врача-офтальмолога (не менее одного раза в год),</a:t>
            </a:r>
            <a:r>
              <a:rPr lang="ru-RU" sz="2400" dirty="0"/>
              <a:t> выполнять рекомендации врача-офтальмолога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" name="Picture 2" descr="CA6J0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344" y="692696"/>
            <a:ext cx="977152" cy="1676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msoE15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092" y="2275400"/>
            <a:ext cx="1646908" cy="115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msoF15A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981" y="3331880"/>
            <a:ext cx="1522019" cy="12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so1B2E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485" y="5639964"/>
            <a:ext cx="1604903" cy="110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980" y="4402774"/>
            <a:ext cx="1361011" cy="119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42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Охрана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зрения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дошкольника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Охрана </a:t>
            </a:r>
            <a:r>
              <a:rPr lang="ru-RU" b="1" dirty="0"/>
              <a:t>зрения</a:t>
            </a:r>
            <a:r>
              <a:rPr lang="ru-RU" dirty="0"/>
              <a:t> – </a:t>
            </a:r>
            <a:r>
              <a:rPr lang="ru-RU" sz="2700" dirty="0"/>
              <a:t>это комплекс лечебных, гигиенических, образовательно-воспитательных мероприятий, направленных на </a:t>
            </a:r>
            <a:r>
              <a:rPr lang="ru-RU" sz="2700" dirty="0" smtClean="0"/>
              <a:t>предупреждение</a:t>
            </a:r>
            <a:r>
              <a:rPr lang="en-US" sz="2700" dirty="0" smtClean="0"/>
              <a:t> </a:t>
            </a:r>
            <a:r>
              <a:rPr lang="ru-RU" sz="2700" dirty="0" smtClean="0"/>
              <a:t>дальнейшего снижения зрения и его развития</a:t>
            </a:r>
            <a:r>
              <a:rPr lang="ru-RU" dirty="0"/>
              <a:t>. </a:t>
            </a:r>
          </a:p>
        </p:txBody>
      </p:sp>
      <p:pic>
        <p:nvPicPr>
          <p:cNvPr id="4" name="Picture 2" descr="CA6J05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1944216" cy="3335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kz.dp.ua/images/img006-big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852995"/>
            <a:ext cx="3073524" cy="2388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88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Гимнастика для глаз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38"/>
            <a:ext cx="8715435" cy="5357834"/>
          </a:xfrm>
        </p:spPr>
        <p:txBody>
          <a:bodyPr>
            <a:normAutofit fontScale="92500"/>
          </a:bodyPr>
          <a:lstStyle/>
          <a:p>
            <a:pPr marL="0" indent="533400" algn="just" eaLnBrk="1" hangingPunct="1">
              <a:buFontTx/>
              <a:buNone/>
              <a:defRPr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Гимнастика для глаз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это комплекс упражнений, предназначенный для снятия зрительного напряжения и коррекции зрительных функций.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533400" algn="just" eaLnBrk="1" hangingPunct="1">
              <a:buFontTx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зрительных нарушений.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зрительных функций.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Тренировка сетчатки глаза.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мышц глаза, развитие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глазодвигательных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прослеживающих функций, расширение поля зрения (боковой обзор)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устойчивой зрительной фиксации (локализации)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Выработка бинокулярного зрения.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стереоскопического зрения.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1m1.ucoz.ru/VEKTOR/DETSKIE/DETSKIE_01/04/0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543" b="73952" l="69546" r="85385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171165" y="2143116"/>
            <a:ext cx="1972835" cy="19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097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8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9" name="Picture 8" descr="G:\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10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11" name="Picture 8" descr="G:\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12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13" name="Picture 8" descr="G:\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21516" name="Picture 12" descr="G:\Закр. Глаза Б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500042"/>
            <a:ext cx="9358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Глазодвигательное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упражнение</a:t>
            </a:r>
            <a:endParaRPr lang="ru-RU" sz="4000" dirty="0"/>
          </a:p>
        </p:txBody>
      </p:sp>
      <p:sp>
        <p:nvSpPr>
          <p:cNvPr id="15" name="Рамка 14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enagold.ru/fon/clipart/l/lagu/lagush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000372"/>
            <a:ext cx="1952196" cy="1533868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3971325" y="4374201"/>
            <a:ext cx="520445" cy="509791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691406" y="4353108"/>
            <a:ext cx="520445" cy="509791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lenagold.ru/fon/clipart/l/lagu/lagush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357554" y="1643050"/>
            <a:ext cx="1952196" cy="1533868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 flipH="1">
            <a:off x="3899886" y="3016879"/>
            <a:ext cx="520445" cy="509791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 flipH="1">
            <a:off x="4619967" y="2995786"/>
            <a:ext cx="520445" cy="509791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251521" y="213839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714356"/>
            <a:ext cx="789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«Весёлые лягушата»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256"/>
            <a:ext cx="216024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C:\Users\Samsung\Desktop\Ольга\imgpreview (2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8934"/>
            <a:ext cx="2333625" cy="15525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кончике указки, деревянной палочки прикрепляем яркий предмет, либо предметную картинку.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перемещает указку в заданном направлении, сопровождая движения словами «Посмотрели вверх-вниз, влево - вправо, покружились» и т.д. или стихами.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648"/>
            <a:ext cx="88559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со зрительными стимулами (предметами)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28596" y="184666"/>
            <a:ext cx="84638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выполнения упражнений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зрительным ориентиром: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зрительный ориентир не должен сливаться по цвету с одеждой педагога и окружающей обстановкой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зрительный стимул (предмет) находится чуть выше уровня глаз впереди сидящих или стоящих детей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предмета осуществляется в медленном темпе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до конца должен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проследить глазами движение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зрительного ориентира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работают глаза,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голова неподвижна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(!)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158" y="116632"/>
            <a:ext cx="8962338" cy="6624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Фсук\Pictures\Мои рисунки\хокеис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934980"/>
            <a:ext cx="2256087" cy="3448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Фсук\Pictures\Мои рисунки\хокеис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7026446" y="1772816"/>
            <a:ext cx="2123728" cy="3245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Фсук\Pictures\Мои рисунки\хокеис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3923927" y="117924"/>
            <a:ext cx="1553883" cy="237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Фсук\Pictures\Мои рисунки\ворота2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48" y="1609405"/>
            <a:ext cx="4850095" cy="36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Фсук\Pictures\Мои рисунки\хокеист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6249504" y="4279733"/>
            <a:ext cx="1553883" cy="237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 rot="21309665">
            <a:off x="8613755" y="4937066"/>
            <a:ext cx="510231" cy="163357"/>
          </a:xfrm>
          <a:prstGeom prst="ellipse">
            <a:avLst/>
          </a:prstGeom>
          <a:solidFill>
            <a:schemeClr val="tx1"/>
          </a:solidFill>
          <a:ln w="34925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C:\Users\Фсук\Desktop\игры спорт\браво\игры спорт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61" y="227556"/>
            <a:ext cx="1528564" cy="1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42852"/>
            <a:ext cx="415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прослеживающую функцию глаза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3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104E-6 L -0.97257 0.0314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28" y="1572"/>
                                    </p:animMotion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104E-6 L -0.94514 0.03145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57" y="1572"/>
                                    </p:animMotion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341E-6 L -0.97257 0.0127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28" y="624"/>
                                    </p:animMotion>
                                  </p:childTnLst>
                                  <p:subTnLst>
                                    <p:audio>
                                      <p:cMediaNode vol="2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341E-6 L -0.95295 0.02312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1156"/>
                                    </p:animMotion>
                                  </p:childTnLst>
                                  <p:subTnLst>
                                    <p:audio>
                                      <p:cMediaNode vol="2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96532E-6 L -0.38594 -0.37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188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1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16 -0.36787 C -0.33073 -0.2259 -0.40069 -0.03561 -0.53976 0.05618 C -0.67882 0.14797 -0.83437 0.10589 -0.88732 -0.03584 C -0.93993 -0.17873 -0.86996 -0.36787 -0.73142 -0.45896 C -0.59132 -0.55122 -0.43663 -0.5096 -0.38316 -0.36787 Z " pathEditMode="relative" rAng="3822032" ptsTypes="fffff">
                                      <p:cBhvr>
                                        <p:cTn id="5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166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16 -0.36786 L -0.13906 0.219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29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42" presetClass="path" presetSubtype="0" accel="50000" decel="50000" fill="hold" grpId="8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65885 -0.15792 L -0.14687 0.2178 " pathEditMode="relative" rAng="0" ptsTypes="AA">
                                      <p:cBhvr>
                                        <p:cTn id="67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187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зрительным ориентирам также могут быть изготовлены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малые зрительные схемы или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офтальмотренажеры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выполнения упражнения.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528" y="1556792"/>
            <a:ext cx="83164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могут быть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графические,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сюжетные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выполняются в виде плакатов, схем, настенных панно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Занимаясь на тренажерах, дети прослеживают глазами линии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различных конфигураций (от  прямых линий до спиральных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запутанных)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Толщина линий должна быть примерно от 1 см.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Плакаты размещаем выше уровня глаз ребенка в любом удобном месте (над доской, на боковой стене)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5" descr="http://dob.1september.ru/2004/14/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656613"/>
            <a:ext cx="2352675" cy="18442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857760"/>
            <a:ext cx="2303686" cy="17859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00760" y="4786322"/>
            <a:ext cx="2571768" cy="150019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58214" y="5429264"/>
            <a:ext cx="428628" cy="285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00298" y="6429396"/>
            <a:ext cx="428628" cy="29090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Samsung\Downloads\Пособия\s478550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6182291"/>
            <a:ext cx="705087" cy="67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31 L -0.2842 -0.008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2 0.01131 L -0.28108 -0.281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08 -0.25675 L -0.04809 -0.250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25052 L -0.03143 1.57008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51520" y="260648"/>
            <a:ext cx="864096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обучения детей работе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офтальмотренажере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этап, подготовительный.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детей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офтальмотренажером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едагог медленно ведет указкой по линиям. Обращает внимание на точность движений, которые не выходят за контур линии, предлагает детям следить глазами за указкой.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этап, основной.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ведет указкой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офтальмотренажеру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Педагог следит за точностью выполнения упражнения, помогает правильно проговаривать направления движений и их изменения на тренажере.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этап, заключительный.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самостоятельно, без указки работает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офтальмотренажере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прослеживая глазами и обязательно называя пространственные направления.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78413"/>
            <a:ext cx="82089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Зрение</a:t>
            </a:r>
            <a:r>
              <a:rPr lang="ru-RU" sz="2400" dirty="0" smtClean="0"/>
              <a:t> – это способность видеть, т.е. ощущать и воспринимать окружающую действительность посредством зрительного анализатора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03698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Нарушение зрения у детей </a:t>
            </a:r>
            <a:r>
              <a:rPr lang="ru-RU" sz="2400" dirty="0" smtClean="0"/>
              <a:t>– это острота зрения менее 0,3 на лучший глаз с коррекцией и/или поле зрения менее 15 угл. град.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1300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 помощью зрения </a:t>
            </a:r>
            <a:r>
              <a:rPr lang="ru-RU" sz="2000" dirty="0"/>
              <a:t>мы получаем около 90% информации об окружающем мире. </a:t>
            </a:r>
          </a:p>
        </p:txBody>
      </p:sp>
      <p:pic>
        <p:nvPicPr>
          <p:cNvPr id="5" name="Рисунок 4" descr="http://deti-i-my.ru/wp-content/uploads/2012/04/vitaminy-dlya-detej-uluchshaem-zrenie-250x25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1375" y="2631926"/>
            <a:ext cx="2381250" cy="2381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84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H:\DCIM\101SSCAM\SDC15083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500034" y="357166"/>
            <a:ext cx="7786742" cy="635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8675606" cy="388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:\DCIM\101SSCAM\SDC15082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 rot="5400000">
            <a:off x="54911" y="1048438"/>
            <a:ext cx="4714908" cy="418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9083" y="785794"/>
            <a:ext cx="405344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Зрительный анализатор</a:t>
            </a:r>
            <a:r>
              <a:rPr lang="ru-RU" sz="2400" dirty="0"/>
              <a:t> состоит из периферического отдела (глаза), проводникового (зрительный нерв, зрительные и подкорковые изменения) и центрального отдела (зрительные зоны коры головного мозга, расположенные в затылочной области).</a:t>
            </a:r>
          </a:p>
        </p:txBody>
      </p:sp>
      <p:pic>
        <p:nvPicPr>
          <p:cNvPr id="4" name="Рисунок 3" descr="http://vision.web-3.ru/data/html/1653/stroenie_glaz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7" y="2276872"/>
            <a:ext cx="4440907" cy="31921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46903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Согласно данным Всемирной организации здравоохранения, почти 20% дошкольников в развитых странах и один из четырех школьников имеют проблемы со зрением, которые, если оставить их без лечения, могут привести к значительной и/или необратимой потере зрения.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1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145012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Амблиопия («ленивый глаз»)</a:t>
            </a:r>
            <a:endParaRPr lang="ru-RU" sz="28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/>
              <a:t>        От амблиопии страдает примерно 2% детей, часто является следствием косоглазия. При этой проблеме один глаз слабее другого, и мозг «перекрывает» изображение, получаемое от более слабого глаза. У пациентов с амблиопией отсутствует бинокулярное зрение — способность мозга правильно сопоставлять два изображения обоих глаз в одно целое.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Косоглазие</a:t>
            </a:r>
            <a:endParaRPr lang="ru-RU" sz="28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/>
              <a:t>      Бывает примерно у 4% детей. При этом один из глаз обычно смотрит прямо, а другой — налево, направо, вверх или вниз.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8135" y="1484784"/>
            <a:ext cx="5534025" cy="2322291"/>
            <a:chOff x="541266" y="1484784"/>
            <a:chExt cx="5534025" cy="2322291"/>
          </a:xfrm>
        </p:grpSpPr>
        <p:pic>
          <p:nvPicPr>
            <p:cNvPr id="4" name="Рисунок 3" descr="http://www.medkvadrat.ru/uploads/images/%D1%80%D0%B8%D1%81.1_1.JPG"/>
            <p:cNvPicPr/>
            <p:nvPr/>
          </p:nvPicPr>
          <p:blipFill rotWithShape="1">
            <a:blip r:embed="rId3" cstate="print"/>
            <a:srcRect/>
            <a:stretch/>
          </p:blipFill>
          <p:spPr bwMode="auto">
            <a:xfrm>
              <a:off x="541266" y="1844824"/>
              <a:ext cx="5534025" cy="196225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41266" y="1484784"/>
              <a:ext cx="5534025" cy="369332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/>
                <a:t>    СХОДЯЩЕЕСЯ КОСОГЛАЗИЕ  </a:t>
              </a:r>
              <a:endParaRPr lang="ru-RU" b="1" i="1" dirty="0"/>
            </a:p>
          </p:txBody>
        </p:sp>
      </p:grpSp>
      <p:pic>
        <p:nvPicPr>
          <p:cNvPr id="9" name="Рисунок 8" descr="http://www.7gy.ru/images/stories/prodetey/ambliopiya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381250" cy="19145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60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7443" y="188640"/>
            <a:ext cx="436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Миопия (близорукость)</a:t>
            </a:r>
            <a:endParaRPr lang="ru-RU" sz="28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443" y="620688"/>
            <a:ext cx="7812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Чаще она развивается у школьников, когда ребенок начинает видеть плохо отдаленные объекты, в то время как близкие объекты видит хорошо.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443" y="4293096"/>
            <a:ext cx="7812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Гиперметропия (дальнозоркость)</a:t>
            </a:r>
            <a:endParaRPr lang="ru-RU" sz="28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/>
              <a:t>          Дети с дальнозоркостью хорошо видят отдаленные объекты, но нечетко видят объекты вблизи. </a:t>
            </a:r>
          </a:p>
        </p:txBody>
      </p:sp>
      <p:pic>
        <p:nvPicPr>
          <p:cNvPr id="6" name="Рисунок 5" descr="http://popmed.ru/files/popmed_big/refr_p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644" y="1412776"/>
            <a:ext cx="4590571" cy="28803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7443" y="5157192"/>
            <a:ext cx="78129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Астигматизм</a:t>
            </a:r>
            <a:endParaRPr lang="ru-RU" sz="28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/>
              <a:t>Самая </a:t>
            </a:r>
            <a:r>
              <a:rPr lang="ru-RU" dirty="0"/>
              <a:t>частая причина низкого зрения, часто сопровождающая близорукость или дальнозоркость. Его причиной является неправильная форма роговицы (передней части глаза), следствием может являться нечеткость зрения.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4401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Причины нарушений зрения.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68760"/>
            <a:ext cx="4772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Врожденные:</a:t>
            </a:r>
            <a:r>
              <a:rPr lang="ru-RU" sz="2400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sz="2400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вызванные различными вирусными и инфекционными заболеваниями </a:t>
            </a:r>
            <a:r>
              <a:rPr lang="ru-RU" sz="2400" dirty="0"/>
              <a:t>матери во время </a:t>
            </a:r>
            <a:r>
              <a:rPr lang="ru-RU" sz="2400" dirty="0" smtClean="0"/>
              <a:t>беременности</a:t>
            </a:r>
            <a:r>
              <a:rPr lang="ru-RU" sz="2400" dirty="0"/>
              <a:t> </a:t>
            </a:r>
          </a:p>
          <a:p>
            <a:r>
              <a:rPr lang="ru-RU" sz="2400" dirty="0" smtClean="0"/>
              <a:t>    (грипп, токсоплазмоз и др.);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8603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нарушениями обмена веществ матери во время беременности;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67812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наследственная передача некоторых дефектов зрения (уменьшение размеров глаз, катаракта и др.);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82095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иногда обусловленные врожденными доброкачественными мозговыми опухолями (такие нарушения проявляются не сразу).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829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Причины нарушений зрения.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3082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 </a:t>
            </a:r>
            <a:r>
              <a:rPr lang="ru-RU" sz="2800" u="sng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Приобретенные</a:t>
            </a:r>
            <a:r>
              <a:rPr lang="ru-RU" sz="2800" u="sng" dirty="0" smtClean="0"/>
              <a:t>:</a:t>
            </a:r>
            <a:endParaRPr lang="ru-RU" sz="28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0591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внутричерепные и внутриглазные кровоизлияния, травмы головы во время родов и в раннем возрасте ребенка;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6733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 связи с повышением внутриглазного давления;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50100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 фоне общего соматического ослабления здоровья ребенка; 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недоношенные детей с ретинопатией (снижение чувствительности сетчатки), при которой часто наступает тотальная слепота.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108991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717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260648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вовремя заметить зрительные нарушения у детей?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Что же должно насторожить вас в поведении ребенка: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 smtClean="0"/>
              <a:t>ребенок не в состоянии сосредоточиться должным образом или не проявляет интереса к объектам, которые находятся на расстоянии шести метров и более;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3771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 smtClean="0"/>
              <a:t>он стремится приблизиться к вещи, чтобы лучше ее рассмотреть. Например, при просмотре телевизионных передач старается как можно ближе подойти к телевизору;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7716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 smtClean="0"/>
              <a:t>жалуется на головные боли и напряжение в глазах;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66533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 smtClean="0"/>
              <a:t>имеет привычку наклонять голову в одну сторону при рассматривании чего-то;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88946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 smtClean="0"/>
              <a:t>вы замечаете, что глаз ребенка иногда отклоняется от точки центральной фиксации к носу или к виску;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14908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itchFamily="34" charset="0"/>
              <a:buChar char="•"/>
            </a:pPr>
            <a:r>
              <a:rPr lang="ru-RU" sz="2000" dirty="0" smtClean="0"/>
              <a:t>при рассматривании удаленных объектов ребенок щурится.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96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gradFill flip="none" rotWithShape="1">
            <a:gsLst>
              <a:gs pos="0">
                <a:srgbClr val="99FFCC">
                  <a:shade val="30000"/>
                  <a:satMod val="115000"/>
                </a:srgbClr>
              </a:gs>
              <a:gs pos="50000">
                <a:srgbClr val="99FFCC">
                  <a:shade val="67500"/>
                  <a:satMod val="115000"/>
                </a:srgbClr>
              </a:gs>
              <a:gs pos="100000">
                <a:srgbClr val="99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23528" y="413792"/>
            <a:ext cx="8568952" cy="1143000"/>
          </a:xfrm>
        </p:spPr>
        <p:txBody>
          <a:bodyPr>
            <a:noAutofit/>
          </a:bodyPr>
          <a:lstStyle/>
          <a:p>
            <a:r>
              <a:rPr lang="en-US" sz="1800" dirty="0"/>
              <a:t>Даже небольшое снижение остроты зрения в младенческом возрасте задерживает способности различать и запоминать форму, величину и цвета окружающих предметов, оценивать их местоположение и рассматривать движущиеся объекты.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1628800"/>
            <a:ext cx="4824536" cy="100811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вторичные отклонения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05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996952"/>
            <a:ext cx="3600400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психическо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развитие детей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2996952"/>
            <a:ext cx="3600400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изическо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развити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детей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94002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ослаблены познавательные процессы (восприятие, воображение, наглядно-образное мышление),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ограничивается овладение социальным опытом,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нарушается эмоциональное восприятие действительности, окружающих.</a:t>
            </a:r>
            <a:br>
              <a:rPr lang="en-US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40560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не уверен в своих движениях,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снижается его двигательная активность,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нарушаются быстрота,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точность,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координация,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темп движений,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возможны нарушения осанки. 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>
            <a:stCxn id="4" idx="0"/>
          </p:cNvCxnSpPr>
          <p:nvPr/>
        </p:nvCxnSpPr>
        <p:spPr>
          <a:xfrm flipV="1">
            <a:off x="2339752" y="2636912"/>
            <a:ext cx="648072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372200" y="2636912"/>
            <a:ext cx="648072" cy="3600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83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990</Words>
  <Application>Microsoft Office PowerPoint</Application>
  <PresentationFormat>Экран (4:3)</PresentationFormat>
  <Paragraphs>105</Paragraphs>
  <Slides>22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Профилактика зрения  у детей дошкольного возраста</vt:lpstr>
      <vt:lpstr>Слайд 2</vt:lpstr>
      <vt:lpstr>Слайд 3</vt:lpstr>
      <vt:lpstr>Слайд 4</vt:lpstr>
      <vt:lpstr>Слайд 5</vt:lpstr>
      <vt:lpstr>Причины нарушений зрения.</vt:lpstr>
      <vt:lpstr>Причины нарушений зрения.</vt:lpstr>
      <vt:lpstr>Как вовремя заметить зрительные нарушения у детей? </vt:lpstr>
      <vt:lpstr>Даже небольшое снижение остроты зрения в младенческом возрасте задерживает способности различать и запоминать форму, величину и цвета окружающих предметов, оценивать их местоположение и рассматривать движущиеся объекты.  </vt:lpstr>
      <vt:lpstr>правила: </vt:lpstr>
      <vt:lpstr>    Охрана зрения дошкольника  Охрана зрения – это комплекс лечебных, гигиенических, образовательно-воспитательных мероприятий, направленных на предупреждение дальнейшего снижения зрения и его развития. </vt:lpstr>
      <vt:lpstr>Гимнастика для глаз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Фсук</dc:creator>
  <cp:lastModifiedBy>DNA7 X86</cp:lastModifiedBy>
  <cp:revision>94</cp:revision>
  <dcterms:created xsi:type="dcterms:W3CDTF">2012-12-01T16:31:37Z</dcterms:created>
  <dcterms:modified xsi:type="dcterms:W3CDTF">2015-03-19T20:11:52Z</dcterms:modified>
</cp:coreProperties>
</file>