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6" r:id="rId3"/>
    <p:sldId id="265" r:id="rId4"/>
    <p:sldId id="267" r:id="rId5"/>
    <p:sldId id="257" r:id="rId6"/>
    <p:sldId id="260" r:id="rId7"/>
    <p:sldId id="258" r:id="rId8"/>
    <p:sldId id="261" r:id="rId9"/>
    <p:sldId id="259" r:id="rId10"/>
    <p:sldId id="268" r:id="rId11"/>
    <p:sldId id="269" r:id="rId12"/>
    <p:sldId id="270" r:id="rId13"/>
    <p:sldId id="290" r:id="rId14"/>
    <p:sldId id="272" r:id="rId15"/>
    <p:sldId id="284" r:id="rId16"/>
    <p:sldId id="285" r:id="rId17"/>
    <p:sldId id="286" r:id="rId18"/>
    <p:sldId id="287" r:id="rId19"/>
    <p:sldId id="288" r:id="rId20"/>
    <p:sldId id="28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32.wmf"/><Relationship Id="rId2" Type="http://schemas.openxmlformats.org/officeDocument/2006/relationships/image" Target="../media/image35.wmf"/><Relationship Id="rId1" Type="http://schemas.openxmlformats.org/officeDocument/2006/relationships/image" Target="../media/image24.wmf"/><Relationship Id="rId6" Type="http://schemas.openxmlformats.org/officeDocument/2006/relationships/image" Target="../media/image33.wmf"/><Relationship Id="rId5" Type="http://schemas.openxmlformats.org/officeDocument/2006/relationships/image" Target="../media/image31.wmf"/><Relationship Id="rId4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3.wmf"/><Relationship Id="rId1" Type="http://schemas.openxmlformats.org/officeDocument/2006/relationships/image" Target="../media/image38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32.wmf"/><Relationship Id="rId1" Type="http://schemas.openxmlformats.org/officeDocument/2006/relationships/image" Target="../media/image42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61F03-DD1A-4AB0-9B92-A83A148FD2A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89AAD-1F4D-4DEE-83D7-4EC1583E8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EB50B9-BE7D-411F-8021-B5CDC4554AD4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EB50B9-BE7D-411F-8021-B5CDC4554AD4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EB50B9-BE7D-411F-8021-B5CDC4554AD4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EB50B9-BE7D-411F-8021-B5CDC4554AD4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EB50B9-BE7D-411F-8021-B5CDC4554AD4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449610">
            <a:off x="1314605" y="1225891"/>
            <a:ext cx="7090700" cy="14700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1419107">
            <a:off x="1899015" y="3238923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8C857-A861-47D9-B17D-A53DA86C83A4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80246-9FC2-40DC-A58D-57DB840A4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2D172-A882-41AD-9256-9E8580F19432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87C3F-4971-408C-960C-99DC7296E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C230D-A5D4-450E-A245-9DE69B0C2383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15934-5F25-49AD-B1C6-6DB6A9F7C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8DC4E-12F3-48A1-839D-C0DFB0BB3F22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B2656-5EBB-469D-A703-6432396A1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C2DFE-49C1-4527-A78C-3844B5F65072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13625-1E01-4BA7-B7C3-84032CBAB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AB074-B19B-4D9A-869E-367E8709CC5E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8372-19CD-4E62-971E-AD73ADA70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124DE-93A3-40B0-BCE6-D2C93C833944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D8E9-D396-4A77-912B-59B4AC8FC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95E4-8212-471F-BC94-431645E69D1C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85502-9344-425A-A639-8C23097A8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2A5BD-DF78-44AB-AF7B-34684948CC61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34C53-AE6B-4892-BA2B-10B017E97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39F-44D2-4D67-BB3D-C985537687F7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BF9BC-8637-425A-87B6-A7D1A1619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5D637-8C85-4FAD-9251-8B44AB3ACB3B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A118-6545-400A-B4C0-FFF7CCF62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74638"/>
            <a:ext cx="8215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42938" y="1600200"/>
            <a:ext cx="8215312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2A14CB-6189-4A68-B1CA-F5710413FA3A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366781-FEDF-434C-9E31-8A35A5924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ln w="11430"/>
          <a:solidFill>
            <a:srgbClr val="632523"/>
          </a:solidFill>
          <a:effectLst>
            <a:outerShdw blurRad="50800" dist="39000" dir="5460000" algn="tl">
              <a:srgbClr val="000000">
                <a:alpha val="38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632523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632523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632523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632523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632523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632523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632523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632523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34.jpeg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34.jpeg"/><Relationship Id="rId9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34.jpeg"/><Relationship Id="rId9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4.jpeg"/><Relationship Id="rId9" Type="http://schemas.openxmlformats.org/officeDocument/2006/relationships/oleObject" Target="../embeddings/oleObject3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449610">
            <a:off x="1144368" y="1783160"/>
            <a:ext cx="7091363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СРАВНЕНИЕ, СЛОЖЕНИЕ и ВЫЧИТАНИЕ ДРОБЕЙ С РАЗНЫМИ ЗНАМЕНАТЕЛЯМИ.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436096" y="54868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15.10.12.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04664"/>
            <a:ext cx="2318657" cy="1656184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348880"/>
            <a:ext cx="2376264" cy="1697332"/>
          </a:xfrm>
          <a:prstGeom prst="rect">
            <a:avLst/>
          </a:prstGeom>
          <a:noFill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221088"/>
            <a:ext cx="2445072" cy="1719191"/>
          </a:xfrm>
          <a:prstGeom prst="rect">
            <a:avLst/>
          </a:prstGeom>
          <a:noFill/>
        </p:spPr>
      </p:pic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476672"/>
            <a:ext cx="2304256" cy="1656184"/>
          </a:xfrm>
          <a:prstGeom prst="rect">
            <a:avLst/>
          </a:prstGeom>
          <a:noFill/>
        </p:spPr>
      </p:pic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9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2276872"/>
            <a:ext cx="2304256" cy="1620180"/>
          </a:xfrm>
          <a:prstGeom prst="rect">
            <a:avLst/>
          </a:prstGeom>
          <a:noFill/>
        </p:spPr>
      </p:pic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9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4221088"/>
            <a:ext cx="2355462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67544" y="1916832"/>
            <a:ext cx="877605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Найти  больший знаменатель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обязательно проверить, делится ли он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на остальные знаменатели.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Удвоить больший знаменатель,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если полученное число делится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остальные знаменатели, то оно НОЗ,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если не делится, то утроить и т.д. 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23528" y="274638"/>
            <a:ext cx="8820472" cy="142617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eaLnBrk="1" latinLnBrk="0" hangingPunct="1">
              <a:lnSpc>
                <a:spcPts val="4680"/>
              </a:lnSpc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n w="11430"/>
                <a:solidFill>
                  <a:srgbClr val="63252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Алгоритм поиска общего </a:t>
            </a:r>
          </a:p>
          <a:p>
            <a:pPr marL="0" marR="0" lvl="0" indent="0" algn="ctr" defTabSz="914400" eaLnBrk="1" latinLnBrk="0" hangingPunct="1">
              <a:lnSpc>
                <a:spcPts val="4680"/>
              </a:lnSpc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n w="11430"/>
                <a:solidFill>
                  <a:srgbClr val="63252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знаменателя для дробей.</a:t>
            </a:r>
            <a:endParaRPr lang="ru-RU" sz="4000" b="1" dirty="0">
              <a:ln w="11430"/>
              <a:solidFill>
                <a:srgbClr val="63252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772816"/>
            <a:ext cx="71591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п.11 (теория) № 325; № 326; №327.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23528" y="274638"/>
            <a:ext cx="8820472" cy="142617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eaLnBrk="1" latinLnBrk="0" hangingPunct="1">
              <a:lnSpc>
                <a:spcPts val="4680"/>
              </a:lnSpc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n w="11430"/>
                <a:solidFill>
                  <a:srgbClr val="63252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Домашнее задание.</a:t>
            </a:r>
            <a:endParaRPr lang="ru-RU" sz="4000" b="1" dirty="0">
              <a:ln w="11430"/>
              <a:solidFill>
                <a:srgbClr val="63252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23528" y="2636912"/>
            <a:ext cx="8820472" cy="142617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eaLnBrk="1" latinLnBrk="0" hangingPunct="1">
              <a:lnSpc>
                <a:spcPts val="4680"/>
              </a:lnSpc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n w="11430"/>
                <a:solidFill>
                  <a:srgbClr val="63252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Самостоятельная работа.</a:t>
            </a:r>
            <a:endParaRPr lang="ru-RU" sz="4000" b="1" dirty="0">
              <a:ln w="11430"/>
              <a:solidFill>
                <a:srgbClr val="63252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4" descr="fibonacci"/>
          <p:cNvPicPr>
            <a:picLocks noChangeAspect="1" noChangeArrowheads="1"/>
          </p:cNvPicPr>
          <p:nvPr/>
        </p:nvPicPr>
        <p:blipFill>
          <a:blip r:embed="rId4" cstate="print"/>
          <a:srcRect t="11249" b="11249"/>
          <a:stretch>
            <a:fillRect/>
          </a:stretch>
        </p:blipFill>
        <p:spPr bwMode="auto">
          <a:xfrm>
            <a:off x="4499993" y="332656"/>
            <a:ext cx="4104456" cy="474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6372200" y="1556792"/>
            <a:ext cx="1800200" cy="1464870"/>
            <a:chOff x="-522" y="800"/>
            <a:chExt cx="680" cy="816"/>
          </a:xfrm>
        </p:grpSpPr>
        <p:sp>
          <p:nvSpPr>
            <p:cNvPr id="3118" name="Rectangle 10"/>
            <p:cNvSpPr>
              <a:spLocks noChangeArrowheads="1"/>
            </p:cNvSpPr>
            <p:nvPr/>
          </p:nvSpPr>
          <p:spPr bwMode="auto">
            <a:xfrm>
              <a:off x="-522" y="845"/>
              <a:ext cx="680" cy="7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082" name="Object 23"/>
            <p:cNvGraphicFramePr>
              <a:graphicFrameLocks noChangeAspect="1"/>
            </p:cNvGraphicFramePr>
            <p:nvPr/>
          </p:nvGraphicFramePr>
          <p:xfrm>
            <a:off x="-341" y="800"/>
            <a:ext cx="290" cy="816"/>
          </p:xfrm>
          <a:graphic>
            <a:graphicData uri="http://schemas.openxmlformats.org/presentationml/2006/ole">
              <p:oleObj spid="_x0000_s43018" name="Формула" r:id="rId5" imgW="139680" imgH="393480" progId="Equation.3">
                <p:embed/>
              </p:oleObj>
            </a:graphicData>
          </a:graphic>
        </p:graphicFrame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6387966" y="244882"/>
            <a:ext cx="1800200" cy="1440160"/>
            <a:chOff x="1066" y="754"/>
            <a:chExt cx="680" cy="816"/>
          </a:xfrm>
        </p:grpSpPr>
        <p:sp>
          <p:nvSpPr>
            <p:cNvPr id="3117" name="Rectangle 9"/>
            <p:cNvSpPr>
              <a:spLocks noChangeArrowheads="1"/>
            </p:cNvSpPr>
            <p:nvPr/>
          </p:nvSpPr>
          <p:spPr bwMode="auto">
            <a:xfrm>
              <a:off x="1066" y="799"/>
              <a:ext cx="680" cy="7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081" name="Object 25"/>
            <p:cNvGraphicFramePr>
              <a:graphicFrameLocks noChangeAspect="1"/>
            </p:cNvGraphicFramePr>
            <p:nvPr/>
          </p:nvGraphicFramePr>
          <p:xfrm>
            <a:off x="1202" y="754"/>
            <a:ext cx="422" cy="816"/>
          </p:xfrm>
          <a:graphic>
            <a:graphicData uri="http://schemas.openxmlformats.org/presentationml/2006/ole">
              <p:oleObj spid="_x0000_s43017" name="Формула" r:id="rId6" imgW="203040" imgH="393480" progId="Equation.3">
                <p:embed/>
              </p:oleObj>
            </a:graphicData>
          </a:graphic>
        </p:graphicFrame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4572200" y="316890"/>
            <a:ext cx="1800000" cy="1368152"/>
            <a:chOff x="-1656" y="1120"/>
            <a:chExt cx="680" cy="759"/>
          </a:xfrm>
        </p:grpSpPr>
        <p:sp>
          <p:nvSpPr>
            <p:cNvPr id="3113" name="Rectangle 28"/>
            <p:cNvSpPr>
              <a:spLocks noChangeArrowheads="1"/>
            </p:cNvSpPr>
            <p:nvPr/>
          </p:nvSpPr>
          <p:spPr bwMode="auto">
            <a:xfrm>
              <a:off x="-1656" y="1120"/>
              <a:ext cx="680" cy="7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079" name="Object 35"/>
            <p:cNvGraphicFramePr>
              <a:graphicFrameLocks noChangeAspect="1"/>
            </p:cNvGraphicFramePr>
            <p:nvPr/>
          </p:nvGraphicFramePr>
          <p:xfrm>
            <a:off x="-1520" y="1120"/>
            <a:ext cx="392" cy="759"/>
          </p:xfrm>
          <a:graphic>
            <a:graphicData uri="http://schemas.openxmlformats.org/presentationml/2006/ole">
              <p:oleObj spid="_x0000_s43015" name="Формула" r:id="rId7" imgW="203040" imgH="393480" progId="Equation.3">
                <p:embed/>
              </p:oleObj>
            </a:graphicData>
          </a:graphic>
        </p:graphicFrame>
      </p:grpSp>
      <p:grpSp>
        <p:nvGrpSpPr>
          <p:cNvPr id="15" name="Group 50"/>
          <p:cNvGrpSpPr>
            <a:grpSpLocks/>
          </p:cNvGrpSpPr>
          <p:nvPr/>
        </p:nvGrpSpPr>
        <p:grpSpPr bwMode="auto">
          <a:xfrm>
            <a:off x="4572000" y="2924373"/>
            <a:ext cx="1800200" cy="1200150"/>
            <a:chOff x="1202" y="617"/>
            <a:chExt cx="680" cy="756"/>
          </a:xfrm>
        </p:grpSpPr>
        <p:sp>
          <p:nvSpPr>
            <p:cNvPr id="3105" name="Rectangle 6"/>
            <p:cNvSpPr>
              <a:spLocks noChangeArrowheads="1"/>
            </p:cNvSpPr>
            <p:nvPr/>
          </p:nvSpPr>
          <p:spPr bwMode="auto">
            <a:xfrm>
              <a:off x="1202" y="618"/>
              <a:ext cx="680" cy="7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075" name="Object 49"/>
            <p:cNvGraphicFramePr>
              <a:graphicFrameLocks noChangeAspect="1"/>
            </p:cNvGraphicFramePr>
            <p:nvPr/>
          </p:nvGraphicFramePr>
          <p:xfrm>
            <a:off x="1365" y="617"/>
            <a:ext cx="293" cy="756"/>
          </p:xfrm>
          <a:graphic>
            <a:graphicData uri="http://schemas.openxmlformats.org/presentationml/2006/ole">
              <p:oleObj spid="_x0000_s43011" name="Формула" r:id="rId8" imgW="152280" imgH="393480" progId="Equation.3">
                <p:embed/>
              </p:oleObj>
            </a:graphicData>
          </a:graphic>
        </p:graphicFrame>
      </p:grpSp>
      <p:sp>
        <p:nvSpPr>
          <p:cNvPr id="51" name="TextBox 50"/>
          <p:cNvSpPr txBox="1"/>
          <p:nvPr/>
        </p:nvSpPr>
        <p:spPr>
          <a:xfrm>
            <a:off x="611560" y="260648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Решите уравнения:</a:t>
            </a:r>
            <a:endParaRPr lang="ru-RU" sz="2800" dirty="0"/>
          </a:p>
        </p:txBody>
      </p:sp>
      <p:grpSp>
        <p:nvGrpSpPr>
          <p:cNvPr id="17" name="Группа 54"/>
          <p:cNvGrpSpPr/>
          <p:nvPr/>
        </p:nvGrpSpPr>
        <p:grpSpPr>
          <a:xfrm>
            <a:off x="4357686" y="5643578"/>
            <a:ext cx="1000132" cy="857256"/>
            <a:chOff x="4357686" y="5643578"/>
            <a:chExt cx="1000132" cy="857256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accent3"/>
                  </a:solidFill>
                </a:rPr>
                <a:t>Н</a:t>
              </a:r>
              <a:endParaRPr lang="ru-RU" sz="4400" dirty="0"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43026" name="Object 18"/>
          <p:cNvGraphicFramePr>
            <a:graphicFrameLocks noChangeAspect="1"/>
          </p:cNvGraphicFramePr>
          <p:nvPr/>
        </p:nvGraphicFramePr>
        <p:xfrm>
          <a:off x="899592" y="764704"/>
          <a:ext cx="3220343" cy="1234222"/>
        </p:xfrm>
        <a:graphic>
          <a:graphicData uri="http://schemas.openxmlformats.org/presentationml/2006/ole">
            <p:oleObj spid="_x0000_s43026" name="Формула" r:id="rId9" imgW="1028520" imgH="393480" progId="Equation.3">
              <p:embed/>
            </p:oleObj>
          </a:graphicData>
        </a:graphic>
      </p:graphicFrame>
      <p:grpSp>
        <p:nvGrpSpPr>
          <p:cNvPr id="71" name="Группа 70"/>
          <p:cNvGrpSpPr/>
          <p:nvPr/>
        </p:nvGrpSpPr>
        <p:grpSpPr>
          <a:xfrm>
            <a:off x="6372200" y="4019525"/>
            <a:ext cx="1800200" cy="1213639"/>
            <a:chOff x="6372200" y="4113758"/>
            <a:chExt cx="1800200" cy="1064596"/>
          </a:xfrm>
        </p:grpSpPr>
        <p:grpSp>
          <p:nvGrpSpPr>
            <p:cNvPr id="13" name="Group 46"/>
            <p:cNvGrpSpPr>
              <a:grpSpLocks/>
            </p:cNvGrpSpPr>
            <p:nvPr/>
          </p:nvGrpSpPr>
          <p:grpSpPr bwMode="auto">
            <a:xfrm>
              <a:off x="6372200" y="4113758"/>
              <a:ext cx="1800200" cy="1060450"/>
              <a:chOff x="-2745" y="2069"/>
              <a:chExt cx="680" cy="668"/>
            </a:xfrm>
          </p:grpSpPr>
          <p:sp>
            <p:nvSpPr>
              <p:cNvPr id="3107" name="Rectangle 41"/>
              <p:cNvSpPr>
                <a:spLocks noChangeArrowheads="1"/>
              </p:cNvSpPr>
              <p:nvPr/>
            </p:nvSpPr>
            <p:spPr bwMode="auto">
              <a:xfrm>
                <a:off x="-2745" y="2069"/>
                <a:ext cx="680" cy="6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8" name="Text Box 45"/>
              <p:cNvSpPr txBox="1">
                <a:spLocks noChangeArrowheads="1"/>
              </p:cNvSpPr>
              <p:nvPr/>
            </p:nvSpPr>
            <p:spPr bwMode="auto">
              <a:xfrm>
                <a:off x="-2699" y="2205"/>
                <a:ext cx="589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4000" dirty="0"/>
              </a:p>
            </p:txBody>
          </p:sp>
        </p:grpSp>
        <p:graphicFrame>
          <p:nvGraphicFramePr>
            <p:cNvPr id="62" name="Объект 61"/>
            <p:cNvGraphicFramePr>
              <a:graphicFrameLocks noChangeAspect="1"/>
            </p:cNvGraphicFramePr>
            <p:nvPr/>
          </p:nvGraphicFramePr>
          <p:xfrm>
            <a:off x="7092280" y="4164240"/>
            <a:ext cx="392560" cy="1014114"/>
          </p:xfrm>
          <a:graphic>
            <a:graphicData uri="http://schemas.openxmlformats.org/presentationml/2006/ole">
              <p:oleObj spid="_x0000_s43027" name="Формула" r:id="rId10" imgW="152280" imgH="393480" progId="Equation.3">
                <p:embed/>
              </p:oleObj>
            </a:graphicData>
          </a:graphic>
        </p:graphicFrame>
      </p:grp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1115616" y="2060848"/>
          <a:ext cx="2773114" cy="1163362"/>
        </p:xfrm>
        <a:graphic>
          <a:graphicData uri="http://schemas.openxmlformats.org/presentationml/2006/ole">
            <p:oleObj spid="_x0000_s43028" name="Формула" r:id="rId11" imgW="939600" imgH="393480" progId="Equation.3">
              <p:embed/>
            </p:oleObj>
          </a:graphicData>
        </a:graphic>
      </p:graphicFrame>
      <p:graphicFrame>
        <p:nvGraphicFramePr>
          <p:cNvPr id="43029" name="Object 21"/>
          <p:cNvGraphicFramePr>
            <a:graphicFrameLocks noChangeAspect="1"/>
          </p:cNvGraphicFramePr>
          <p:nvPr/>
        </p:nvGraphicFramePr>
        <p:xfrm>
          <a:off x="971600" y="3284984"/>
          <a:ext cx="2990602" cy="1174879"/>
        </p:xfrm>
        <a:graphic>
          <a:graphicData uri="http://schemas.openxmlformats.org/presentationml/2006/ole">
            <p:oleObj spid="_x0000_s43029" name="Формула" r:id="rId12" imgW="1002960" imgH="393480" progId="Equation.3">
              <p:embed/>
            </p:oleObj>
          </a:graphicData>
        </a:graphic>
      </p:graphicFrame>
      <p:graphicFrame>
        <p:nvGraphicFramePr>
          <p:cNvPr id="43030" name="Object 22"/>
          <p:cNvGraphicFramePr>
            <a:graphicFrameLocks noChangeAspect="1"/>
          </p:cNvGraphicFramePr>
          <p:nvPr/>
        </p:nvGraphicFramePr>
        <p:xfrm>
          <a:off x="899592" y="4437112"/>
          <a:ext cx="3324548" cy="1213223"/>
        </p:xfrm>
        <a:graphic>
          <a:graphicData uri="http://schemas.openxmlformats.org/presentationml/2006/ole">
            <p:oleObj spid="_x0000_s43030" name="Формула" r:id="rId13" imgW="1079280" imgH="393480" progId="Equation.3">
              <p:embed/>
            </p:oleObj>
          </a:graphicData>
        </a:graphic>
      </p:graphicFrame>
      <p:grpSp>
        <p:nvGrpSpPr>
          <p:cNvPr id="67" name="Группа 66"/>
          <p:cNvGrpSpPr/>
          <p:nvPr/>
        </p:nvGrpSpPr>
        <p:grpSpPr>
          <a:xfrm>
            <a:off x="763556" y="5643578"/>
            <a:ext cx="1000132" cy="857256"/>
            <a:chOff x="428596" y="5643578"/>
            <a:chExt cx="1000132" cy="857256"/>
          </a:xfrm>
        </p:grpSpPr>
        <p:sp>
          <p:nvSpPr>
            <p:cNvPr id="65" name="Прямоугольник 64"/>
            <p:cNvSpPr/>
            <p:nvPr/>
          </p:nvSpPr>
          <p:spPr>
            <a:xfrm>
              <a:off x="42859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147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accent3"/>
                  </a:solidFill>
                </a:rPr>
                <a:t>Ф</a:t>
              </a:r>
              <a:endParaRPr lang="ru-RU" sz="44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68" name="Группа 54"/>
          <p:cNvGrpSpPr/>
          <p:nvPr/>
        </p:nvGrpSpPr>
        <p:grpSpPr>
          <a:xfrm>
            <a:off x="1627652" y="5636556"/>
            <a:ext cx="1000132" cy="857256"/>
            <a:chOff x="4357686" y="5643578"/>
            <a:chExt cx="1000132" cy="857256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accent3"/>
                  </a:solidFill>
                </a:rPr>
                <a:t>И</a:t>
              </a:r>
              <a:endParaRPr lang="ru-RU" sz="44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5220072" y="5645482"/>
            <a:ext cx="1000132" cy="857256"/>
            <a:chOff x="5220072" y="5645482"/>
            <a:chExt cx="1000132" cy="857256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5220072" y="5645482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362948" y="566124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>
                  <a:solidFill>
                    <a:schemeClr val="accent3"/>
                  </a:solidFill>
                </a:rPr>
                <a:t>А</a:t>
              </a:r>
            </a:p>
          </p:txBody>
        </p:sp>
      </p:grpSp>
      <p:sp>
        <p:nvSpPr>
          <p:cNvPr id="75" name="Управляющая кнопка: далее 74">
            <a:hlinkClick r:id="" action="ppaction://hlinkshowjump?jump=nextslide" highlightClick="1"/>
          </p:cNvPr>
          <p:cNvSpPr/>
          <p:nvPr/>
        </p:nvSpPr>
        <p:spPr>
          <a:xfrm>
            <a:off x="8460432" y="6093296"/>
            <a:ext cx="683568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6" name="Group 38"/>
          <p:cNvGrpSpPr>
            <a:grpSpLocks/>
          </p:cNvGrpSpPr>
          <p:nvPr/>
        </p:nvGrpSpPr>
        <p:grpSpPr bwMode="auto">
          <a:xfrm>
            <a:off x="4572000" y="1638516"/>
            <a:ext cx="1800200" cy="1358436"/>
            <a:chOff x="1293" y="1480"/>
            <a:chExt cx="680" cy="748"/>
          </a:xfrm>
        </p:grpSpPr>
        <p:sp>
          <p:nvSpPr>
            <p:cNvPr id="77" name="Rectangle 27"/>
            <p:cNvSpPr>
              <a:spLocks noChangeArrowheads="1"/>
            </p:cNvSpPr>
            <p:nvPr/>
          </p:nvSpPr>
          <p:spPr bwMode="auto">
            <a:xfrm>
              <a:off x="1293" y="1480"/>
              <a:ext cx="680" cy="7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78" name="Object 37"/>
            <p:cNvGraphicFramePr>
              <a:graphicFrameLocks noChangeAspect="1"/>
            </p:cNvGraphicFramePr>
            <p:nvPr/>
          </p:nvGraphicFramePr>
          <p:xfrm>
            <a:off x="1429" y="1487"/>
            <a:ext cx="388" cy="707"/>
          </p:xfrm>
          <a:graphic>
            <a:graphicData uri="http://schemas.openxmlformats.org/presentationml/2006/ole">
              <p:oleObj spid="_x0000_s43031" name="Формула" r:id="rId14" imgW="215640" imgH="393480" progId="Equation.3">
                <p:embed/>
              </p:oleObj>
            </a:graphicData>
          </a:graphic>
        </p:graphicFrame>
      </p:grpSp>
      <p:grpSp>
        <p:nvGrpSpPr>
          <p:cNvPr id="79" name="Group 40"/>
          <p:cNvGrpSpPr>
            <a:grpSpLocks/>
          </p:cNvGrpSpPr>
          <p:nvPr/>
        </p:nvGrpSpPr>
        <p:grpSpPr bwMode="auto">
          <a:xfrm>
            <a:off x="4572000" y="4076700"/>
            <a:ext cx="1800225" cy="1152525"/>
            <a:chOff x="-839" y="2477"/>
            <a:chExt cx="1134" cy="726"/>
          </a:xfrm>
        </p:grpSpPr>
        <p:sp>
          <p:nvSpPr>
            <p:cNvPr id="80" name="Rectangle 8"/>
            <p:cNvSpPr>
              <a:spLocks noChangeArrowheads="1"/>
            </p:cNvSpPr>
            <p:nvPr/>
          </p:nvSpPr>
          <p:spPr bwMode="auto">
            <a:xfrm>
              <a:off x="-839" y="2477"/>
              <a:ext cx="1134" cy="7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81" name="Object 39"/>
            <p:cNvGraphicFramePr>
              <a:graphicFrameLocks noChangeAspect="1"/>
            </p:cNvGraphicFramePr>
            <p:nvPr/>
          </p:nvGraphicFramePr>
          <p:xfrm>
            <a:off x="-567" y="2477"/>
            <a:ext cx="415" cy="714"/>
          </p:xfrm>
          <a:graphic>
            <a:graphicData uri="http://schemas.openxmlformats.org/presentationml/2006/ole">
              <p:oleObj spid="_x0000_s43032" name="Формула" r:id="rId15" imgW="228600" imgH="393480" progId="Equation.3">
                <p:embed/>
              </p:oleObj>
            </a:graphicData>
          </a:graphic>
        </p:graphicFrame>
      </p:grpSp>
      <p:grpSp>
        <p:nvGrpSpPr>
          <p:cNvPr id="82" name="Group 52"/>
          <p:cNvGrpSpPr>
            <a:grpSpLocks/>
          </p:cNvGrpSpPr>
          <p:nvPr/>
        </p:nvGrpSpPr>
        <p:grpSpPr bwMode="auto">
          <a:xfrm>
            <a:off x="6372200" y="2996952"/>
            <a:ext cx="1800200" cy="1152128"/>
            <a:chOff x="975" y="1933"/>
            <a:chExt cx="680" cy="771"/>
          </a:xfrm>
        </p:grpSpPr>
        <p:sp>
          <p:nvSpPr>
            <p:cNvPr id="83" name="Rectangle 5"/>
            <p:cNvSpPr>
              <a:spLocks noChangeArrowheads="1"/>
            </p:cNvSpPr>
            <p:nvPr/>
          </p:nvSpPr>
          <p:spPr bwMode="auto">
            <a:xfrm>
              <a:off x="975" y="1933"/>
              <a:ext cx="680" cy="7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84" name="Object 51"/>
            <p:cNvGraphicFramePr>
              <a:graphicFrameLocks noChangeAspect="1"/>
            </p:cNvGraphicFramePr>
            <p:nvPr/>
          </p:nvGraphicFramePr>
          <p:xfrm>
            <a:off x="1111" y="1933"/>
            <a:ext cx="399" cy="771"/>
          </p:xfrm>
          <a:graphic>
            <a:graphicData uri="http://schemas.openxmlformats.org/presentationml/2006/ole">
              <p:oleObj spid="_x0000_s43033" name="Формула" r:id="rId16" imgW="203040" imgH="393480" progId="Equation.3">
                <p:embed/>
              </p:oleObj>
            </a:graphicData>
          </a:graphic>
        </p:graphicFrame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4" descr="fibonacci"/>
          <p:cNvPicPr>
            <a:picLocks noChangeAspect="1" noChangeArrowheads="1"/>
          </p:cNvPicPr>
          <p:nvPr/>
        </p:nvPicPr>
        <p:blipFill>
          <a:blip r:embed="rId4" cstate="print"/>
          <a:srcRect t="11249" b="11249"/>
          <a:stretch>
            <a:fillRect/>
          </a:stretch>
        </p:blipFill>
        <p:spPr bwMode="auto">
          <a:xfrm>
            <a:off x="4355976" y="404664"/>
            <a:ext cx="4314825" cy="474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372201" y="332656"/>
            <a:ext cx="1871679" cy="1367408"/>
            <a:chOff x="1066" y="754"/>
            <a:chExt cx="707" cy="816"/>
          </a:xfrm>
        </p:grpSpPr>
        <p:sp>
          <p:nvSpPr>
            <p:cNvPr id="3117" name="Rectangle 9"/>
            <p:cNvSpPr>
              <a:spLocks noChangeArrowheads="1"/>
            </p:cNvSpPr>
            <p:nvPr/>
          </p:nvSpPr>
          <p:spPr bwMode="auto">
            <a:xfrm>
              <a:off x="1066" y="754"/>
              <a:ext cx="707" cy="7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081" name="Object 25"/>
            <p:cNvGraphicFramePr>
              <a:graphicFrameLocks noChangeAspect="1"/>
            </p:cNvGraphicFramePr>
            <p:nvPr/>
          </p:nvGraphicFramePr>
          <p:xfrm>
            <a:off x="1202" y="754"/>
            <a:ext cx="422" cy="816"/>
          </p:xfrm>
          <a:graphic>
            <a:graphicData uri="http://schemas.openxmlformats.org/presentationml/2006/ole">
              <p:oleObj spid="_x0000_s49157" name="Формула" r:id="rId5" imgW="203040" imgH="393480" progId="Equation.3">
                <p:embed/>
              </p:oleObj>
            </a:graphicData>
          </a:graphic>
        </p:graphicFrame>
      </p:grpSp>
      <p:grpSp>
        <p:nvGrpSpPr>
          <p:cNvPr id="9" name="Группа 54"/>
          <p:cNvGrpSpPr/>
          <p:nvPr/>
        </p:nvGrpSpPr>
        <p:grpSpPr>
          <a:xfrm>
            <a:off x="4357686" y="5643578"/>
            <a:ext cx="1000132" cy="857256"/>
            <a:chOff x="4357686" y="5643578"/>
            <a:chExt cx="1000132" cy="857256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accent3"/>
                  </a:solidFill>
                </a:rPr>
                <a:t>Н</a:t>
              </a:r>
              <a:endParaRPr lang="ru-RU" sz="44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2" name="Группа 66"/>
          <p:cNvGrpSpPr/>
          <p:nvPr/>
        </p:nvGrpSpPr>
        <p:grpSpPr>
          <a:xfrm>
            <a:off x="762416" y="5643578"/>
            <a:ext cx="1073280" cy="857256"/>
            <a:chOff x="762416" y="5643578"/>
            <a:chExt cx="1073280" cy="857256"/>
          </a:xfrm>
        </p:grpSpPr>
        <p:sp>
          <p:nvSpPr>
            <p:cNvPr id="65" name="Прямоугольник 64"/>
            <p:cNvSpPr/>
            <p:nvPr/>
          </p:nvSpPr>
          <p:spPr>
            <a:xfrm>
              <a:off x="76241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8440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accent3"/>
                  </a:solidFill>
                </a:rPr>
                <a:t>Ф</a:t>
              </a:r>
              <a:endParaRPr lang="ru-RU" sz="44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3" name="Группа 54"/>
          <p:cNvGrpSpPr/>
          <p:nvPr/>
        </p:nvGrpSpPr>
        <p:grpSpPr>
          <a:xfrm>
            <a:off x="1627652" y="5636556"/>
            <a:ext cx="1000132" cy="857256"/>
            <a:chOff x="4357686" y="5643578"/>
            <a:chExt cx="1000132" cy="857256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accent3"/>
                  </a:solidFill>
                </a:rPr>
                <a:t>И</a:t>
              </a:r>
              <a:endParaRPr lang="ru-RU" sz="44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4" name="Группа 73"/>
          <p:cNvGrpSpPr/>
          <p:nvPr/>
        </p:nvGrpSpPr>
        <p:grpSpPr>
          <a:xfrm>
            <a:off x="5220072" y="5645482"/>
            <a:ext cx="1000132" cy="857256"/>
            <a:chOff x="5220072" y="5645482"/>
            <a:chExt cx="1000132" cy="857256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5220072" y="5645482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362948" y="566124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>
                  <a:solidFill>
                    <a:schemeClr val="accent3"/>
                  </a:solidFill>
                </a:rPr>
                <a:t>А</a:t>
              </a:r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539552" y="188640"/>
            <a:ext cx="381642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ru-RU" sz="2600" dirty="0" smtClean="0"/>
              <a:t>На отрезке А</a:t>
            </a:r>
            <a:r>
              <a:rPr lang="en-US" sz="2600" dirty="0" smtClean="0"/>
              <a:t>D</a:t>
            </a:r>
            <a:r>
              <a:rPr lang="ru-RU" sz="2600" dirty="0" smtClean="0"/>
              <a:t> отмечены точки В и С так, что точка С лежит между точками В и </a:t>
            </a:r>
            <a:r>
              <a:rPr lang="en-US" sz="2600" dirty="0" smtClean="0"/>
              <a:t>D</a:t>
            </a:r>
            <a:r>
              <a:rPr lang="ru-RU" sz="2600" dirty="0" smtClean="0"/>
              <a:t>.</a:t>
            </a:r>
          </a:p>
          <a:p>
            <a:pPr>
              <a:lnSpc>
                <a:spcPct val="130000"/>
              </a:lnSpc>
            </a:pPr>
            <a:r>
              <a:rPr lang="ru-RU" sz="2600" dirty="0" smtClean="0"/>
              <a:t>Известно, что АВ =    м, ВС на      м больше АВ, а СД меньше</a:t>
            </a:r>
          </a:p>
          <a:p>
            <a:pPr>
              <a:lnSpc>
                <a:spcPct val="130000"/>
              </a:lnSpc>
            </a:pPr>
            <a:r>
              <a:rPr lang="ru-RU" sz="2600" dirty="0" smtClean="0"/>
              <a:t> АВ + ВС на     м. Найдите длину отрезка А</a:t>
            </a:r>
            <a:r>
              <a:rPr lang="en-US" sz="2600" dirty="0" smtClean="0"/>
              <a:t>D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/>
        </p:nvGraphicFramePr>
        <p:xfrm>
          <a:off x="3491880" y="2132856"/>
          <a:ext cx="500066" cy="785818"/>
        </p:xfrm>
        <a:graphic>
          <a:graphicData uri="http://schemas.openxmlformats.org/presentationml/2006/ole">
            <p:oleObj spid="_x0000_s49168" name="Формула" r:id="rId6" imgW="203040" imgH="393480" progId="Equation.3">
              <p:embed/>
            </p:oleObj>
          </a:graphicData>
        </a:graphic>
      </p:graphicFrame>
      <p:graphicFrame>
        <p:nvGraphicFramePr>
          <p:cNvPr id="57" name="Объект 56"/>
          <p:cNvGraphicFramePr>
            <a:graphicFrameLocks noChangeAspect="1"/>
          </p:cNvGraphicFramePr>
          <p:nvPr/>
        </p:nvGraphicFramePr>
        <p:xfrm>
          <a:off x="1491422" y="2677388"/>
          <a:ext cx="376060" cy="864096"/>
        </p:xfrm>
        <a:graphic>
          <a:graphicData uri="http://schemas.openxmlformats.org/presentationml/2006/ole">
            <p:oleObj spid="_x0000_s49169" name="Формула" r:id="rId7" imgW="228600" imgH="393480" progId="Equation.3">
              <p:embed/>
            </p:oleObj>
          </a:graphicData>
        </a:graphic>
      </p:graphicFrame>
      <p:graphicFrame>
        <p:nvGraphicFramePr>
          <p:cNvPr id="58" name="Объект 57"/>
          <p:cNvGraphicFramePr>
            <a:graphicFrameLocks noChangeAspect="1"/>
          </p:cNvGraphicFramePr>
          <p:nvPr/>
        </p:nvGraphicFramePr>
        <p:xfrm>
          <a:off x="2411760" y="3717032"/>
          <a:ext cx="500066" cy="857255"/>
        </p:xfrm>
        <a:graphic>
          <a:graphicData uri="http://schemas.openxmlformats.org/presentationml/2006/ole">
            <p:oleObj spid="_x0000_s49170" name="Формула" r:id="rId8" imgW="203040" imgH="393480" progId="Equation.3">
              <p:embed/>
            </p:oleObj>
          </a:graphicData>
        </a:graphic>
      </p:graphicFrame>
      <p:grpSp>
        <p:nvGrpSpPr>
          <p:cNvPr id="59" name="Группа 54"/>
          <p:cNvGrpSpPr/>
          <p:nvPr/>
        </p:nvGrpSpPr>
        <p:grpSpPr>
          <a:xfrm>
            <a:off x="7740352" y="5589240"/>
            <a:ext cx="1000132" cy="857256"/>
            <a:chOff x="4357686" y="5643578"/>
            <a:chExt cx="1000132" cy="857256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>
                  <a:solidFill>
                    <a:schemeClr val="accent3"/>
                  </a:solidFill>
                </a:rPr>
                <a:t>И</a:t>
              </a:r>
            </a:p>
          </p:txBody>
        </p:sp>
      </p:grpSp>
      <p:grpSp>
        <p:nvGrpSpPr>
          <p:cNvPr id="68" name="Group 38"/>
          <p:cNvGrpSpPr>
            <a:grpSpLocks/>
          </p:cNvGrpSpPr>
          <p:nvPr/>
        </p:nvGrpSpPr>
        <p:grpSpPr bwMode="auto">
          <a:xfrm>
            <a:off x="4572000" y="1638516"/>
            <a:ext cx="1800200" cy="1358436"/>
            <a:chOff x="1293" y="1480"/>
            <a:chExt cx="680" cy="748"/>
          </a:xfrm>
        </p:grpSpPr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>
              <a:off x="1293" y="1480"/>
              <a:ext cx="680" cy="7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74" name="Object 37"/>
            <p:cNvGraphicFramePr>
              <a:graphicFrameLocks noChangeAspect="1"/>
            </p:cNvGraphicFramePr>
            <p:nvPr/>
          </p:nvGraphicFramePr>
          <p:xfrm>
            <a:off x="1429" y="1487"/>
            <a:ext cx="388" cy="707"/>
          </p:xfrm>
          <a:graphic>
            <a:graphicData uri="http://schemas.openxmlformats.org/presentationml/2006/ole">
              <p:oleObj spid="_x0000_s49172" name="Формула" r:id="rId9" imgW="215640" imgH="393480" progId="Equation.3">
                <p:embed/>
              </p:oleObj>
            </a:graphicData>
          </a:graphic>
        </p:graphicFrame>
      </p:grpSp>
      <p:grpSp>
        <p:nvGrpSpPr>
          <p:cNvPr id="75" name="Group 52"/>
          <p:cNvGrpSpPr>
            <a:grpSpLocks/>
          </p:cNvGrpSpPr>
          <p:nvPr/>
        </p:nvGrpSpPr>
        <p:grpSpPr bwMode="auto">
          <a:xfrm>
            <a:off x="6372200" y="2996952"/>
            <a:ext cx="1800200" cy="1152128"/>
            <a:chOff x="975" y="1933"/>
            <a:chExt cx="680" cy="771"/>
          </a:xfrm>
        </p:grpSpPr>
        <p:sp>
          <p:nvSpPr>
            <p:cNvPr id="76" name="Rectangle 5"/>
            <p:cNvSpPr>
              <a:spLocks noChangeArrowheads="1"/>
            </p:cNvSpPr>
            <p:nvPr/>
          </p:nvSpPr>
          <p:spPr bwMode="auto">
            <a:xfrm>
              <a:off x="975" y="1933"/>
              <a:ext cx="680" cy="7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77" name="Object 51"/>
            <p:cNvGraphicFramePr>
              <a:graphicFrameLocks noChangeAspect="1"/>
            </p:cNvGraphicFramePr>
            <p:nvPr/>
          </p:nvGraphicFramePr>
          <p:xfrm>
            <a:off x="1111" y="1933"/>
            <a:ext cx="399" cy="771"/>
          </p:xfrm>
          <a:graphic>
            <a:graphicData uri="http://schemas.openxmlformats.org/presentationml/2006/ole">
              <p:oleObj spid="_x0000_s49173" name="Формула" r:id="rId10" imgW="203040" imgH="393480" progId="Equation.3">
                <p:embed/>
              </p:oleObj>
            </a:graphicData>
          </a:graphic>
        </p:graphicFrame>
      </p:grpSp>
      <p:grpSp>
        <p:nvGrpSpPr>
          <p:cNvPr id="78" name="Group 40"/>
          <p:cNvGrpSpPr>
            <a:grpSpLocks/>
          </p:cNvGrpSpPr>
          <p:nvPr/>
        </p:nvGrpSpPr>
        <p:grpSpPr bwMode="auto">
          <a:xfrm>
            <a:off x="4572000" y="4076700"/>
            <a:ext cx="1800225" cy="1152525"/>
            <a:chOff x="-839" y="2477"/>
            <a:chExt cx="1134" cy="726"/>
          </a:xfrm>
        </p:grpSpPr>
        <p:sp>
          <p:nvSpPr>
            <p:cNvPr id="79" name="Rectangle 8"/>
            <p:cNvSpPr>
              <a:spLocks noChangeArrowheads="1"/>
            </p:cNvSpPr>
            <p:nvPr/>
          </p:nvSpPr>
          <p:spPr bwMode="auto">
            <a:xfrm>
              <a:off x="-839" y="2477"/>
              <a:ext cx="1134" cy="7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80" name="Object 39"/>
            <p:cNvGraphicFramePr>
              <a:graphicFrameLocks noChangeAspect="1"/>
            </p:cNvGraphicFramePr>
            <p:nvPr/>
          </p:nvGraphicFramePr>
          <p:xfrm>
            <a:off x="-567" y="2477"/>
            <a:ext cx="415" cy="714"/>
          </p:xfrm>
          <a:graphic>
            <a:graphicData uri="http://schemas.openxmlformats.org/presentationml/2006/ole">
              <p:oleObj spid="_x0000_s49174" name="Формула" r:id="rId11" imgW="228600" imgH="393480" progId="Equation.3">
                <p:embed/>
              </p:oleObj>
            </a:graphicData>
          </a:graphic>
        </p:graphicFrame>
      </p:grpSp>
      <p:sp>
        <p:nvSpPr>
          <p:cNvPr id="81" name="Управляющая кнопка: далее 80">
            <a:hlinkClick r:id="" action="ppaction://hlinkshowjump?jump=nextslide" highlightClick="1"/>
          </p:cNvPr>
          <p:cNvSpPr/>
          <p:nvPr/>
        </p:nvSpPr>
        <p:spPr>
          <a:xfrm>
            <a:off x="8460432" y="6353944"/>
            <a:ext cx="683568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4" descr="fibonacci"/>
          <p:cNvPicPr>
            <a:picLocks noChangeAspect="1" noChangeArrowheads="1"/>
          </p:cNvPicPr>
          <p:nvPr/>
        </p:nvPicPr>
        <p:blipFill>
          <a:blip r:embed="rId4" cstate="print"/>
          <a:srcRect t="11249" b="11249"/>
          <a:stretch>
            <a:fillRect/>
          </a:stretch>
        </p:blipFill>
        <p:spPr bwMode="auto">
          <a:xfrm>
            <a:off x="4355976" y="404664"/>
            <a:ext cx="4314825" cy="474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54"/>
          <p:cNvGrpSpPr/>
          <p:nvPr/>
        </p:nvGrpSpPr>
        <p:grpSpPr>
          <a:xfrm>
            <a:off x="4357686" y="5643578"/>
            <a:ext cx="1000132" cy="857256"/>
            <a:chOff x="4357686" y="5643578"/>
            <a:chExt cx="1000132" cy="857256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accent3"/>
                  </a:solidFill>
                </a:rPr>
                <a:t>Н</a:t>
              </a:r>
              <a:endParaRPr lang="ru-RU" sz="44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4" name="Группа 66"/>
          <p:cNvGrpSpPr/>
          <p:nvPr/>
        </p:nvGrpSpPr>
        <p:grpSpPr>
          <a:xfrm>
            <a:off x="691548" y="5643578"/>
            <a:ext cx="1000132" cy="857256"/>
            <a:chOff x="428596" y="5643578"/>
            <a:chExt cx="1000132" cy="857256"/>
          </a:xfrm>
        </p:grpSpPr>
        <p:sp>
          <p:nvSpPr>
            <p:cNvPr id="65" name="Прямоугольник 64"/>
            <p:cNvSpPr/>
            <p:nvPr/>
          </p:nvSpPr>
          <p:spPr>
            <a:xfrm>
              <a:off x="42859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147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accent3"/>
                  </a:solidFill>
                </a:rPr>
                <a:t>Ф</a:t>
              </a:r>
              <a:endParaRPr lang="ru-RU" sz="44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5" name="Группа 54"/>
          <p:cNvGrpSpPr/>
          <p:nvPr/>
        </p:nvGrpSpPr>
        <p:grpSpPr>
          <a:xfrm>
            <a:off x="1555644" y="5636556"/>
            <a:ext cx="1000132" cy="857256"/>
            <a:chOff x="4357686" y="5643578"/>
            <a:chExt cx="1000132" cy="857256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accent3"/>
                  </a:solidFill>
                </a:rPr>
                <a:t>И</a:t>
              </a:r>
              <a:endParaRPr lang="ru-RU" sz="44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6" name="Группа 73"/>
          <p:cNvGrpSpPr/>
          <p:nvPr/>
        </p:nvGrpSpPr>
        <p:grpSpPr>
          <a:xfrm>
            <a:off x="5220072" y="5645482"/>
            <a:ext cx="1000132" cy="857256"/>
            <a:chOff x="5220072" y="5645482"/>
            <a:chExt cx="1000132" cy="857256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5220072" y="5645482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362948" y="566124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>
                  <a:solidFill>
                    <a:schemeClr val="accent3"/>
                  </a:solidFill>
                </a:rPr>
                <a:t>А</a:t>
              </a:r>
            </a:p>
          </p:txBody>
        </p:sp>
      </p:grpSp>
      <p:grpSp>
        <p:nvGrpSpPr>
          <p:cNvPr id="7" name="Группа 54"/>
          <p:cNvGrpSpPr/>
          <p:nvPr/>
        </p:nvGrpSpPr>
        <p:grpSpPr>
          <a:xfrm>
            <a:off x="7740352" y="5589240"/>
            <a:ext cx="1000132" cy="857256"/>
            <a:chOff x="4357686" y="5643578"/>
            <a:chExt cx="1000132" cy="857256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>
                  <a:solidFill>
                    <a:schemeClr val="accent3"/>
                  </a:solidFill>
                </a:rPr>
                <a:t>И</a:t>
              </a: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4572000" y="1638516"/>
            <a:ext cx="1800200" cy="1358436"/>
            <a:chOff x="1293" y="1480"/>
            <a:chExt cx="680" cy="748"/>
          </a:xfrm>
        </p:grpSpPr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>
              <a:off x="1293" y="1480"/>
              <a:ext cx="680" cy="7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74" name="Object 37"/>
            <p:cNvGraphicFramePr>
              <a:graphicFrameLocks noChangeAspect="1"/>
            </p:cNvGraphicFramePr>
            <p:nvPr/>
          </p:nvGraphicFramePr>
          <p:xfrm>
            <a:off x="1372" y="1487"/>
            <a:ext cx="502" cy="707"/>
          </p:xfrm>
          <a:graphic>
            <a:graphicData uri="http://schemas.openxmlformats.org/presentationml/2006/ole">
              <p:oleObj spid="_x0000_s50182" name="Формула" r:id="rId5" imgW="279360" imgH="393480" progId="Equation.3">
                <p:embed/>
              </p:oleObj>
            </a:graphicData>
          </a:graphic>
        </p:graphicFrame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6372200" y="2996952"/>
            <a:ext cx="1800200" cy="1152128"/>
            <a:chOff x="975" y="1933"/>
            <a:chExt cx="680" cy="771"/>
          </a:xfrm>
        </p:grpSpPr>
        <p:sp>
          <p:nvSpPr>
            <p:cNvPr id="76" name="Rectangle 5"/>
            <p:cNvSpPr>
              <a:spLocks noChangeArrowheads="1"/>
            </p:cNvSpPr>
            <p:nvPr/>
          </p:nvSpPr>
          <p:spPr bwMode="auto">
            <a:xfrm>
              <a:off x="975" y="1933"/>
              <a:ext cx="680" cy="7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77" name="Object 51"/>
            <p:cNvGraphicFramePr>
              <a:graphicFrameLocks noChangeAspect="1"/>
            </p:cNvGraphicFramePr>
            <p:nvPr/>
          </p:nvGraphicFramePr>
          <p:xfrm>
            <a:off x="1111" y="1933"/>
            <a:ext cx="399" cy="771"/>
          </p:xfrm>
          <a:graphic>
            <a:graphicData uri="http://schemas.openxmlformats.org/presentationml/2006/ole">
              <p:oleObj spid="_x0000_s50183" name="Формула" r:id="rId6" imgW="203040" imgH="393480" progId="Equation.3">
                <p:embed/>
              </p:oleObj>
            </a:graphicData>
          </a:graphic>
        </p:graphicFrame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4572000" y="4076700"/>
            <a:ext cx="1800225" cy="1152525"/>
            <a:chOff x="-839" y="2477"/>
            <a:chExt cx="1134" cy="726"/>
          </a:xfrm>
        </p:grpSpPr>
        <p:sp>
          <p:nvSpPr>
            <p:cNvPr id="79" name="Rectangle 8"/>
            <p:cNvSpPr>
              <a:spLocks noChangeArrowheads="1"/>
            </p:cNvSpPr>
            <p:nvPr/>
          </p:nvSpPr>
          <p:spPr bwMode="auto">
            <a:xfrm>
              <a:off x="-839" y="2477"/>
              <a:ext cx="1134" cy="7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80" name="Object 39"/>
            <p:cNvGraphicFramePr>
              <a:graphicFrameLocks noChangeAspect="1"/>
            </p:cNvGraphicFramePr>
            <p:nvPr/>
          </p:nvGraphicFramePr>
          <p:xfrm>
            <a:off x="-567" y="2477"/>
            <a:ext cx="415" cy="714"/>
          </p:xfrm>
          <a:graphic>
            <a:graphicData uri="http://schemas.openxmlformats.org/presentationml/2006/ole">
              <p:oleObj spid="_x0000_s50184" name="Формула" r:id="rId7" imgW="228600" imgH="393480" progId="Equation.3">
                <p:embed/>
              </p:oleObj>
            </a:graphicData>
          </a:graphic>
        </p:graphicFrame>
      </p:grpSp>
      <p:sp>
        <p:nvSpPr>
          <p:cNvPr id="34" name="TextBox 33"/>
          <p:cNvSpPr txBox="1"/>
          <p:nvPr/>
        </p:nvSpPr>
        <p:spPr>
          <a:xfrm>
            <a:off x="467544" y="476672"/>
            <a:ext cx="3890142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800" dirty="0" smtClean="0"/>
              <a:t>На отрезке</a:t>
            </a:r>
            <a:r>
              <a:rPr lang="en-US" sz="2800" dirty="0" smtClean="0"/>
              <a:t> MK</a:t>
            </a:r>
            <a:r>
              <a:rPr lang="ru-RU" sz="2800" dirty="0" smtClean="0"/>
              <a:t>  отмечены точки </a:t>
            </a:r>
            <a:r>
              <a:rPr lang="en-US" sz="2800" dirty="0" smtClean="0"/>
              <a:t>N</a:t>
            </a:r>
            <a:r>
              <a:rPr lang="ru-RU" sz="2800" dirty="0" smtClean="0"/>
              <a:t> и </a:t>
            </a:r>
            <a:r>
              <a:rPr lang="en-US" sz="2800" dirty="0" smtClean="0"/>
              <a:t>P</a:t>
            </a:r>
            <a:r>
              <a:rPr lang="ru-RU" sz="2800" dirty="0" smtClean="0"/>
              <a:t> так, что точка </a:t>
            </a:r>
            <a:r>
              <a:rPr lang="en-US" sz="2800" dirty="0" smtClean="0"/>
              <a:t>N</a:t>
            </a:r>
            <a:r>
              <a:rPr lang="ru-RU" sz="2800" dirty="0" smtClean="0"/>
              <a:t> лежит между точками </a:t>
            </a:r>
            <a:r>
              <a:rPr lang="en-US" sz="2800" dirty="0" smtClean="0"/>
              <a:t>M</a:t>
            </a:r>
            <a:r>
              <a:rPr lang="ru-RU" sz="2800" dirty="0" smtClean="0"/>
              <a:t> и </a:t>
            </a:r>
            <a:r>
              <a:rPr lang="en-US" sz="2800" dirty="0" smtClean="0"/>
              <a:t>P</a:t>
            </a:r>
            <a:r>
              <a:rPr lang="ru-RU" sz="2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sz="2800" dirty="0" smtClean="0"/>
              <a:t>Известно, что </a:t>
            </a:r>
            <a:r>
              <a:rPr lang="en-US" sz="2800" dirty="0" smtClean="0"/>
              <a:t>MN</a:t>
            </a:r>
            <a:r>
              <a:rPr lang="ru-RU" sz="2800" dirty="0" smtClean="0"/>
              <a:t> =    м, </a:t>
            </a:r>
            <a:r>
              <a:rPr lang="en-US" sz="2800" dirty="0" smtClean="0"/>
              <a:t>NP</a:t>
            </a:r>
            <a:r>
              <a:rPr lang="ru-RU" sz="2800" dirty="0" smtClean="0"/>
              <a:t> на     м меньше </a:t>
            </a:r>
            <a:r>
              <a:rPr lang="en-US" sz="2800" dirty="0" smtClean="0"/>
              <a:t>MN</a:t>
            </a:r>
            <a:r>
              <a:rPr lang="ru-RU" sz="2800" dirty="0" smtClean="0"/>
              <a:t>, а </a:t>
            </a:r>
            <a:r>
              <a:rPr lang="en-US" sz="2800" dirty="0" smtClean="0"/>
              <a:t>PK</a:t>
            </a:r>
            <a:r>
              <a:rPr lang="ru-RU" sz="2800" dirty="0" smtClean="0"/>
              <a:t> меньше </a:t>
            </a:r>
            <a:r>
              <a:rPr lang="en-US" sz="2800" dirty="0" smtClean="0"/>
              <a:t>MP</a:t>
            </a:r>
            <a:r>
              <a:rPr lang="ru-RU" sz="2800" dirty="0" smtClean="0"/>
              <a:t> на   </a:t>
            </a:r>
            <a:r>
              <a:rPr lang="en-US" sz="2800" dirty="0" smtClean="0"/>
              <a:t> </a:t>
            </a:r>
            <a:r>
              <a:rPr lang="ru-RU" sz="2800" dirty="0" smtClean="0"/>
              <a:t>м. Найдите длину отрезка </a:t>
            </a:r>
            <a:r>
              <a:rPr lang="en-US" sz="2800" dirty="0" smtClean="0"/>
              <a:t>MK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3779912" y="2420888"/>
          <a:ext cx="500066" cy="785818"/>
        </p:xfrm>
        <a:graphic>
          <a:graphicData uri="http://schemas.openxmlformats.org/presentationml/2006/ole">
            <p:oleObj spid="_x0000_s50185" name="Формула" r:id="rId8" imgW="203040" imgH="393480" progId="Equation.3">
              <p:embed/>
            </p:oleObj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2051720" y="2852936"/>
          <a:ext cx="233363" cy="884237"/>
        </p:xfrm>
        <a:graphic>
          <a:graphicData uri="http://schemas.openxmlformats.org/presentationml/2006/ole">
            <p:oleObj spid="_x0000_s50186" name="Формула" r:id="rId9" imgW="139680" imgH="393480" progId="Equation.3">
              <p:embed/>
            </p:oleObj>
          </a:graphicData>
        </a:graphic>
      </p:graphicFrame>
      <p:graphicFrame>
        <p:nvGraphicFramePr>
          <p:cNvPr id="37" name="Объект 36"/>
          <p:cNvGraphicFramePr>
            <a:graphicFrameLocks noChangeAspect="1"/>
          </p:cNvGraphicFramePr>
          <p:nvPr/>
        </p:nvGraphicFramePr>
        <p:xfrm>
          <a:off x="899592" y="3933056"/>
          <a:ext cx="500066" cy="857255"/>
        </p:xfrm>
        <a:graphic>
          <a:graphicData uri="http://schemas.openxmlformats.org/presentationml/2006/ole">
            <p:oleObj spid="_x0000_s50187" name="Формула" r:id="rId10" imgW="203040" imgH="393480" progId="Equation.3">
              <p:embed/>
            </p:oleObj>
          </a:graphicData>
        </a:graphic>
      </p:graphicFrame>
      <p:grpSp>
        <p:nvGrpSpPr>
          <p:cNvPr id="38" name="Группа 54"/>
          <p:cNvGrpSpPr/>
          <p:nvPr/>
        </p:nvGrpSpPr>
        <p:grpSpPr>
          <a:xfrm>
            <a:off x="2419740" y="5636538"/>
            <a:ext cx="1000132" cy="857256"/>
            <a:chOff x="4357686" y="5643578"/>
            <a:chExt cx="1000132" cy="857256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>
                  <a:solidFill>
                    <a:schemeClr val="accent3"/>
                  </a:solidFill>
                </a:rPr>
                <a:t>Б</a:t>
              </a:r>
            </a:p>
          </p:txBody>
        </p:sp>
      </p:grp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8460432" y="6381328"/>
            <a:ext cx="683568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4" descr="fibonacci"/>
          <p:cNvPicPr>
            <a:picLocks noChangeAspect="1" noChangeArrowheads="1"/>
          </p:cNvPicPr>
          <p:nvPr/>
        </p:nvPicPr>
        <p:blipFill>
          <a:blip r:embed="rId4" cstate="print"/>
          <a:srcRect t="11249" b="11249"/>
          <a:stretch>
            <a:fillRect/>
          </a:stretch>
        </p:blipFill>
        <p:spPr bwMode="auto">
          <a:xfrm>
            <a:off x="4355976" y="404664"/>
            <a:ext cx="4314825" cy="474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54"/>
          <p:cNvGrpSpPr/>
          <p:nvPr/>
        </p:nvGrpSpPr>
        <p:grpSpPr>
          <a:xfrm>
            <a:off x="4357686" y="5643578"/>
            <a:ext cx="1000132" cy="857256"/>
            <a:chOff x="4357686" y="5643578"/>
            <a:chExt cx="1000132" cy="857256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accent3"/>
                  </a:solidFill>
                </a:rPr>
                <a:t>Н</a:t>
              </a:r>
              <a:endParaRPr lang="ru-RU" sz="44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3" name="Группа 66"/>
          <p:cNvGrpSpPr/>
          <p:nvPr/>
        </p:nvGrpSpPr>
        <p:grpSpPr>
          <a:xfrm>
            <a:off x="691548" y="5643578"/>
            <a:ext cx="1000132" cy="857256"/>
            <a:chOff x="428596" y="5643578"/>
            <a:chExt cx="1000132" cy="857256"/>
          </a:xfrm>
        </p:grpSpPr>
        <p:sp>
          <p:nvSpPr>
            <p:cNvPr id="65" name="Прямоугольник 64"/>
            <p:cNvSpPr/>
            <p:nvPr/>
          </p:nvSpPr>
          <p:spPr>
            <a:xfrm>
              <a:off x="42859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147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accent3"/>
                  </a:solidFill>
                </a:rPr>
                <a:t>Ф</a:t>
              </a:r>
              <a:endParaRPr lang="ru-RU" sz="44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1555644" y="5636556"/>
            <a:ext cx="1000132" cy="857256"/>
            <a:chOff x="4357686" y="5643578"/>
            <a:chExt cx="1000132" cy="857256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accent3"/>
                  </a:solidFill>
                </a:rPr>
                <a:t>И</a:t>
              </a:r>
              <a:endParaRPr lang="ru-RU" sz="44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5" name="Группа 73"/>
          <p:cNvGrpSpPr/>
          <p:nvPr/>
        </p:nvGrpSpPr>
        <p:grpSpPr>
          <a:xfrm>
            <a:off x="5220072" y="5645482"/>
            <a:ext cx="1000132" cy="857256"/>
            <a:chOff x="5220072" y="5645482"/>
            <a:chExt cx="1000132" cy="857256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5220072" y="5645482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362948" y="566124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>
                  <a:solidFill>
                    <a:schemeClr val="accent3"/>
                  </a:solidFill>
                </a:rPr>
                <a:t>А</a:t>
              </a:r>
            </a:p>
          </p:txBody>
        </p:sp>
      </p:grpSp>
      <p:grpSp>
        <p:nvGrpSpPr>
          <p:cNvPr id="6" name="Группа 54"/>
          <p:cNvGrpSpPr/>
          <p:nvPr/>
        </p:nvGrpSpPr>
        <p:grpSpPr>
          <a:xfrm>
            <a:off x="7852836" y="5636556"/>
            <a:ext cx="1000132" cy="857256"/>
            <a:chOff x="4357686" y="5643578"/>
            <a:chExt cx="1000132" cy="857256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>
                  <a:solidFill>
                    <a:schemeClr val="accent3"/>
                  </a:solidFill>
                </a:rPr>
                <a:t>И</a:t>
              </a:r>
            </a:p>
          </p:txBody>
        </p:sp>
      </p:grp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6372200" y="2996952"/>
            <a:ext cx="1800200" cy="1152128"/>
            <a:chOff x="975" y="1933"/>
            <a:chExt cx="680" cy="771"/>
          </a:xfrm>
        </p:grpSpPr>
        <p:sp>
          <p:nvSpPr>
            <p:cNvPr id="76" name="Rectangle 5"/>
            <p:cNvSpPr>
              <a:spLocks noChangeArrowheads="1"/>
            </p:cNvSpPr>
            <p:nvPr/>
          </p:nvSpPr>
          <p:spPr bwMode="auto">
            <a:xfrm>
              <a:off x="975" y="1933"/>
              <a:ext cx="680" cy="7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77" name="Object 51"/>
            <p:cNvGraphicFramePr>
              <a:graphicFrameLocks noChangeAspect="1"/>
            </p:cNvGraphicFramePr>
            <p:nvPr/>
          </p:nvGraphicFramePr>
          <p:xfrm>
            <a:off x="1111" y="1933"/>
            <a:ext cx="399" cy="771"/>
          </p:xfrm>
          <a:graphic>
            <a:graphicData uri="http://schemas.openxmlformats.org/presentationml/2006/ole">
              <p:oleObj spid="_x0000_s51203" name="Формула" r:id="rId5" imgW="203040" imgH="393480" progId="Equation.3">
                <p:embed/>
              </p:oleObj>
            </a:graphicData>
          </a:graphic>
        </p:graphicFrame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4572000" y="4076700"/>
            <a:ext cx="1800225" cy="1152525"/>
            <a:chOff x="-839" y="2477"/>
            <a:chExt cx="1134" cy="726"/>
          </a:xfrm>
        </p:grpSpPr>
        <p:sp>
          <p:nvSpPr>
            <p:cNvPr id="79" name="Rectangle 8"/>
            <p:cNvSpPr>
              <a:spLocks noChangeArrowheads="1"/>
            </p:cNvSpPr>
            <p:nvPr/>
          </p:nvSpPr>
          <p:spPr bwMode="auto">
            <a:xfrm>
              <a:off x="-839" y="2477"/>
              <a:ext cx="1134" cy="7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80" name="Object 39"/>
            <p:cNvGraphicFramePr>
              <a:graphicFrameLocks noChangeAspect="1"/>
            </p:cNvGraphicFramePr>
            <p:nvPr/>
          </p:nvGraphicFramePr>
          <p:xfrm>
            <a:off x="-567" y="2477"/>
            <a:ext cx="415" cy="714"/>
          </p:xfrm>
          <a:graphic>
            <a:graphicData uri="http://schemas.openxmlformats.org/presentationml/2006/ole">
              <p:oleObj spid="_x0000_s51204" name="Формула" r:id="rId6" imgW="228600" imgH="393480" progId="Equation.3">
                <p:embed/>
              </p:oleObj>
            </a:graphicData>
          </a:graphic>
        </p:graphicFrame>
      </p:grpSp>
      <p:sp>
        <p:nvSpPr>
          <p:cNvPr id="34" name="TextBox 33"/>
          <p:cNvSpPr txBox="1"/>
          <p:nvPr/>
        </p:nvSpPr>
        <p:spPr>
          <a:xfrm>
            <a:off x="467544" y="476672"/>
            <a:ext cx="3890142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800" dirty="0" smtClean="0"/>
              <a:t>На отрезке</a:t>
            </a:r>
            <a:r>
              <a:rPr lang="en-US" sz="2800" dirty="0" smtClean="0"/>
              <a:t> AD</a:t>
            </a:r>
            <a:r>
              <a:rPr lang="ru-RU" sz="2800" dirty="0" smtClean="0"/>
              <a:t>  отмечены точки </a:t>
            </a:r>
            <a:r>
              <a:rPr lang="en-US" sz="2800" dirty="0" smtClean="0"/>
              <a:t>B</a:t>
            </a:r>
            <a:r>
              <a:rPr lang="ru-RU" sz="2800" dirty="0" smtClean="0"/>
              <a:t> и </a:t>
            </a:r>
            <a:r>
              <a:rPr lang="en-US" sz="2800" dirty="0" smtClean="0"/>
              <a:t>C</a:t>
            </a:r>
            <a:r>
              <a:rPr lang="ru-RU" sz="2800" dirty="0" smtClean="0"/>
              <a:t> так, что точка </a:t>
            </a:r>
            <a:r>
              <a:rPr lang="en-US" sz="2800" dirty="0" smtClean="0"/>
              <a:t>B</a:t>
            </a:r>
            <a:r>
              <a:rPr lang="ru-RU" sz="2800" dirty="0" smtClean="0"/>
              <a:t> лежит между точками </a:t>
            </a:r>
            <a:r>
              <a:rPr lang="en-US" sz="2800" dirty="0" smtClean="0"/>
              <a:t>A</a:t>
            </a:r>
            <a:r>
              <a:rPr lang="ru-RU" sz="2800" dirty="0" smtClean="0"/>
              <a:t> и </a:t>
            </a:r>
            <a:r>
              <a:rPr lang="en-US" sz="2800" dirty="0" smtClean="0"/>
              <a:t>C</a:t>
            </a:r>
            <a:r>
              <a:rPr lang="ru-RU" sz="2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sz="2800" dirty="0" smtClean="0"/>
              <a:t>Известно, что </a:t>
            </a:r>
            <a:r>
              <a:rPr lang="en-US" sz="2800" dirty="0" smtClean="0"/>
              <a:t>AB</a:t>
            </a:r>
            <a:r>
              <a:rPr lang="ru-RU" sz="2800" dirty="0" smtClean="0"/>
              <a:t> =    м, </a:t>
            </a:r>
            <a:r>
              <a:rPr lang="en-US" sz="2800" dirty="0" smtClean="0"/>
              <a:t>AB</a:t>
            </a:r>
            <a:r>
              <a:rPr lang="ru-RU" sz="2800" dirty="0" smtClean="0"/>
              <a:t> на     м больше </a:t>
            </a:r>
            <a:r>
              <a:rPr lang="en-US" sz="2800" dirty="0" smtClean="0"/>
              <a:t>BC</a:t>
            </a:r>
            <a:r>
              <a:rPr lang="ru-RU" sz="2800" dirty="0" smtClean="0"/>
              <a:t>, а </a:t>
            </a:r>
            <a:r>
              <a:rPr lang="en-US" sz="2800" dirty="0" smtClean="0"/>
              <a:t>AC</a:t>
            </a:r>
            <a:r>
              <a:rPr lang="ru-RU" sz="2800" dirty="0" smtClean="0"/>
              <a:t> больше </a:t>
            </a:r>
            <a:r>
              <a:rPr lang="en-US" sz="2800" dirty="0" smtClean="0"/>
              <a:t>CD</a:t>
            </a:r>
            <a:r>
              <a:rPr lang="ru-RU" sz="2800" dirty="0" smtClean="0"/>
              <a:t> на   </a:t>
            </a:r>
            <a:r>
              <a:rPr lang="en-US" sz="2800" dirty="0" smtClean="0"/>
              <a:t> </a:t>
            </a:r>
            <a:r>
              <a:rPr lang="ru-RU" sz="2800" dirty="0" smtClean="0"/>
              <a:t>  м. Найдите длину отрезка </a:t>
            </a:r>
            <a:r>
              <a:rPr lang="en-US" sz="2800" dirty="0" smtClean="0"/>
              <a:t>AD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pSp>
        <p:nvGrpSpPr>
          <p:cNvPr id="10" name="Группа 54"/>
          <p:cNvGrpSpPr/>
          <p:nvPr/>
        </p:nvGrpSpPr>
        <p:grpSpPr>
          <a:xfrm>
            <a:off x="2419740" y="5636538"/>
            <a:ext cx="1000132" cy="857256"/>
            <a:chOff x="4357686" y="5643578"/>
            <a:chExt cx="1000132" cy="857256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>
                  <a:solidFill>
                    <a:schemeClr val="accent3"/>
                  </a:solidFill>
                </a:rPr>
                <a:t>Б</a:t>
              </a:r>
            </a:p>
          </p:txBody>
        </p:sp>
      </p:grp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8460432" y="6381328"/>
            <a:ext cx="683568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3707904" y="2420888"/>
          <a:ext cx="374650" cy="785813"/>
        </p:xfrm>
        <a:graphic>
          <a:graphicData uri="http://schemas.openxmlformats.org/presentationml/2006/ole">
            <p:oleObj spid="_x0000_s51208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1907704" y="2852936"/>
          <a:ext cx="555749" cy="884237"/>
        </p:xfrm>
        <a:graphic>
          <a:graphicData uri="http://schemas.openxmlformats.org/presentationml/2006/ole">
            <p:oleObj spid="_x0000_s51209" name="Формула" r:id="rId8" imgW="203040" imgH="393480" progId="Equation.3">
              <p:embed/>
            </p:oleObj>
          </a:graphicData>
        </a:graphic>
      </p:graphicFrame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971600" y="3933056"/>
          <a:ext cx="561975" cy="857250"/>
        </p:xfrm>
        <a:graphic>
          <a:graphicData uri="http://schemas.openxmlformats.org/presentationml/2006/ole">
            <p:oleObj spid="_x0000_s51210" name="Формула" r:id="rId9" imgW="228600" imgH="393480" progId="Equation.3">
              <p:embed/>
            </p:oleObj>
          </a:graphicData>
        </a:graphic>
      </p:graphicFrame>
      <p:grpSp>
        <p:nvGrpSpPr>
          <p:cNvPr id="50" name="Группа 49"/>
          <p:cNvGrpSpPr/>
          <p:nvPr/>
        </p:nvGrpSpPr>
        <p:grpSpPr>
          <a:xfrm>
            <a:off x="6099934" y="5645482"/>
            <a:ext cx="1864228" cy="857256"/>
            <a:chOff x="6099934" y="5645482"/>
            <a:chExt cx="1864228" cy="857256"/>
          </a:xfrm>
        </p:grpSpPr>
        <p:grpSp>
          <p:nvGrpSpPr>
            <p:cNvPr id="44" name="Группа 54"/>
            <p:cNvGrpSpPr/>
            <p:nvPr/>
          </p:nvGrpSpPr>
          <p:grpSpPr>
            <a:xfrm>
              <a:off x="6099934" y="5645482"/>
              <a:ext cx="1000132" cy="857256"/>
              <a:chOff x="4357686" y="5643578"/>
              <a:chExt cx="1000132" cy="857256"/>
            </a:xfrm>
          </p:grpSpPr>
          <p:sp>
            <p:nvSpPr>
              <p:cNvPr id="45" name="Прямоугольник 44"/>
              <p:cNvSpPr/>
              <p:nvPr/>
            </p:nvSpPr>
            <p:spPr>
              <a:xfrm>
                <a:off x="4357686" y="5643578"/>
                <a:ext cx="857256" cy="857256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500562" y="5643578"/>
                <a:ext cx="85725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dirty="0">
                    <a:solidFill>
                      <a:schemeClr val="accent3"/>
                    </a:solidFill>
                  </a:rPr>
                  <a:t>Ч</a:t>
                </a:r>
              </a:p>
            </p:txBody>
          </p:sp>
        </p:grpSp>
        <p:grpSp>
          <p:nvGrpSpPr>
            <p:cNvPr id="47" name="Группа 54"/>
            <p:cNvGrpSpPr/>
            <p:nvPr/>
          </p:nvGrpSpPr>
          <p:grpSpPr>
            <a:xfrm>
              <a:off x="6964030" y="5645482"/>
              <a:ext cx="1000132" cy="857256"/>
              <a:chOff x="4357686" y="5643578"/>
              <a:chExt cx="1000132" cy="857256"/>
            </a:xfrm>
          </p:grpSpPr>
          <p:sp>
            <p:nvSpPr>
              <p:cNvPr id="48" name="Прямоугольник 47"/>
              <p:cNvSpPr/>
              <p:nvPr/>
            </p:nvSpPr>
            <p:spPr>
              <a:xfrm>
                <a:off x="4357686" y="5643578"/>
                <a:ext cx="857256" cy="857256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500562" y="5643578"/>
                <a:ext cx="85725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dirty="0">
                    <a:solidFill>
                      <a:schemeClr val="accent3"/>
                    </a:solidFill>
                  </a:rPr>
                  <a:t>Ч</a:t>
                </a:r>
              </a:p>
            </p:txBody>
          </p:sp>
        </p:grp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4" descr="fibonacci"/>
          <p:cNvPicPr>
            <a:picLocks noChangeAspect="1" noChangeArrowheads="1"/>
          </p:cNvPicPr>
          <p:nvPr/>
        </p:nvPicPr>
        <p:blipFill>
          <a:blip r:embed="rId4" cstate="print"/>
          <a:srcRect t="11249" b="11249"/>
          <a:stretch>
            <a:fillRect/>
          </a:stretch>
        </p:blipFill>
        <p:spPr bwMode="auto">
          <a:xfrm>
            <a:off x="4355976" y="404664"/>
            <a:ext cx="4314825" cy="474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54"/>
          <p:cNvGrpSpPr/>
          <p:nvPr/>
        </p:nvGrpSpPr>
        <p:grpSpPr>
          <a:xfrm>
            <a:off x="4357686" y="5643578"/>
            <a:ext cx="1000132" cy="857256"/>
            <a:chOff x="4357686" y="5643578"/>
            <a:chExt cx="1000132" cy="857256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accent3"/>
                  </a:solidFill>
                </a:rPr>
                <a:t>Н</a:t>
              </a:r>
              <a:endParaRPr lang="ru-RU" sz="44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3" name="Группа 66"/>
          <p:cNvGrpSpPr/>
          <p:nvPr/>
        </p:nvGrpSpPr>
        <p:grpSpPr>
          <a:xfrm>
            <a:off x="907572" y="5643578"/>
            <a:ext cx="1000132" cy="857256"/>
            <a:chOff x="428596" y="5643578"/>
            <a:chExt cx="1000132" cy="857256"/>
          </a:xfrm>
        </p:grpSpPr>
        <p:sp>
          <p:nvSpPr>
            <p:cNvPr id="65" name="Прямоугольник 64"/>
            <p:cNvSpPr/>
            <p:nvPr/>
          </p:nvSpPr>
          <p:spPr>
            <a:xfrm>
              <a:off x="42859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147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accent3"/>
                  </a:solidFill>
                </a:rPr>
                <a:t>Ф</a:t>
              </a:r>
              <a:endParaRPr lang="ru-RU" sz="44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1771668" y="5636556"/>
            <a:ext cx="1000132" cy="857256"/>
            <a:chOff x="4357686" y="5643578"/>
            <a:chExt cx="1000132" cy="857256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accent3"/>
                  </a:solidFill>
                </a:rPr>
                <a:t>И</a:t>
              </a:r>
              <a:endParaRPr lang="ru-RU" sz="44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5" name="Группа 73"/>
          <p:cNvGrpSpPr/>
          <p:nvPr/>
        </p:nvGrpSpPr>
        <p:grpSpPr>
          <a:xfrm>
            <a:off x="5220072" y="5645482"/>
            <a:ext cx="1000132" cy="857256"/>
            <a:chOff x="5220072" y="5645482"/>
            <a:chExt cx="1000132" cy="857256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5220072" y="5645482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362948" y="566124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>
                  <a:solidFill>
                    <a:schemeClr val="accent3"/>
                  </a:solidFill>
                </a:rPr>
                <a:t>А</a:t>
              </a:r>
            </a:p>
          </p:txBody>
        </p:sp>
      </p:grpSp>
      <p:grpSp>
        <p:nvGrpSpPr>
          <p:cNvPr id="6" name="Группа 54"/>
          <p:cNvGrpSpPr/>
          <p:nvPr/>
        </p:nvGrpSpPr>
        <p:grpSpPr>
          <a:xfrm>
            <a:off x="7852836" y="5636556"/>
            <a:ext cx="1000132" cy="857256"/>
            <a:chOff x="4357686" y="5643578"/>
            <a:chExt cx="1000132" cy="857256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>
                  <a:solidFill>
                    <a:schemeClr val="accent3"/>
                  </a:solidFill>
                </a:rPr>
                <a:t>И</a:t>
              </a:r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6372200" y="2996952"/>
            <a:ext cx="1800200" cy="1152128"/>
            <a:chOff x="975" y="1933"/>
            <a:chExt cx="680" cy="771"/>
          </a:xfrm>
        </p:grpSpPr>
        <p:sp>
          <p:nvSpPr>
            <p:cNvPr id="76" name="Rectangle 5"/>
            <p:cNvSpPr>
              <a:spLocks noChangeArrowheads="1"/>
            </p:cNvSpPr>
            <p:nvPr/>
          </p:nvSpPr>
          <p:spPr bwMode="auto">
            <a:xfrm>
              <a:off x="975" y="1933"/>
              <a:ext cx="680" cy="7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77" name="Object 51"/>
            <p:cNvGraphicFramePr>
              <a:graphicFrameLocks noChangeAspect="1"/>
            </p:cNvGraphicFramePr>
            <p:nvPr/>
          </p:nvGraphicFramePr>
          <p:xfrm>
            <a:off x="1111" y="1933"/>
            <a:ext cx="399" cy="771"/>
          </p:xfrm>
          <a:graphic>
            <a:graphicData uri="http://schemas.openxmlformats.org/presentationml/2006/ole">
              <p:oleObj spid="_x0000_s52226" name="Формула" r:id="rId5" imgW="203040" imgH="393480" progId="Equation.3">
                <p:embed/>
              </p:oleObj>
            </a:graphicData>
          </a:graphic>
        </p:graphicFrame>
      </p:grpSp>
      <p:grpSp>
        <p:nvGrpSpPr>
          <p:cNvPr id="9" name="Группа 54"/>
          <p:cNvGrpSpPr/>
          <p:nvPr/>
        </p:nvGrpSpPr>
        <p:grpSpPr>
          <a:xfrm>
            <a:off x="2635764" y="5636538"/>
            <a:ext cx="1000132" cy="857256"/>
            <a:chOff x="4357686" y="5643578"/>
            <a:chExt cx="1000132" cy="857256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>
                  <a:solidFill>
                    <a:schemeClr val="accent3"/>
                  </a:solidFill>
                </a:rPr>
                <a:t>Б</a:t>
              </a:r>
            </a:p>
          </p:txBody>
        </p:sp>
      </p:grp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8460432" y="6381328"/>
            <a:ext cx="683568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49"/>
          <p:cNvGrpSpPr/>
          <p:nvPr/>
        </p:nvGrpSpPr>
        <p:grpSpPr>
          <a:xfrm>
            <a:off x="6099934" y="5645482"/>
            <a:ext cx="1864228" cy="857256"/>
            <a:chOff x="6099934" y="5645482"/>
            <a:chExt cx="1864228" cy="857256"/>
          </a:xfrm>
        </p:grpSpPr>
        <p:grpSp>
          <p:nvGrpSpPr>
            <p:cNvPr id="11" name="Группа 54"/>
            <p:cNvGrpSpPr/>
            <p:nvPr/>
          </p:nvGrpSpPr>
          <p:grpSpPr>
            <a:xfrm>
              <a:off x="6099934" y="5645482"/>
              <a:ext cx="1000132" cy="857256"/>
              <a:chOff x="4357686" y="5643578"/>
              <a:chExt cx="1000132" cy="857256"/>
            </a:xfrm>
          </p:grpSpPr>
          <p:sp>
            <p:nvSpPr>
              <p:cNvPr id="45" name="Прямоугольник 44"/>
              <p:cNvSpPr/>
              <p:nvPr/>
            </p:nvSpPr>
            <p:spPr>
              <a:xfrm>
                <a:off x="4357686" y="5643578"/>
                <a:ext cx="857256" cy="857256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500562" y="5643578"/>
                <a:ext cx="85725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dirty="0">
                    <a:solidFill>
                      <a:schemeClr val="accent3"/>
                    </a:solidFill>
                  </a:rPr>
                  <a:t>Ч</a:t>
                </a:r>
              </a:p>
            </p:txBody>
          </p:sp>
        </p:grpSp>
        <p:grpSp>
          <p:nvGrpSpPr>
            <p:cNvPr id="12" name="Группа 54"/>
            <p:cNvGrpSpPr/>
            <p:nvPr/>
          </p:nvGrpSpPr>
          <p:grpSpPr>
            <a:xfrm>
              <a:off x="6964030" y="5645482"/>
              <a:ext cx="1000132" cy="857256"/>
              <a:chOff x="4357686" y="5643578"/>
              <a:chExt cx="1000132" cy="857256"/>
            </a:xfrm>
          </p:grpSpPr>
          <p:sp>
            <p:nvSpPr>
              <p:cNvPr id="48" name="Прямоугольник 47"/>
              <p:cNvSpPr/>
              <p:nvPr/>
            </p:nvSpPr>
            <p:spPr>
              <a:xfrm>
                <a:off x="4357686" y="5643578"/>
                <a:ext cx="857256" cy="857256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500562" y="5643578"/>
                <a:ext cx="85725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dirty="0">
                    <a:solidFill>
                      <a:schemeClr val="accent3"/>
                    </a:solidFill>
                  </a:rPr>
                  <a:t>Ч</a:t>
                </a:r>
              </a:p>
            </p:txBody>
          </p:sp>
        </p:grpSp>
      </p:grpSp>
      <p:sp>
        <p:nvSpPr>
          <p:cNvPr id="47" name="TextBox 46"/>
          <p:cNvSpPr txBox="1"/>
          <p:nvPr/>
        </p:nvSpPr>
        <p:spPr>
          <a:xfrm>
            <a:off x="539552" y="404664"/>
            <a:ext cx="4214842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800" dirty="0" smtClean="0"/>
              <a:t>На отрезке</a:t>
            </a:r>
            <a:r>
              <a:rPr lang="en-US" sz="2800" dirty="0" smtClean="0"/>
              <a:t> MK</a:t>
            </a:r>
            <a:r>
              <a:rPr lang="ru-RU" sz="2800" dirty="0" smtClean="0"/>
              <a:t>  отмечены точки </a:t>
            </a:r>
            <a:r>
              <a:rPr lang="en-US" sz="2800" dirty="0" smtClean="0"/>
              <a:t>N</a:t>
            </a:r>
            <a:r>
              <a:rPr lang="ru-RU" sz="2800" dirty="0" smtClean="0"/>
              <a:t> и </a:t>
            </a:r>
            <a:r>
              <a:rPr lang="en-US" sz="2800" dirty="0" smtClean="0"/>
              <a:t>P</a:t>
            </a:r>
            <a:r>
              <a:rPr lang="ru-RU" sz="2800" dirty="0" smtClean="0"/>
              <a:t> так, что точка </a:t>
            </a:r>
            <a:r>
              <a:rPr lang="en-US" sz="2800" dirty="0" smtClean="0"/>
              <a:t>P</a:t>
            </a:r>
            <a:r>
              <a:rPr lang="ru-RU" sz="2800" dirty="0" smtClean="0"/>
              <a:t> лежит между точками </a:t>
            </a:r>
            <a:r>
              <a:rPr lang="en-US" sz="2800" dirty="0" smtClean="0"/>
              <a:t>N</a:t>
            </a:r>
            <a:r>
              <a:rPr lang="ru-RU" sz="2800" dirty="0" smtClean="0"/>
              <a:t> и </a:t>
            </a:r>
            <a:r>
              <a:rPr lang="en-US" sz="2800" dirty="0" smtClean="0"/>
              <a:t>K</a:t>
            </a:r>
            <a:r>
              <a:rPr lang="ru-RU" sz="2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sz="2800" dirty="0" smtClean="0"/>
              <a:t>Известно, что </a:t>
            </a:r>
            <a:r>
              <a:rPr lang="en-US" sz="2800" dirty="0" smtClean="0"/>
              <a:t>MN</a:t>
            </a:r>
            <a:r>
              <a:rPr lang="ru-RU" sz="2800" dirty="0" smtClean="0"/>
              <a:t> =    м, </a:t>
            </a:r>
            <a:r>
              <a:rPr lang="en-US" sz="2800" dirty="0" smtClean="0"/>
              <a:t>MN</a:t>
            </a:r>
            <a:r>
              <a:rPr lang="ru-RU" sz="2800" dirty="0" smtClean="0"/>
              <a:t> на     м меньше </a:t>
            </a:r>
            <a:r>
              <a:rPr lang="en-US" sz="2800" dirty="0" smtClean="0"/>
              <a:t>MP</a:t>
            </a:r>
            <a:r>
              <a:rPr lang="ru-RU" sz="2800" dirty="0" smtClean="0"/>
              <a:t>, а </a:t>
            </a:r>
            <a:r>
              <a:rPr lang="en-US" sz="2800" dirty="0" smtClean="0"/>
              <a:t>MP</a:t>
            </a:r>
            <a:r>
              <a:rPr lang="ru-RU" sz="2800" dirty="0" smtClean="0"/>
              <a:t> больше </a:t>
            </a:r>
            <a:r>
              <a:rPr lang="en-US" sz="2800" dirty="0" smtClean="0"/>
              <a:t>PK</a:t>
            </a:r>
            <a:r>
              <a:rPr lang="ru-RU" sz="2800" dirty="0" smtClean="0"/>
              <a:t> на   </a:t>
            </a:r>
            <a:r>
              <a:rPr lang="en-US" sz="2800" dirty="0" smtClean="0"/>
              <a:t> </a:t>
            </a:r>
            <a:r>
              <a:rPr lang="ru-RU" sz="2800" dirty="0" smtClean="0"/>
              <a:t>м. Найдите длину отрезка </a:t>
            </a:r>
            <a:r>
              <a:rPr lang="en-US" sz="2800" dirty="0" smtClean="0"/>
              <a:t>MK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50" name="Объект 49"/>
          <p:cNvGraphicFramePr>
            <a:graphicFrameLocks noChangeAspect="1"/>
          </p:cNvGraphicFramePr>
          <p:nvPr/>
        </p:nvGraphicFramePr>
        <p:xfrm>
          <a:off x="3837310" y="2348880"/>
          <a:ext cx="374650" cy="785813"/>
        </p:xfrm>
        <a:graphic>
          <a:graphicData uri="http://schemas.openxmlformats.org/presentationml/2006/ole">
            <p:oleObj spid="_x0000_s52231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51" name="Объект 50"/>
          <p:cNvGraphicFramePr>
            <a:graphicFrameLocks noChangeAspect="1"/>
          </p:cNvGraphicFramePr>
          <p:nvPr/>
        </p:nvGraphicFramePr>
        <p:xfrm>
          <a:off x="1763688" y="2780928"/>
          <a:ext cx="357190" cy="884237"/>
        </p:xfrm>
        <a:graphic>
          <a:graphicData uri="http://schemas.openxmlformats.org/presentationml/2006/ole">
            <p:oleObj spid="_x0000_s52232" name="Формула" r:id="rId7" imgW="139680" imgH="393480" progId="Equation.3">
              <p:embed/>
            </p:oleObj>
          </a:graphicData>
        </a:graphic>
      </p:graphicFrame>
      <p:graphicFrame>
        <p:nvGraphicFramePr>
          <p:cNvPr id="52" name="Объект 51"/>
          <p:cNvGraphicFramePr>
            <a:graphicFrameLocks noChangeAspect="1"/>
          </p:cNvGraphicFramePr>
          <p:nvPr/>
        </p:nvGraphicFramePr>
        <p:xfrm>
          <a:off x="3851920" y="3356992"/>
          <a:ext cx="437178" cy="857255"/>
        </p:xfrm>
        <a:graphic>
          <a:graphicData uri="http://schemas.openxmlformats.org/presentationml/2006/ole">
            <p:oleObj spid="_x0000_s52233" name="Формула" r:id="rId8" imgW="203040" imgH="393480" progId="Equation.3">
              <p:embed/>
            </p:oleObj>
          </a:graphicData>
        </a:graphic>
      </p:graphicFrame>
      <p:grpSp>
        <p:nvGrpSpPr>
          <p:cNvPr id="55" name="Группа 54"/>
          <p:cNvGrpSpPr/>
          <p:nvPr/>
        </p:nvGrpSpPr>
        <p:grpSpPr>
          <a:xfrm>
            <a:off x="3499860" y="5636186"/>
            <a:ext cx="1000132" cy="857256"/>
            <a:chOff x="4357686" y="5643578"/>
            <a:chExt cx="1000132" cy="857256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4357686" y="5643578"/>
              <a:ext cx="857256" cy="8572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500562" y="564357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accent3"/>
                  </a:solidFill>
                </a:rPr>
                <a:t>О</a:t>
              </a:r>
              <a:endParaRPr lang="ru-RU" sz="4400" dirty="0">
                <a:solidFill>
                  <a:schemeClr val="accent3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499247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«Сегодня на уроке я повторил…»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420888"/>
            <a:ext cx="6595899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«Сегодня на уроке я узнал…»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077072"/>
            <a:ext cx="5929354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«Сегодня на уроке я научился…»</a:t>
            </a:r>
          </a:p>
        </p:txBody>
      </p:sp>
      <p:pic>
        <p:nvPicPr>
          <p:cNvPr id="54274" name="Picture 2" descr="http://www.distedu.ru/mirror/_nach/nsc.1september.ru/2003/04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124744"/>
            <a:ext cx="2571750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74638"/>
            <a:ext cx="8215312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Графический диктант.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83671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Предложение </a:t>
            </a:r>
            <a:r>
              <a:rPr lang="ru-RU" sz="2400" b="1" dirty="0" smtClean="0">
                <a:solidFill>
                  <a:srgbClr val="FF0000"/>
                </a:solidFill>
              </a:rPr>
              <a:t>верно</a:t>
            </a:r>
            <a:r>
              <a:rPr lang="ru-RU" sz="2400" b="1" dirty="0" smtClean="0"/>
              <a:t> - </a:t>
            </a:r>
            <a:r>
              <a:rPr lang="en-US" sz="2400" b="1" dirty="0" smtClean="0"/>
              <a:t>^</a:t>
            </a:r>
            <a:r>
              <a:rPr lang="ru-RU" sz="2400" b="1" dirty="0" smtClean="0"/>
              <a:t>; предложение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неверно</a:t>
            </a:r>
            <a:r>
              <a:rPr lang="ru-RU" sz="2400" b="1" dirty="0" smtClean="0"/>
              <a:t> </a:t>
            </a:r>
            <a:r>
              <a:rPr lang="ru-RU" sz="2400" dirty="0" smtClean="0"/>
              <a:t>- </a:t>
            </a:r>
            <a:r>
              <a:rPr lang="ru-RU" sz="2400" dirty="0" smtClean="0">
                <a:sym typeface="Symbol"/>
              </a:rPr>
              <a:t>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67544" y="1329244"/>
            <a:ext cx="880029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привести дробь к новому знаменателю, нужно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числитель и знаменатель умножить на одно и тоже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натуральное число (отличное от 1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95536" y="2420888"/>
            <a:ext cx="873149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Если числитель и знаменатель дроби умножить или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разделить на натуральное число, то получится равная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ей дробь.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501008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Чтобы найти дополнительный множитель, нужно взять произвольное натуральное число.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29309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CC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Чтобы найти дополнительный множитель, нужно новый знаменатель разделить на знаменатель данной дроби.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83568" y="5517232"/>
            <a:ext cx="88002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5</a:t>
            </a:r>
            <a:r>
              <a:rPr lang="ru-RU" sz="2400" dirty="0" smtClean="0">
                <a:solidFill>
                  <a:srgbClr val="C00000"/>
                </a:solidFill>
              </a:rPr>
              <a:t>.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Общим знаменателем двух или нескольких дробей 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  может быть любое натуральное число.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  <p:bldP spid="34818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916832"/>
            <a:ext cx="6696744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Lucida Sans Unicode" pitchFamily="34" charset="0"/>
              </a:rPr>
              <a:t>Урок окончен.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Lucida Sans Unicode" pitchFamily="34" charset="0"/>
              </a:rPr>
              <a:t>Желаю успехов. 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cs typeface="Lucida Sans Unicode" pitchFamily="34" charset="0"/>
            </a:endParaRPr>
          </a:p>
        </p:txBody>
      </p:sp>
      <p:pic>
        <p:nvPicPr>
          <p:cNvPr id="53250" name="Picture 2" descr="http://papa-vlad.narod.ru/data/schjot/Drobi.files/0007-034-Golovka-syra-eto-1-a-kazhdaja-iz-polovinok-etoj-golovki-syr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1257300" cy="2286001"/>
          </a:xfrm>
          <a:prstGeom prst="rect">
            <a:avLst/>
          </a:prstGeom>
          <a:noFill/>
        </p:spPr>
      </p:pic>
      <p:pic>
        <p:nvPicPr>
          <p:cNvPr id="53252" name="Picture 4" descr="http://papa-vlad.narod.ru/data/schjot/Drobi.files/0009-043-Myshki-podelili-syr-na-chetyre-ravnye-chasti-znachit-kazhdaja-chast-e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1850" y="188640"/>
            <a:ext cx="1962150" cy="1819276"/>
          </a:xfrm>
          <a:prstGeom prst="rect">
            <a:avLst/>
          </a:prstGeom>
          <a:noFill/>
        </p:spPr>
      </p:pic>
      <p:pic>
        <p:nvPicPr>
          <p:cNvPr id="53254" name="Picture 6" descr="http://www.vilkoff.com/kids/nikitiny-razviv-igry/images/Droby-0-250x25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3861048"/>
            <a:ext cx="2381250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74638"/>
            <a:ext cx="8215312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Графический диктант.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83671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Предложение </a:t>
            </a:r>
            <a:r>
              <a:rPr lang="ru-RU" sz="2400" b="1" dirty="0" smtClean="0">
                <a:solidFill>
                  <a:srgbClr val="FF0000"/>
                </a:solidFill>
              </a:rPr>
              <a:t>верно</a:t>
            </a:r>
            <a:r>
              <a:rPr lang="ru-RU" sz="2400" b="1" dirty="0" smtClean="0"/>
              <a:t> - </a:t>
            </a:r>
            <a:r>
              <a:rPr lang="en-US" sz="2400" b="1" dirty="0" smtClean="0"/>
              <a:t>^</a:t>
            </a:r>
            <a:r>
              <a:rPr lang="ru-RU" sz="2400" b="1" dirty="0" smtClean="0"/>
              <a:t>; предложение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неверно</a:t>
            </a:r>
            <a:r>
              <a:rPr lang="ru-RU" sz="2400" b="1" dirty="0" smtClean="0"/>
              <a:t> </a:t>
            </a:r>
            <a:r>
              <a:rPr lang="ru-RU" sz="2400" dirty="0" smtClean="0"/>
              <a:t>- </a:t>
            </a:r>
            <a:r>
              <a:rPr lang="ru-RU" sz="2400" dirty="0" smtClean="0">
                <a:sym typeface="Symbol"/>
              </a:rPr>
              <a:t>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539552" y="1268760"/>
            <a:ext cx="84909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6. </a:t>
            </a:r>
            <a:r>
              <a:rPr lang="ru-RU" sz="2400" b="1" dirty="0" smtClean="0">
                <a:solidFill>
                  <a:srgbClr val="00B050"/>
                </a:solidFill>
              </a:rPr>
              <a:t>Общим знаменателем двух или нескольких дробей </a:t>
            </a:r>
          </a:p>
          <a:p>
            <a:pPr lvl="0"/>
            <a:r>
              <a:rPr lang="ru-RU" sz="2400" b="1" dirty="0" smtClean="0">
                <a:solidFill>
                  <a:srgbClr val="00B050"/>
                </a:solidFill>
              </a:rPr>
              <a:t>может быть  такое натуральное число которое </a:t>
            </a:r>
          </a:p>
          <a:p>
            <a:pPr lvl="0"/>
            <a:r>
              <a:rPr lang="ru-RU" sz="2400" b="1" dirty="0" smtClean="0">
                <a:solidFill>
                  <a:srgbClr val="00B050"/>
                </a:solidFill>
              </a:rPr>
              <a:t>является наименьшим общим кратным всех </a:t>
            </a:r>
          </a:p>
          <a:p>
            <a:pPr lvl="0"/>
            <a:r>
              <a:rPr lang="ru-RU" sz="2400" b="1" dirty="0" smtClean="0">
                <a:solidFill>
                  <a:srgbClr val="00B050"/>
                </a:solidFill>
              </a:rPr>
              <a:t>знаменателей данных дробей.</a:t>
            </a:r>
            <a:endParaRPr lang="ru-RU" sz="2400" b="1" dirty="0" smtClean="0">
              <a:solidFill>
                <a:srgbClr val="00B05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780928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7.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Если знаменатели дробей – взаимно простые числа, то общим знаменателем будет произведение знаменателей данных дробей.</a:t>
            </a:r>
          </a:p>
          <a:p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933057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8.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/>
              <a:t>Чтобы сравнить дроби с разными знаменателями нужно их сравнить числители.</a:t>
            </a:r>
          </a:p>
          <a:p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539552" y="4725144"/>
            <a:ext cx="86044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</a:rPr>
              <a:t>9.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Чтобы сравнить (сложить, вычесть) дроби с разными знаменателями нужно привести к наименьшему общему знаменателю, а затем сравнить (сложить, вычесть)</a:t>
            </a:r>
          </a:p>
        </p:txBody>
      </p:sp>
      <p:sp>
        <p:nvSpPr>
          <p:cNvPr id="9" name="Управляющая кнопка: настраиваемая 8">
            <a:hlinkClick r:id="rId2" action="ppaction://hlinksldjump" highlightClick="1"/>
          </p:cNvPr>
          <p:cNvSpPr/>
          <p:nvPr/>
        </p:nvSpPr>
        <p:spPr>
          <a:xfrm>
            <a:off x="7812360" y="6093296"/>
            <a:ext cx="648072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6" grpId="0"/>
      <p:bldP spid="7" grpId="0"/>
      <p:bldP spid="348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74638"/>
            <a:ext cx="8215312" cy="70609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Графический диктант.</a:t>
            </a: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259632" y="2030651"/>
            <a:ext cx="70567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^</a:t>
            </a: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</a:t>
            </a: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^</a:t>
            </a: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^^</a:t>
            </a: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^</a:t>
            </a:r>
            <a:r>
              <a:rPr kumimoji="0" lang="ru-RU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правляющая кнопка: далее 9">
            <a:hlinkClick r:id="rId2" action="ppaction://hlinksldjump" highlightClick="1"/>
          </p:cNvPr>
          <p:cNvSpPr/>
          <p:nvPr/>
        </p:nvSpPr>
        <p:spPr>
          <a:xfrm>
            <a:off x="7956376" y="5877272"/>
            <a:ext cx="792088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979004"/>
          <a:ext cx="7858179" cy="457203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507209"/>
                <a:gridCol w="3175485"/>
                <a:gridCol w="3175485"/>
              </a:tblGrid>
              <a:tr h="114300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 pitchFamily="18" charset="0"/>
                          <a:cs typeface="Times New Roman" pitchFamily="18" charset="0"/>
                        </a:rPr>
                        <a:t>Выполнить </a:t>
                      </a:r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действие</a:t>
                      </a:r>
                      <a:endParaRPr lang="ru-RU" sz="3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00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Числитель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43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Знаменатель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43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Дробь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78988" y="2182564"/>
            <a:ext cx="1357200" cy="1034722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208" y="3305158"/>
            <a:ext cx="1417874" cy="1033200"/>
          </a:xfrm>
          <a:prstGeom prst="rect">
            <a:avLst/>
          </a:prstGeom>
          <a:noFill/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479466"/>
            <a:ext cx="1428760" cy="1034783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2143116"/>
            <a:ext cx="471351" cy="1033200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3335790"/>
            <a:ext cx="234000" cy="1034129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11153" y="4478796"/>
            <a:ext cx="234000" cy="1034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4414" y="1071546"/>
          <a:ext cx="7000924" cy="4500594"/>
        </p:xfrm>
        <a:graphic>
          <a:graphicData uri="http://schemas.openxmlformats.org/drawingml/2006/table">
            <a:tbl>
              <a:tblPr/>
              <a:tblGrid>
                <a:gridCol w="1365459"/>
                <a:gridCol w="2865730"/>
                <a:gridCol w="2769735"/>
              </a:tblGrid>
              <a:tr h="105333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Calibri"/>
                          <a:cs typeface="Times New Roman"/>
                        </a:rPr>
                        <a:t>Сравнить дроби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908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Рвать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Дробить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Бить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74290" y="2111816"/>
            <a:ext cx="500066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7616" y="4397832"/>
            <a:ext cx="500066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9860" y="3265710"/>
            <a:ext cx="500066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214554"/>
            <a:ext cx="2286016" cy="1000132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3357562"/>
            <a:ext cx="2357454" cy="928694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01428" y="4500570"/>
            <a:ext cx="2428893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42977" y="1071546"/>
          <a:ext cx="7072362" cy="4500596"/>
        </p:xfrm>
        <a:graphic>
          <a:graphicData uri="http://schemas.openxmlformats.org/drawingml/2006/table">
            <a:tbl>
              <a:tblPr/>
              <a:tblGrid>
                <a:gridCol w="1360734"/>
                <a:gridCol w="2282603"/>
                <a:gridCol w="3429025"/>
              </a:tblGrid>
              <a:tr h="112514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Calibri"/>
                          <a:cs typeface="Times New Roman"/>
                        </a:rPr>
                        <a:t>Найти НОК чисел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514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Ломанная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НОК</a:t>
                      </a: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( 12, 48) </a:t>
                      </a:r>
                      <a:r>
                        <a:rPr lang="ru-RU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Прямая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НОК</a:t>
                      </a: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( 15, 7) </a:t>
                      </a:r>
                      <a:r>
                        <a:rPr lang="ru-RU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Кривая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НОК</a:t>
                      </a: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( 10, 35</a:t>
                      </a:r>
                      <a:r>
                        <a:rPr lang="ru-RU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)=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358082" y="244587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72330" y="3571876"/>
            <a:ext cx="1142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105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15206" y="471488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1" y="3571876"/>
            <a:ext cx="3214710" cy="1143008"/>
          </a:xfrm>
          <a:prstGeom prst="rect">
            <a:avLst/>
          </a:prstGeom>
          <a:noFill/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1486" y="2000240"/>
            <a:ext cx="3348232" cy="1285884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357167"/>
          <a:ext cx="8215369" cy="5786476"/>
        </p:xfrm>
        <a:graphic>
          <a:graphicData uri="http://schemas.openxmlformats.org/drawingml/2006/table">
            <a:tbl>
              <a:tblPr/>
              <a:tblGrid>
                <a:gridCol w="1357322"/>
                <a:gridCol w="3540687"/>
                <a:gridCol w="3317360"/>
              </a:tblGrid>
              <a:tr h="151278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Calibri"/>
                          <a:cs typeface="Times New Roman"/>
                        </a:rPr>
                        <a:t>Поставьте знак действия так, чтобы равенства были верными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278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Максим </a:t>
                      </a:r>
                      <a:r>
                        <a:rPr lang="ru-RU" sz="3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Плануд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Симон</a:t>
                      </a: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Стевин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Франсуа Виет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83306" y="2045366"/>
            <a:ext cx="357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2966" y="3475038"/>
            <a:ext cx="357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3520" y="4891776"/>
            <a:ext cx="357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8" y="5000636"/>
            <a:ext cx="3206772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214282" y="285728"/>
            <a:ext cx="8929718" cy="6286523"/>
          </a:xfrm>
        </p:spPr>
        <p:txBody>
          <a:bodyPr/>
          <a:lstStyle/>
          <a:p>
            <a:pPr marL="180000" indent="457200">
              <a:buNone/>
            </a:pPr>
            <a:r>
              <a:rPr lang="ru-RU" dirty="0" smtClean="0"/>
              <a:t>В русском языке слово                                                         появилось в </a:t>
            </a:r>
            <a:r>
              <a:rPr lang="en-US" dirty="0" smtClean="0"/>
              <a:t>VIII</a:t>
            </a:r>
            <a:r>
              <a:rPr lang="ru-RU" dirty="0" smtClean="0"/>
              <a:t> в, оно происходит от глагола «                                 » - разбивать, ломать на части. Поэтому дроби так и назывались – «                              числа». Современное обозначение дробей берет свое начало в Древней Индии; его стали использовать и арабы, а от них в </a:t>
            </a:r>
            <a:r>
              <a:rPr lang="en-US" dirty="0" smtClean="0"/>
              <a:t>XII</a:t>
            </a:r>
            <a:r>
              <a:rPr lang="ru-RU" dirty="0" smtClean="0"/>
              <a:t> – </a:t>
            </a:r>
            <a:r>
              <a:rPr lang="en-US" dirty="0" smtClean="0"/>
              <a:t>XIV</a:t>
            </a:r>
            <a:r>
              <a:rPr lang="ru-RU" dirty="0" smtClean="0"/>
              <a:t> вв. оно было заимствовано европейцами.</a:t>
            </a:r>
          </a:p>
          <a:p>
            <a:pPr indent="457200">
              <a:buNone/>
            </a:pPr>
            <a:r>
              <a:rPr lang="ru-RU" dirty="0" smtClean="0"/>
              <a:t>Название «числитель » и «знаменатель» ввел в </a:t>
            </a:r>
            <a:r>
              <a:rPr lang="en-US" dirty="0" smtClean="0"/>
              <a:t>XIII</a:t>
            </a:r>
            <a:r>
              <a:rPr lang="ru-RU" dirty="0" smtClean="0"/>
              <a:t> веке                                                                                   – греческий монах, ученый-математик.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429256" y="285728"/>
            <a:ext cx="271464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643306" y="5286388"/>
            <a:ext cx="5072098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63742" y="2301642"/>
            <a:ext cx="264320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00298" y="1285860"/>
            <a:ext cx="264320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6650038" y="252413"/>
          <a:ext cx="177800" cy="558800"/>
        </p:xfrm>
        <a:graphic>
          <a:graphicData uri="http://schemas.openxmlformats.org/presentationml/2006/ole">
            <p:oleObj spid="_x0000_s16413" name="Формула" r:id="rId3" imgW="177480" imgH="55872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47918" y="242184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«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дробь</a:t>
            </a:r>
            <a:r>
              <a:rPr lang="ru-RU" sz="3200" b="1" dirty="0" smtClean="0">
                <a:solidFill>
                  <a:srgbClr val="FF0000"/>
                </a:solidFill>
              </a:rPr>
              <a:t> »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4518" y="1209658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дробить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49516" y="2220676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ломанные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0504" y="5214950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Максим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Плануд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Презентация ШКОЛЬНЫЙ БЛОКНО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ШКОЛЬНЫЙ БЛОКНОТ</Template>
  <TotalTime>442</TotalTime>
  <Words>696</Words>
  <Application>Microsoft Office PowerPoint</Application>
  <PresentationFormat>Экран (4:3)</PresentationFormat>
  <Paragraphs>133</Paragraphs>
  <Slides>20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Презентация ШКОЛЬНЫЙ БЛОКНОТ</vt:lpstr>
      <vt:lpstr>Формула</vt:lpstr>
      <vt:lpstr>СРАВНЕНИЕ, СЛОЖЕНИЕ и ВЫЧИТАНИЕ ДРОБЕЙ С РАЗНЫМИ ЗНАМЕНАТЕЛЯМИ.</vt:lpstr>
      <vt:lpstr>Графический диктант.</vt:lpstr>
      <vt:lpstr>Графический диктант.</vt:lpstr>
      <vt:lpstr>Графический диктант.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Ольга</cp:lastModifiedBy>
  <cp:revision>55</cp:revision>
  <dcterms:created xsi:type="dcterms:W3CDTF">2011-07-25T15:15:19Z</dcterms:created>
  <dcterms:modified xsi:type="dcterms:W3CDTF">2012-10-14T14:17:45Z</dcterms:modified>
</cp:coreProperties>
</file>