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B5A34-9D1F-4A43-BA0F-770545881D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CB15F-A1B6-4A51-9126-1CB1F6D44C06}">
      <dgm:prSet/>
      <dgm:spPr/>
      <dgm:t>
        <a:bodyPr/>
        <a:lstStyle/>
        <a:p>
          <a:pPr rtl="0"/>
          <a:r>
            <a:rPr lang="ru-RU" b="1" dirty="0" smtClean="0"/>
            <a:t>Приветствие или обращение – имя того, кому предназначено письмо (здравствуйте…).</a:t>
          </a:r>
          <a:endParaRPr lang="ru-RU" dirty="0"/>
        </a:p>
      </dgm:t>
    </dgm:pt>
    <dgm:pt modelId="{DDA9718C-2AB6-4AD2-A234-526F32D1297E}" type="parTrans" cxnId="{6212FE80-92AC-4448-B9DD-8A0B1F3F1C5A}">
      <dgm:prSet/>
      <dgm:spPr/>
      <dgm:t>
        <a:bodyPr/>
        <a:lstStyle/>
        <a:p>
          <a:endParaRPr lang="ru-RU"/>
        </a:p>
      </dgm:t>
    </dgm:pt>
    <dgm:pt modelId="{151D3C71-73A8-4F91-B12C-84E81F5A016A}" type="sibTrans" cxnId="{6212FE80-92AC-4448-B9DD-8A0B1F3F1C5A}">
      <dgm:prSet/>
      <dgm:spPr/>
      <dgm:t>
        <a:bodyPr/>
        <a:lstStyle/>
        <a:p>
          <a:endParaRPr lang="ru-RU"/>
        </a:p>
      </dgm:t>
    </dgm:pt>
    <dgm:pt modelId="{B87FA3E1-B355-43BA-8549-5F7E1ADE2816}">
      <dgm:prSet/>
      <dgm:spPr/>
      <dgm:t>
        <a:bodyPr/>
        <a:lstStyle/>
        <a:p>
          <a:pPr rtl="0"/>
          <a:r>
            <a:rPr lang="ru-RU" b="1" dirty="0" smtClean="0"/>
            <a:t>Вступление – вопросы, отражающие интерес к жизни адресата, добрые слова в его адрес, пожелания.</a:t>
          </a:r>
          <a:endParaRPr lang="ru-RU" dirty="0"/>
        </a:p>
      </dgm:t>
    </dgm:pt>
    <dgm:pt modelId="{073D7981-8BF4-4B54-A006-764258B735F0}" type="parTrans" cxnId="{8E421C83-B5A9-48BE-9295-7A31F534D57F}">
      <dgm:prSet/>
      <dgm:spPr/>
      <dgm:t>
        <a:bodyPr/>
        <a:lstStyle/>
        <a:p>
          <a:endParaRPr lang="ru-RU"/>
        </a:p>
      </dgm:t>
    </dgm:pt>
    <dgm:pt modelId="{80B0C1AC-2CA9-4B65-928C-CDEE072568C3}" type="sibTrans" cxnId="{8E421C83-B5A9-48BE-9295-7A31F534D57F}">
      <dgm:prSet/>
      <dgm:spPr/>
      <dgm:t>
        <a:bodyPr/>
        <a:lstStyle/>
        <a:p>
          <a:endParaRPr lang="ru-RU"/>
        </a:p>
      </dgm:t>
    </dgm:pt>
    <dgm:pt modelId="{33EB34A5-6E55-4162-B645-977E7C85BCDA}">
      <dgm:prSet/>
      <dgm:spPr/>
      <dgm:t>
        <a:bodyPr/>
        <a:lstStyle/>
        <a:p>
          <a:pPr rtl="0"/>
          <a:r>
            <a:rPr lang="ru-RU" b="1" dirty="0" smtClean="0"/>
            <a:t>Основная часть – изложение информации, интересующей адресата.</a:t>
          </a:r>
          <a:endParaRPr lang="ru-RU" dirty="0"/>
        </a:p>
      </dgm:t>
    </dgm:pt>
    <dgm:pt modelId="{53C01FBC-E4AE-4FDC-8E0D-DAD460495C86}" type="parTrans" cxnId="{3BECB857-DC29-4830-B5FF-E50EACE17D9F}">
      <dgm:prSet/>
      <dgm:spPr/>
      <dgm:t>
        <a:bodyPr/>
        <a:lstStyle/>
        <a:p>
          <a:endParaRPr lang="ru-RU"/>
        </a:p>
      </dgm:t>
    </dgm:pt>
    <dgm:pt modelId="{32C7E561-33B6-49E2-B8DC-1A4D0BEA37B6}" type="sibTrans" cxnId="{3BECB857-DC29-4830-B5FF-E50EACE17D9F}">
      <dgm:prSet/>
      <dgm:spPr/>
      <dgm:t>
        <a:bodyPr/>
        <a:lstStyle/>
        <a:p>
          <a:endParaRPr lang="ru-RU"/>
        </a:p>
      </dgm:t>
    </dgm:pt>
    <dgm:pt modelId="{6D1583D5-2718-4B8D-B6A8-8E6ED0F1A639}">
      <dgm:prSet/>
      <dgm:spPr/>
      <dgm:t>
        <a:bodyPr/>
        <a:lstStyle/>
        <a:p>
          <a:pPr rtl="0"/>
          <a:r>
            <a:rPr lang="ru-RU" b="1" dirty="0" smtClean="0"/>
            <a:t>Заключение – выражение уважения, любви, преданности, формулы прощания.</a:t>
          </a:r>
          <a:endParaRPr lang="ru-RU" dirty="0"/>
        </a:p>
      </dgm:t>
    </dgm:pt>
    <dgm:pt modelId="{9CABC7E4-49F0-4A06-AB02-121C7EDC3A0E}" type="parTrans" cxnId="{9DAF5EC4-01BC-4516-94E1-24A1712C5A0D}">
      <dgm:prSet/>
      <dgm:spPr/>
      <dgm:t>
        <a:bodyPr/>
        <a:lstStyle/>
        <a:p>
          <a:endParaRPr lang="ru-RU"/>
        </a:p>
      </dgm:t>
    </dgm:pt>
    <dgm:pt modelId="{16C69235-464E-4CD5-B765-A1416420FFC7}" type="sibTrans" cxnId="{9DAF5EC4-01BC-4516-94E1-24A1712C5A0D}">
      <dgm:prSet/>
      <dgm:spPr/>
      <dgm:t>
        <a:bodyPr/>
        <a:lstStyle/>
        <a:p>
          <a:endParaRPr lang="ru-RU"/>
        </a:p>
      </dgm:t>
    </dgm:pt>
    <dgm:pt modelId="{CD3EC096-6970-4285-BFDC-0CEAA4B11BE9}">
      <dgm:prSet/>
      <dgm:spPr/>
      <dgm:t>
        <a:bodyPr/>
        <a:lstStyle/>
        <a:p>
          <a:pPr rtl="0"/>
          <a:r>
            <a:rPr lang="ru-RU" b="1" dirty="0" smtClean="0"/>
            <a:t>Подпись. Дата.</a:t>
          </a:r>
          <a:endParaRPr lang="ru-RU" dirty="0"/>
        </a:p>
      </dgm:t>
    </dgm:pt>
    <dgm:pt modelId="{EDEAC555-7A2F-4AFF-BA57-10C3F264047A}" type="parTrans" cxnId="{50A0AB6C-163F-408E-B478-FD38E5CA2761}">
      <dgm:prSet/>
      <dgm:spPr/>
      <dgm:t>
        <a:bodyPr/>
        <a:lstStyle/>
        <a:p>
          <a:endParaRPr lang="ru-RU"/>
        </a:p>
      </dgm:t>
    </dgm:pt>
    <dgm:pt modelId="{D2CF7CB3-A274-4EF5-83E9-8A997CA581B6}" type="sibTrans" cxnId="{50A0AB6C-163F-408E-B478-FD38E5CA2761}">
      <dgm:prSet/>
      <dgm:spPr/>
      <dgm:t>
        <a:bodyPr/>
        <a:lstStyle/>
        <a:p>
          <a:endParaRPr lang="ru-RU"/>
        </a:p>
      </dgm:t>
    </dgm:pt>
    <dgm:pt modelId="{C6D0F25F-753A-4370-BEEC-4FD6EB854B80}" type="pres">
      <dgm:prSet presAssocID="{C0CB5A34-9D1F-4A43-BA0F-770545881D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CB45C8-7CE9-42F1-A4DF-C3AD5761C410}" type="pres">
      <dgm:prSet presAssocID="{408CB15F-A1B6-4A51-9126-1CB1F6D44C06}" presName="node" presStyleLbl="node1" presStyleIdx="0" presStyleCnt="5" custScaleX="136666" custScaleY="131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69AFE-126C-4E65-A852-3698DD707941}" type="pres">
      <dgm:prSet presAssocID="{151D3C71-73A8-4F91-B12C-84E81F5A016A}" presName="sibTrans" presStyleCnt="0"/>
      <dgm:spPr/>
    </dgm:pt>
    <dgm:pt modelId="{13F09569-4078-49AD-B587-94E373C933BB}" type="pres">
      <dgm:prSet presAssocID="{B87FA3E1-B355-43BA-8549-5F7E1ADE2816}" presName="node" presStyleLbl="node1" presStyleIdx="1" presStyleCnt="5" custScaleX="131114" custScaleY="1316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F1697-4D96-42B9-94F9-9ED50DBA11B1}" type="pres">
      <dgm:prSet presAssocID="{80B0C1AC-2CA9-4B65-928C-CDEE072568C3}" presName="sibTrans" presStyleCnt="0"/>
      <dgm:spPr/>
    </dgm:pt>
    <dgm:pt modelId="{7F9BA6D5-2F72-440A-8152-AB967045FBF7}" type="pres">
      <dgm:prSet presAssocID="{33EB34A5-6E55-4162-B645-977E7C85BCDA}" presName="node" presStyleLbl="node1" presStyleIdx="2" presStyleCnt="5" custScaleX="126340" custScaleY="123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4F68D-63CE-4B47-AB4F-B4E06638956B}" type="pres">
      <dgm:prSet presAssocID="{32C7E561-33B6-49E2-B8DC-1A4D0BEA37B6}" presName="sibTrans" presStyleCnt="0"/>
      <dgm:spPr/>
    </dgm:pt>
    <dgm:pt modelId="{D275D813-D91B-4FB0-A782-79029375E7D7}" type="pres">
      <dgm:prSet presAssocID="{6D1583D5-2718-4B8D-B6A8-8E6ED0F1A639}" presName="node" presStyleLbl="node1" presStyleIdx="3" presStyleCnt="5" custScaleX="101767" custScaleY="120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4773C-5DD5-47AA-8F41-D0B88A85FD58}" type="pres">
      <dgm:prSet presAssocID="{16C69235-464E-4CD5-B765-A1416420FFC7}" presName="sibTrans" presStyleCnt="0"/>
      <dgm:spPr/>
    </dgm:pt>
    <dgm:pt modelId="{ABE78AB5-7DA5-47B2-A2FF-ECE3D451F15C}" type="pres">
      <dgm:prSet presAssocID="{CD3EC096-6970-4285-BFDC-0CEAA4B11BE9}" presName="node" presStyleLbl="node1" presStyleIdx="4" presStyleCnt="5" custScaleX="109589" custScaleY="119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33954-934E-4996-BE1F-54AEEB179353}" type="presOf" srcId="{C0CB5A34-9D1F-4A43-BA0F-770545881D49}" destId="{C6D0F25F-753A-4370-BEEC-4FD6EB854B80}" srcOrd="0" destOrd="0" presId="urn:microsoft.com/office/officeart/2005/8/layout/default"/>
    <dgm:cxn modelId="{3BECB857-DC29-4830-B5FF-E50EACE17D9F}" srcId="{C0CB5A34-9D1F-4A43-BA0F-770545881D49}" destId="{33EB34A5-6E55-4162-B645-977E7C85BCDA}" srcOrd="2" destOrd="0" parTransId="{53C01FBC-E4AE-4FDC-8E0D-DAD460495C86}" sibTransId="{32C7E561-33B6-49E2-B8DC-1A4D0BEA37B6}"/>
    <dgm:cxn modelId="{D574FDA1-9EC3-4D1A-9228-3CBDF0CE607A}" type="presOf" srcId="{CD3EC096-6970-4285-BFDC-0CEAA4B11BE9}" destId="{ABE78AB5-7DA5-47B2-A2FF-ECE3D451F15C}" srcOrd="0" destOrd="0" presId="urn:microsoft.com/office/officeart/2005/8/layout/default"/>
    <dgm:cxn modelId="{BCD5E707-1D0D-4B18-B359-6A56E309C1D8}" type="presOf" srcId="{33EB34A5-6E55-4162-B645-977E7C85BCDA}" destId="{7F9BA6D5-2F72-440A-8152-AB967045FBF7}" srcOrd="0" destOrd="0" presId="urn:microsoft.com/office/officeart/2005/8/layout/default"/>
    <dgm:cxn modelId="{D87A2BF4-8C52-4612-8153-29B39A399811}" type="presOf" srcId="{B87FA3E1-B355-43BA-8549-5F7E1ADE2816}" destId="{13F09569-4078-49AD-B587-94E373C933BB}" srcOrd="0" destOrd="0" presId="urn:microsoft.com/office/officeart/2005/8/layout/default"/>
    <dgm:cxn modelId="{50A0AB6C-163F-408E-B478-FD38E5CA2761}" srcId="{C0CB5A34-9D1F-4A43-BA0F-770545881D49}" destId="{CD3EC096-6970-4285-BFDC-0CEAA4B11BE9}" srcOrd="4" destOrd="0" parTransId="{EDEAC555-7A2F-4AFF-BA57-10C3F264047A}" sibTransId="{D2CF7CB3-A274-4EF5-83E9-8A997CA581B6}"/>
    <dgm:cxn modelId="{9DAF5EC4-01BC-4516-94E1-24A1712C5A0D}" srcId="{C0CB5A34-9D1F-4A43-BA0F-770545881D49}" destId="{6D1583D5-2718-4B8D-B6A8-8E6ED0F1A639}" srcOrd="3" destOrd="0" parTransId="{9CABC7E4-49F0-4A06-AB02-121C7EDC3A0E}" sibTransId="{16C69235-464E-4CD5-B765-A1416420FFC7}"/>
    <dgm:cxn modelId="{EC4B8728-C42A-4255-831E-2298A53242FE}" type="presOf" srcId="{408CB15F-A1B6-4A51-9126-1CB1F6D44C06}" destId="{6DCB45C8-7CE9-42F1-A4DF-C3AD5761C410}" srcOrd="0" destOrd="0" presId="urn:microsoft.com/office/officeart/2005/8/layout/default"/>
    <dgm:cxn modelId="{6212FE80-92AC-4448-B9DD-8A0B1F3F1C5A}" srcId="{C0CB5A34-9D1F-4A43-BA0F-770545881D49}" destId="{408CB15F-A1B6-4A51-9126-1CB1F6D44C06}" srcOrd="0" destOrd="0" parTransId="{DDA9718C-2AB6-4AD2-A234-526F32D1297E}" sibTransId="{151D3C71-73A8-4F91-B12C-84E81F5A016A}"/>
    <dgm:cxn modelId="{8E421C83-B5A9-48BE-9295-7A31F534D57F}" srcId="{C0CB5A34-9D1F-4A43-BA0F-770545881D49}" destId="{B87FA3E1-B355-43BA-8549-5F7E1ADE2816}" srcOrd="1" destOrd="0" parTransId="{073D7981-8BF4-4B54-A006-764258B735F0}" sibTransId="{80B0C1AC-2CA9-4B65-928C-CDEE072568C3}"/>
    <dgm:cxn modelId="{865FDE50-E684-45E8-A939-D0424369203C}" type="presOf" srcId="{6D1583D5-2718-4B8D-B6A8-8E6ED0F1A639}" destId="{D275D813-D91B-4FB0-A782-79029375E7D7}" srcOrd="0" destOrd="0" presId="urn:microsoft.com/office/officeart/2005/8/layout/default"/>
    <dgm:cxn modelId="{3A0A8555-DFC4-46F4-8D3D-C9F98A6D2FCD}" type="presParOf" srcId="{C6D0F25F-753A-4370-BEEC-4FD6EB854B80}" destId="{6DCB45C8-7CE9-42F1-A4DF-C3AD5761C410}" srcOrd="0" destOrd="0" presId="urn:microsoft.com/office/officeart/2005/8/layout/default"/>
    <dgm:cxn modelId="{E79CA9DA-223B-45AF-A29C-36AFD7D777BB}" type="presParOf" srcId="{C6D0F25F-753A-4370-BEEC-4FD6EB854B80}" destId="{4C169AFE-126C-4E65-A852-3698DD707941}" srcOrd="1" destOrd="0" presId="urn:microsoft.com/office/officeart/2005/8/layout/default"/>
    <dgm:cxn modelId="{7B83A9B3-0C2E-4599-BA8C-85EAD515C4DC}" type="presParOf" srcId="{C6D0F25F-753A-4370-BEEC-4FD6EB854B80}" destId="{13F09569-4078-49AD-B587-94E373C933BB}" srcOrd="2" destOrd="0" presId="urn:microsoft.com/office/officeart/2005/8/layout/default"/>
    <dgm:cxn modelId="{C3BFFADC-B2EE-4425-8A14-2B58C016B6C3}" type="presParOf" srcId="{C6D0F25F-753A-4370-BEEC-4FD6EB854B80}" destId="{DD2F1697-4D96-42B9-94F9-9ED50DBA11B1}" srcOrd="3" destOrd="0" presId="urn:microsoft.com/office/officeart/2005/8/layout/default"/>
    <dgm:cxn modelId="{C36CEBDB-5966-4CE3-9EE2-9640EA6D96C6}" type="presParOf" srcId="{C6D0F25F-753A-4370-BEEC-4FD6EB854B80}" destId="{7F9BA6D5-2F72-440A-8152-AB967045FBF7}" srcOrd="4" destOrd="0" presId="urn:microsoft.com/office/officeart/2005/8/layout/default"/>
    <dgm:cxn modelId="{37FF174C-2061-4583-9FF6-F896F8CD01B5}" type="presParOf" srcId="{C6D0F25F-753A-4370-BEEC-4FD6EB854B80}" destId="{3214F68D-63CE-4B47-AB4F-B4E06638956B}" srcOrd="5" destOrd="0" presId="urn:microsoft.com/office/officeart/2005/8/layout/default"/>
    <dgm:cxn modelId="{043AE79B-A8C3-4E0F-A174-A5832CE00135}" type="presParOf" srcId="{C6D0F25F-753A-4370-BEEC-4FD6EB854B80}" destId="{D275D813-D91B-4FB0-A782-79029375E7D7}" srcOrd="6" destOrd="0" presId="urn:microsoft.com/office/officeart/2005/8/layout/default"/>
    <dgm:cxn modelId="{C32AC9F4-A86C-4B4B-9E5A-B9CC91FB510D}" type="presParOf" srcId="{C6D0F25F-753A-4370-BEEC-4FD6EB854B80}" destId="{4454773C-5DD5-47AA-8F41-D0B88A85FD58}" srcOrd="7" destOrd="0" presId="urn:microsoft.com/office/officeart/2005/8/layout/default"/>
    <dgm:cxn modelId="{279EA230-27CC-4658-976D-88674116A55E}" type="presParOf" srcId="{C6D0F25F-753A-4370-BEEC-4FD6EB854B80}" destId="{ABE78AB5-7DA5-47B2-A2FF-ECE3D451F15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B45C8-7CE9-42F1-A4DF-C3AD5761C410}">
      <dsp:nvSpPr>
        <dsp:cNvPr id="0" name=""/>
        <dsp:cNvSpPr/>
      </dsp:nvSpPr>
      <dsp:spPr>
        <a:xfrm>
          <a:off x="922411" y="522611"/>
          <a:ext cx="3141270" cy="181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Приветствие или обращение – имя того, кому предназначено письмо (здравствуйте…).</a:t>
          </a:r>
          <a:endParaRPr lang="ru-RU" sz="1800" kern="1200" dirty="0"/>
        </a:p>
      </dsp:txBody>
      <dsp:txXfrm>
        <a:off x="922411" y="522611"/>
        <a:ext cx="3141270" cy="1814979"/>
      </dsp:txXfrm>
    </dsp:sp>
    <dsp:sp modelId="{13F09569-4078-49AD-B587-94E373C933BB}">
      <dsp:nvSpPr>
        <dsp:cNvPr id="0" name=""/>
        <dsp:cNvSpPr/>
      </dsp:nvSpPr>
      <dsp:spPr>
        <a:xfrm>
          <a:off x="4293531" y="522611"/>
          <a:ext cx="3013657" cy="1814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Вступление – вопросы, отражающие интерес к жизни адресата, добрые слова в его адрес, пожелания.</a:t>
          </a:r>
          <a:endParaRPr lang="ru-RU" sz="1800" kern="1200" dirty="0"/>
        </a:p>
      </dsp:txBody>
      <dsp:txXfrm>
        <a:off x="4293531" y="522611"/>
        <a:ext cx="3013657" cy="1814979"/>
      </dsp:txXfrm>
    </dsp:sp>
    <dsp:sp modelId="{7F9BA6D5-2F72-440A-8152-AB967045FBF7}">
      <dsp:nvSpPr>
        <dsp:cNvPr id="0" name=""/>
        <dsp:cNvSpPr/>
      </dsp:nvSpPr>
      <dsp:spPr>
        <a:xfrm>
          <a:off x="3975" y="2567440"/>
          <a:ext cx="2903926" cy="1696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Основная часть – изложение информации, интересующей адресата.</a:t>
          </a:r>
          <a:endParaRPr lang="ru-RU" sz="1800" kern="1200" dirty="0"/>
        </a:p>
      </dsp:txBody>
      <dsp:txXfrm>
        <a:off x="3975" y="2567440"/>
        <a:ext cx="2903926" cy="1696294"/>
      </dsp:txXfrm>
    </dsp:sp>
    <dsp:sp modelId="{D275D813-D91B-4FB0-A782-79029375E7D7}">
      <dsp:nvSpPr>
        <dsp:cNvPr id="0" name=""/>
        <dsp:cNvSpPr/>
      </dsp:nvSpPr>
      <dsp:spPr>
        <a:xfrm>
          <a:off x="3137752" y="2582121"/>
          <a:ext cx="2339116" cy="1666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Заключение – выражение уважения, любви, преданности, формулы прощания.</a:t>
          </a:r>
          <a:endParaRPr lang="ru-RU" sz="1800" kern="1200" dirty="0"/>
        </a:p>
      </dsp:txBody>
      <dsp:txXfrm>
        <a:off x="3137752" y="2582121"/>
        <a:ext cx="2339116" cy="1666933"/>
      </dsp:txXfrm>
    </dsp:sp>
    <dsp:sp modelId="{ABE78AB5-7DA5-47B2-A2FF-ECE3D451F15C}">
      <dsp:nvSpPr>
        <dsp:cNvPr id="0" name=""/>
        <dsp:cNvSpPr/>
      </dsp:nvSpPr>
      <dsp:spPr>
        <a:xfrm>
          <a:off x="5706719" y="2589196"/>
          <a:ext cx="2518904" cy="165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Подпись. Дата.</a:t>
          </a:r>
          <a:endParaRPr lang="ru-RU" sz="1800" kern="1200" dirty="0"/>
        </a:p>
      </dsp:txBody>
      <dsp:txXfrm>
        <a:off x="5706719" y="2589196"/>
        <a:ext cx="2518904" cy="1652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739A45-5869-4813-9345-6F395AEFE450}" type="datetimeFigureOut">
              <a:rPr lang="ru-RU" smtClean="0"/>
              <a:pPr/>
              <a:t>02.01.2004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5FD7B6-9D87-4372-9F0D-ADBE15459F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Алгоритм написания письма: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/>
              <a:t>Основные правила написания писем:</a:t>
            </a:r>
            <a:r>
              <a:rPr lang="ru-RU" dirty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/>
              <a:t>Указывайте дату и место написания письма.</a:t>
            </a:r>
          </a:p>
          <a:p>
            <a:pPr lvl="0"/>
            <a:r>
              <a:rPr lang="ru-RU" sz="3600" dirty="0"/>
              <a:t>Избегайте грубых, просторечных слов и выражений.</a:t>
            </a:r>
          </a:p>
          <a:p>
            <a:pPr lvl="0"/>
            <a:r>
              <a:rPr lang="ru-RU" sz="3600" dirty="0"/>
              <a:t>Не употребляйте обороты: “Лети с приветом, вернись с ответом”, “Жду ответа, как соловей лета” и т 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7758138" cy="1000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Коммуникативные задачи</a:t>
            </a: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600" dirty="0"/>
              <a:t>Сообщить, оповестить</a:t>
            </a:r>
            <a:r>
              <a:rPr lang="ru-RU" sz="3600" dirty="0" smtClean="0"/>
              <a:t>;</a:t>
            </a:r>
          </a:p>
          <a:p>
            <a:pPr lvl="0"/>
            <a:endParaRPr lang="ru-RU" sz="3600" dirty="0"/>
          </a:p>
          <a:p>
            <a:pPr lvl="0"/>
            <a:r>
              <a:rPr lang="ru-RU" sz="3600" dirty="0"/>
              <a:t>Поздравить</a:t>
            </a:r>
            <a:r>
              <a:rPr lang="ru-RU" sz="3600" dirty="0" smtClean="0"/>
              <a:t>;</a:t>
            </a:r>
          </a:p>
          <a:p>
            <a:pPr lvl="0"/>
            <a:endParaRPr lang="ru-RU" sz="3600" dirty="0"/>
          </a:p>
          <a:p>
            <a:pPr lvl="0"/>
            <a:r>
              <a:rPr lang="ru-RU" sz="3600" dirty="0"/>
              <a:t>Извиниться</a:t>
            </a:r>
            <a:r>
              <a:rPr lang="ru-RU" sz="3600" dirty="0" smtClean="0"/>
              <a:t>;</a:t>
            </a:r>
          </a:p>
          <a:p>
            <a:pPr lvl="0"/>
            <a:endParaRPr lang="ru-RU" sz="3600" dirty="0"/>
          </a:p>
          <a:p>
            <a:pPr lvl="0"/>
            <a:r>
              <a:rPr lang="ru-RU" sz="3600" dirty="0"/>
              <a:t>Поделиться чувствами, впечатлениями</a:t>
            </a:r>
            <a:r>
              <a:rPr lang="ru-RU" sz="3600" dirty="0" smtClean="0"/>
              <a:t>;</a:t>
            </a:r>
          </a:p>
          <a:p>
            <a:pPr lvl="0"/>
            <a:endParaRPr lang="ru-RU" sz="3600" dirty="0"/>
          </a:p>
          <a:p>
            <a:pPr lvl="0"/>
            <a:r>
              <a:rPr lang="ru-RU" sz="3600" dirty="0"/>
              <a:t>Поблагодарить и т. д.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бывают письма?</a:t>
            </a:r>
            <a:br>
              <a:rPr lang="ru-RU" b="1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sz="4800" i="1" dirty="0"/>
              <a:t>Письмо </a:t>
            </a:r>
            <a:r>
              <a:rPr lang="ru-RU" sz="4800" i="1" dirty="0" smtClean="0"/>
              <a:t>деловое</a:t>
            </a:r>
          </a:p>
          <a:p>
            <a:pPr>
              <a:buNone/>
            </a:pPr>
            <a:endParaRPr lang="ru-RU" sz="4800" dirty="0"/>
          </a:p>
          <a:p>
            <a:r>
              <a:rPr lang="ru-RU" sz="4800" i="1" dirty="0"/>
              <a:t>Личное:</a:t>
            </a:r>
            <a:r>
              <a:rPr lang="ru-RU" sz="4800" dirty="0"/>
              <a:t> письмо-рассказ, письмо-поздравление, письмо-просьба, благодарственное письмо.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Информация.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r>
              <a:rPr lang="ru-RU" sz="2800" dirty="0"/>
              <a:t>Информация в письме – это «кусочек» человеческой жизни, к которому интересно вернуться спустя годы.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  <a:p>
            <a:r>
              <a:rPr lang="ru-RU" sz="2800" dirty="0"/>
              <a:t>Что может служить информацией для письма?</a:t>
            </a:r>
          </a:p>
          <a:p>
            <a:pPr>
              <a:buNone/>
            </a:pPr>
            <a:r>
              <a:rPr lang="ru-RU" sz="2800" dirty="0" smtClean="0"/>
              <a:t> (</a:t>
            </a:r>
            <a:r>
              <a:rPr lang="ru-RU" sz="2800" i="1" dirty="0" smtClean="0"/>
              <a:t>школьные </a:t>
            </a:r>
            <a:r>
              <a:rPr lang="ru-RU" sz="2800" i="1" dirty="0"/>
              <a:t>дела, события в семье, увлечения, желание поделиться впечатлением о прочитанном или увиденном, о трудностях и </a:t>
            </a:r>
            <a:r>
              <a:rPr lang="ru-RU" sz="2800" i="1" dirty="0" smtClean="0"/>
              <a:t>проблемах). </a:t>
            </a:r>
            <a:endParaRPr lang="ru-RU" sz="2800" i="1" dirty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Культура  письма</a:t>
            </a:r>
            <a:r>
              <a:rPr lang="ru-RU" dirty="0"/>
              <a:t>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Согласно принятому</a:t>
            </a:r>
            <a:r>
              <a:rPr lang="ru-RU" sz="2800" i="1" dirty="0"/>
              <a:t> этикету</a:t>
            </a:r>
            <a:r>
              <a:rPr lang="ru-RU" sz="2800" dirty="0"/>
              <a:t>, обязательны поля.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 </a:t>
            </a:r>
            <a:r>
              <a:rPr lang="ru-RU" sz="2800" dirty="0"/>
              <a:t>правом верхнем углу письма, как правило, ставится дата.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Почерк </a:t>
            </a:r>
            <a:r>
              <a:rPr lang="en-US" sz="2800" dirty="0" smtClean="0"/>
              <a:t> </a:t>
            </a:r>
            <a:r>
              <a:rPr lang="ru-RU" sz="2800" dirty="0" smtClean="0"/>
              <a:t>должен </a:t>
            </a:r>
            <a:r>
              <a:rPr lang="ru-RU" sz="2800" dirty="0"/>
              <a:t>быть таким, чтобы письмо не превращалось в ребус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Множество помарок и исправлений свидетельствуют о неуважении к </a:t>
            </a:r>
            <a:r>
              <a:rPr lang="ru-RU" sz="2800" dirty="0" smtClean="0"/>
              <a:t>адресату.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Аккуратно </a:t>
            </a:r>
            <a:r>
              <a:rPr lang="ru-RU" sz="2800" dirty="0"/>
              <a:t>и разборчиво подписывается конверт.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Отгадай кроссворд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/>
              <a:t>1.</a:t>
            </a:r>
            <a:r>
              <a:rPr lang="ru-RU" dirty="0"/>
              <a:t> Сообщение, поздравление, просьба, написанные на бумаге, предназначенные для отправления на расстояние. </a:t>
            </a:r>
          </a:p>
          <a:p>
            <a:pPr>
              <a:buNone/>
            </a:pPr>
            <a:r>
              <a:rPr lang="ru-RU" sz="3200" b="1" dirty="0"/>
              <a:t>2.</a:t>
            </a:r>
            <a:r>
              <a:rPr lang="ru-RU" b="1" dirty="0"/>
              <a:t> </a:t>
            </a:r>
            <a:r>
              <a:rPr lang="ru-RU" dirty="0"/>
              <a:t>Бумажный пакет, сохраняющий тайну послания? </a:t>
            </a:r>
          </a:p>
          <a:p>
            <a:pPr>
              <a:buNone/>
            </a:pPr>
            <a:r>
              <a:rPr lang="ru-RU" b="1" dirty="0"/>
              <a:t>3. </a:t>
            </a:r>
            <a:r>
              <a:rPr lang="ru-RU" dirty="0"/>
              <a:t>Пункт назначения письма, местонахождение лица, которому оно предназначено</a:t>
            </a:r>
            <a:r>
              <a:rPr lang="ru-RU" dirty="0" smtClean="0"/>
              <a:t>?</a:t>
            </a:r>
            <a:endParaRPr lang="ru-RU" dirty="0"/>
          </a:p>
          <a:p>
            <a:pPr>
              <a:buNone/>
            </a:pPr>
            <a:r>
              <a:rPr lang="ru-RU" b="1" dirty="0"/>
              <a:t>4. </a:t>
            </a:r>
            <a:r>
              <a:rPr lang="ru-RU" dirty="0"/>
              <a:t>Цифровое условное обозначение населённого пункта? </a:t>
            </a:r>
          </a:p>
          <a:p>
            <a:pPr>
              <a:buNone/>
            </a:pPr>
            <a:r>
              <a:rPr lang="ru-RU" b="1" dirty="0"/>
              <a:t>5.</a:t>
            </a:r>
            <a:r>
              <a:rPr lang="ru-RU" dirty="0"/>
              <a:t> Человек, разносящий письма, посылки, телеграммы?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0011-011-Fizkultminut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614720" cy="517525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Словарная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(работа со словарями)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Ogegov_SlovRusskYazikaCOV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2214554"/>
            <a:ext cx="2571768" cy="3833159"/>
          </a:xfrm>
        </p:spPr>
      </p:pic>
      <p:sp>
        <p:nvSpPr>
          <p:cNvPr id="7" name="TextBox 6"/>
          <p:cNvSpPr txBox="1"/>
          <p:nvPr/>
        </p:nvSpPr>
        <p:spPr>
          <a:xfrm>
            <a:off x="4071934" y="2000240"/>
            <a:ext cx="457203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b="1" dirty="0"/>
              <a:t>Эпистола </a:t>
            </a:r>
            <a:r>
              <a:rPr lang="ru-RU" sz="3200" dirty="0"/>
              <a:t>- литературный жанр, послание в форме письма.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dirty="0"/>
              <a:t>Адресат</a:t>
            </a:r>
            <a:r>
              <a:rPr lang="ru-RU" sz="3200" dirty="0"/>
              <a:t> – тот, кому адресовано письмо.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b="1" dirty="0"/>
              <a:t>Адресант</a:t>
            </a:r>
            <a:r>
              <a:rPr lang="ru-RU" sz="3200" dirty="0"/>
              <a:t> – тот, кто пишет письмо.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334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Алгоритм написания письма:  </vt:lpstr>
      <vt:lpstr> Основные правила написания писем: </vt:lpstr>
      <vt:lpstr>   Коммуникативные задачи </vt:lpstr>
      <vt:lpstr>Какие бывают письма? </vt:lpstr>
      <vt:lpstr>Информация. </vt:lpstr>
      <vt:lpstr>Культура  письма. </vt:lpstr>
      <vt:lpstr>Отгадай кроссворд</vt:lpstr>
      <vt:lpstr>Слайд 8</vt:lpstr>
      <vt:lpstr>Словарная работа (работа со словарями)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Замечание Академика  Д.С. Лихачёва в письмах к молодёжи.</dc:title>
  <dc:creator>Максим</dc:creator>
  <cp:lastModifiedBy>Admin</cp:lastModifiedBy>
  <cp:revision>17</cp:revision>
  <dcterms:created xsi:type="dcterms:W3CDTF">2012-05-21T12:25:20Z</dcterms:created>
  <dcterms:modified xsi:type="dcterms:W3CDTF">2004-01-01T23:29:21Z</dcterms:modified>
</cp:coreProperties>
</file>