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AFF3"/>
    <a:srgbClr val="70AAF0"/>
    <a:srgbClr val="287FE8"/>
    <a:srgbClr val="1359AD"/>
    <a:srgbClr val="0E4280"/>
    <a:srgbClr val="0066CC"/>
    <a:srgbClr val="FFCC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03396-027F-4537-9338-E21DB3A6E8CB}" type="datetimeFigureOut">
              <a:rPr lang="ru-RU" smtClean="0"/>
              <a:pPr/>
              <a:t>24.12.2012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324DE-D310-4FB6-9E3D-8F94005E7B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24DE-D310-4FB6-9E3D-8F94005E7B6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  <a:prstGeom prst="roundRect">
            <a:avLst/>
          </a:prstGeom>
          <a:noFill/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2285992"/>
            <a:ext cx="6400800" cy="25003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oundRect">
            <a:avLst/>
          </a:prstGeom>
          <a:solidFill>
            <a:srgbClr val="FFFFFF">
              <a:alpha val="30196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>
              <a:lumMod val="90000"/>
            </a:schemeClr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71414"/>
            <a:ext cx="7000924" cy="642942"/>
          </a:xfrm>
        </p:spPr>
        <p:txBody>
          <a:bodyPr>
            <a:noAutofit/>
          </a:bodyPr>
          <a:lstStyle/>
          <a:p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Haettenschweiler" pitchFamily="34" charset="0"/>
                <a:ea typeface="SimSun" pitchFamily="2" charset="-122"/>
                <a:cs typeface="Times New Roman" pitchFamily="18" charset="0"/>
              </a:rPr>
              <a:t>Подготовка к ГИА</a:t>
            </a:r>
            <a:endParaRPr lang="ru-RU" sz="6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Haettenschweiler" pitchFamily="34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2857496"/>
            <a:ext cx="3000396" cy="500066"/>
          </a:xfrm>
        </p:spPr>
        <p:txBody>
          <a:bodyPr>
            <a:normAutofit fontScale="70000" lnSpcReduction="20000"/>
          </a:bodyPr>
          <a:lstStyle/>
          <a:p>
            <a:r>
              <a:rPr lang="ru-RU" sz="4000" b="1" dirty="0" smtClean="0">
                <a:effectLst/>
              </a:rPr>
              <a:t>Задание </a:t>
            </a:r>
            <a:r>
              <a:rPr lang="ru-RU" sz="4000" b="1" dirty="0" smtClean="0">
                <a:effectLst/>
              </a:rPr>
              <a:t>С1</a:t>
            </a:r>
            <a:endParaRPr lang="ru-RU" sz="4000" b="1" dirty="0" smtClean="0">
              <a:effectLst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5949280"/>
            <a:ext cx="9144000" cy="908720"/>
          </a:xfrm>
          <a:prstGeom prst="roundRect">
            <a:avLst/>
          </a:prstGeom>
          <a:noFill/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Учитель </a:t>
            </a: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русского языка и литературы,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высшей</a:t>
            </a:r>
            <a:r>
              <a:rPr kumimoji="0" lang="ru-RU" sz="21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 </a:t>
            </a:r>
            <a:r>
              <a:rPr kumimoji="0" lang="ru-RU" sz="21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категории,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100" baseline="0" dirty="0" err="1" smtClean="0">
                <a:solidFill>
                  <a:schemeClr val="bg2">
                    <a:lumMod val="90000"/>
                  </a:schemeClr>
                </a:solidFill>
                <a:latin typeface="Cambria" pitchFamily="18" charset="0"/>
                <a:ea typeface="+mj-ea"/>
                <a:cs typeface="+mj-cs"/>
              </a:rPr>
              <a:t>Тарасенко</a:t>
            </a:r>
            <a:r>
              <a:rPr lang="ru-RU" sz="2100" baseline="0" dirty="0" smtClean="0">
                <a:solidFill>
                  <a:schemeClr val="bg2">
                    <a:lumMod val="90000"/>
                  </a:schemeClr>
                </a:solidFill>
                <a:latin typeface="Cambria" pitchFamily="18" charset="0"/>
                <a:ea typeface="+mj-ea"/>
                <a:cs typeface="+mj-cs"/>
              </a:rPr>
              <a:t> Л.А.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90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14282" y="1142984"/>
            <a:ext cx="8715436" cy="1612901"/>
          </a:xfrm>
          <a:prstGeom prst="round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8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Monotype Corsiva" pitchFamily="66" charset="0"/>
                <a:ea typeface="+mj-ea"/>
                <a:cs typeface="Gautami" pitchFamily="34" charset="0"/>
              </a:rPr>
              <a:t>Сжатое изложение</a:t>
            </a:r>
            <a:endParaRPr kumimoji="0" lang="ru-RU" sz="88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Monotype Corsiva" pitchFamily="66" charset="0"/>
              <a:ea typeface="+mj-ea"/>
              <a:cs typeface="Gautami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857224" y="857232"/>
            <a:ext cx="7643866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9" name="Рисунок 8" descr="index.jpg"/>
          <p:cNvPicPr>
            <a:picLocks noChangeAspect="1"/>
          </p:cNvPicPr>
          <p:nvPr/>
        </p:nvPicPr>
        <p:blipFill>
          <a:blip r:embed="rId2" cstate="print"/>
          <a:srcRect b="15004"/>
          <a:stretch>
            <a:fillRect/>
          </a:stretch>
        </p:blipFill>
        <p:spPr>
          <a:xfrm>
            <a:off x="71438" y="61893"/>
            <a:ext cx="928662" cy="8667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Рисунок 12" descr="ГИА1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24" y="199609"/>
            <a:ext cx="1116708" cy="7290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57158" y="1349352"/>
          <a:ext cx="8501122" cy="4008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0883"/>
                <a:gridCol w="900239"/>
              </a:tblGrid>
              <a:tr h="108239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Экзаменуемый точно передал основное содержание  прослушанного текста, отразив все важные для него микротомы,</a:t>
                      </a:r>
                      <a:r>
                        <a:rPr lang="ru-RU" sz="2000" baseline="0" dirty="0" smtClean="0"/>
                        <a:t> перечисленные в таблице 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108239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Экзаменуемый передал основное содержание  прослушанного текста,</a:t>
                      </a:r>
                    </a:p>
                    <a:p>
                      <a:r>
                        <a:rPr lang="ru-RU" sz="2000" b="1" dirty="0" smtClean="0"/>
                        <a:t>но</a:t>
                      </a:r>
                    </a:p>
                    <a:p>
                      <a:r>
                        <a:rPr lang="ru-RU" sz="2000" dirty="0" smtClean="0"/>
                        <a:t>упустил или добавил</a:t>
                      </a:r>
                      <a:r>
                        <a:rPr lang="ru-RU" sz="2000" baseline="0" dirty="0" smtClean="0"/>
                        <a:t> 1 </a:t>
                      </a:r>
                      <a:r>
                        <a:rPr lang="ru-RU" sz="2000" baseline="0" dirty="0" err="1" smtClean="0"/>
                        <a:t>микротему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140711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Экзаменуемый передал основное содержание  прослушанного текста,</a:t>
                      </a:r>
                    </a:p>
                    <a:p>
                      <a:r>
                        <a:rPr lang="ru-RU" sz="2000" b="1" dirty="0" smtClean="0"/>
                        <a:t>но</a:t>
                      </a:r>
                    </a:p>
                    <a:p>
                      <a:r>
                        <a:rPr lang="ru-RU" sz="2000" dirty="0" smtClean="0"/>
                        <a:t>упустил или добавил</a:t>
                      </a:r>
                      <a:r>
                        <a:rPr lang="ru-RU" sz="2000" baseline="0" dirty="0" smtClean="0"/>
                        <a:t>  более 1 </a:t>
                      </a:r>
                      <a:r>
                        <a:rPr lang="ru-RU" sz="2000" baseline="0" dirty="0" err="1" smtClean="0"/>
                        <a:t>микротемы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857224" y="928670"/>
            <a:ext cx="7643866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5" name="Рисунок 4" descr="207_fro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912" y="142852"/>
            <a:ext cx="1077064" cy="8572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842994" y="214290"/>
            <a:ext cx="8229600" cy="796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Содержание изложения</a:t>
            </a:r>
            <a:endParaRPr kumimoji="0" lang="ru-RU" sz="4000" b="1" i="0" u="none" strike="noStrike" kern="1200" cap="none" spc="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-24"/>
            <a:ext cx="8686800" cy="3571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all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Критерии оценивания сжатого изложения</a:t>
            </a:r>
            <a:endParaRPr kumimoji="0" lang="ru-RU" sz="1600" b="1" i="0" u="none" strike="noStrike" kern="1200" cap="all" normalizeH="0" baseline="0" noProof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5720" y="5715016"/>
            <a:ext cx="1500198" cy="92869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ИК 1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3900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0882"/>
                <a:gridCol w="1328718"/>
              </a:tblGrid>
              <a:tr h="975126">
                <a:tc>
                  <a:txBody>
                    <a:bodyPr/>
                    <a:lstStyle/>
                    <a:p>
                      <a:r>
                        <a:rPr lang="ru-RU" dirty="0" smtClean="0"/>
                        <a:t>Экзаменуемый применил 1 или</a:t>
                      </a:r>
                      <a:r>
                        <a:rPr lang="ru-RU" baseline="0" dirty="0" smtClean="0"/>
                        <a:t> несколько приемов сжатия текста, использовав их на протяжении всего текста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9751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Экзаменуемый применил 1 или</a:t>
                      </a:r>
                      <a:r>
                        <a:rPr lang="ru-RU" baseline="0" dirty="0" smtClean="0"/>
                        <a:t> несколько приемов сжатия текста, использовав их для сжатия 2 </a:t>
                      </a:r>
                      <a:r>
                        <a:rPr lang="ru-RU" baseline="0" dirty="0" err="1" smtClean="0"/>
                        <a:t>микротем</a:t>
                      </a:r>
                      <a:r>
                        <a:rPr lang="ru-RU" baseline="0" dirty="0" smtClean="0"/>
                        <a:t> текста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9751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Экзаменуемый применил 1 или</a:t>
                      </a:r>
                      <a:r>
                        <a:rPr lang="ru-RU" baseline="0" dirty="0" smtClean="0"/>
                        <a:t> несколько приемов сжатия текста, использовав их для сжатия 1 </a:t>
                      </a:r>
                      <a:r>
                        <a:rPr lang="ru-RU" baseline="0" dirty="0" err="1" smtClean="0"/>
                        <a:t>микротем</a:t>
                      </a:r>
                      <a:r>
                        <a:rPr lang="ru-RU" baseline="0" dirty="0" smtClean="0"/>
                        <a:t> текста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975126">
                <a:tc>
                  <a:txBody>
                    <a:bodyPr/>
                    <a:lstStyle/>
                    <a:p>
                      <a:r>
                        <a:rPr lang="ru-RU" dirty="0" smtClean="0"/>
                        <a:t>Экзаменуемый не использовал приемов сжатие текста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857224" y="928670"/>
            <a:ext cx="7643866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5" name="Рисунок 4" descr="207_fro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912" y="142852"/>
            <a:ext cx="1077064" cy="8572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842994" y="214290"/>
            <a:ext cx="8229600" cy="796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Сжатие исходного текста</a:t>
            </a:r>
            <a:endParaRPr kumimoji="0" lang="ru-RU" sz="4000" b="1" i="0" u="none" strike="noStrike" kern="1200" cap="none" spc="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7200" y="-24"/>
            <a:ext cx="8686800" cy="3571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all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Критерии оценивания сжатого изложения</a:t>
            </a:r>
            <a:endParaRPr kumimoji="0" lang="ru-RU" sz="1600" b="1" i="0" u="none" strike="noStrike" kern="1200" cap="all" normalizeH="0" baseline="0" noProof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5715016"/>
            <a:ext cx="1500198" cy="92869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ИК 2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3758"/>
                <a:gridCol w="1185842"/>
              </a:tblGrid>
              <a:tr h="847727"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Работа  экзаменуемого</a:t>
                      </a:r>
                      <a:r>
                        <a:rPr lang="ru-RU" baseline="0" dirty="0" smtClean="0"/>
                        <a:t> характеризуется  смысловой целостностью, речевой связностью и последовательностью изложения: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логические ошибки отсутствуют;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последовательность изложения не нарушена.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847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Работа  экзаменуемого</a:t>
                      </a:r>
                      <a:r>
                        <a:rPr lang="ru-RU" baseline="0" dirty="0" smtClean="0"/>
                        <a:t> характеризуется  смысловой целостностью, связностью и последовательностью изложения,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baseline="0" dirty="0" smtClean="0"/>
                        <a:t>но</a:t>
                      </a:r>
                      <a:endParaRPr lang="ru-RU" b="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baseline="0" dirty="0" smtClean="0"/>
                        <a:t>допущена 1 логическая ошибка,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baseline="0" dirty="0" err="1" smtClean="0"/>
                        <a:t>и\или</a:t>
                      </a:r>
                      <a:endParaRPr lang="ru-RU" b="1" baseline="0" dirty="0" smtClean="0"/>
                    </a:p>
                    <a:p>
                      <a:r>
                        <a:rPr lang="ru-RU" dirty="0" smtClean="0"/>
                        <a:t>В работе имеется 1 нарушение абзацного членения текста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847727"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Работа  экзаменуемого</a:t>
                      </a:r>
                      <a:r>
                        <a:rPr lang="ru-RU" baseline="0" dirty="0" smtClean="0"/>
                        <a:t> просматривается коммуникативный замысел,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baseline="0" dirty="0" smtClean="0"/>
                        <a:t>но</a:t>
                      </a:r>
                      <a:endParaRPr lang="ru-RU" b="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baseline="0" dirty="0" smtClean="0"/>
                        <a:t>допущена  более 1 логическая ошибка,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baseline="0" dirty="0" err="1" smtClean="0"/>
                        <a:t>и\или</a:t>
                      </a:r>
                      <a:endParaRPr lang="ru-RU" b="1" baseline="0" dirty="0" smtClean="0"/>
                    </a:p>
                    <a:p>
                      <a:r>
                        <a:rPr lang="ru-RU" dirty="0" smtClean="0"/>
                        <a:t>имеется 2 нарушения абзацного членения текста.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857224" y="928670"/>
            <a:ext cx="7643866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5" name="Рисунок 4" descr="207_fro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912" y="142852"/>
            <a:ext cx="1077064" cy="8572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214414" y="214290"/>
            <a:ext cx="7472386" cy="796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Смысловая целостность, речевая связность и последовательность изложения</a:t>
            </a:r>
            <a:endParaRPr kumimoji="0" lang="ru-RU" sz="2800" b="1" i="0" u="none" strike="noStrike" kern="1200" cap="none" spc="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7200" y="-24"/>
            <a:ext cx="8686800" cy="3571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all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Критерии оценивания сжатого изложения</a:t>
            </a:r>
            <a:endParaRPr kumimoji="0" lang="ru-RU" sz="1600" b="1" i="0" u="none" strike="noStrike" kern="1200" cap="all" normalizeH="0" baseline="0" noProof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5715016"/>
            <a:ext cx="1500198" cy="92869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ИК 3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857224" y="928670"/>
            <a:ext cx="7643866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5" name="Рисунок 4" descr="207_fro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912" y="142852"/>
            <a:ext cx="1077064" cy="8572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71546" y="-24"/>
            <a:ext cx="86868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Критерии оценивания сжатого изложения</a:t>
            </a:r>
            <a:endParaRPr kumimoji="0" lang="ru-RU" sz="2000" b="1" i="0" u="none" strike="noStrike" kern="1200" cap="all" normalizeH="0" baseline="0" noProof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71472" y="2000240"/>
          <a:ext cx="8001056" cy="114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2362"/>
                <a:gridCol w="928694"/>
              </a:tblGrid>
              <a:tr h="11430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Максимальное количество баллов за сжатое изложение по критериям ИК1 – ИК3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857224" y="928670"/>
            <a:ext cx="7643866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501122" cy="2286016"/>
          </a:xfrm>
        </p:spPr>
        <p:txBody>
          <a:bodyPr>
            <a:noAutofit/>
          </a:bodyPr>
          <a:lstStyle/>
          <a:p>
            <a:r>
              <a:rPr lang="ru-RU" sz="72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  <a:cs typeface="Mongolian Baiti" pitchFamily="66" charset="0"/>
              </a:rPr>
              <a:t>Спасибо за внимание</a:t>
            </a:r>
            <a:r>
              <a:rPr lang="en-US" sz="72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  <a:cs typeface="Mongolian Baiti" pitchFamily="66" charset="0"/>
              </a:rPr>
              <a:t>!</a:t>
            </a:r>
            <a:endParaRPr lang="ru-RU" sz="72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  <a:cs typeface="Mongolian Baiti" pitchFamily="66" charset="0"/>
            </a:endParaRPr>
          </a:p>
        </p:txBody>
      </p:sp>
      <p:pic>
        <p:nvPicPr>
          <p:cNvPr id="4" name="Рисунок 3" descr="207_fro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912" y="142852"/>
            <a:ext cx="1077064" cy="8572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428736"/>
            <a:ext cx="8572560" cy="4214842"/>
          </a:xfrm>
        </p:spPr>
        <p:txBody>
          <a:bodyPr>
            <a:normAutofit/>
          </a:bodyPr>
          <a:lstStyle/>
          <a:p>
            <a:pPr marL="457200" indent="-45720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28728" y="-24"/>
            <a:ext cx="6357982" cy="8572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Изложение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0" b="1" i="0" u="none" strike="noStrike" kern="1200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uLnTx/>
              <a:uFillTx/>
              <a:latin typeface="Arial Black" pitchFamily="34" charset="0"/>
              <a:ea typeface="SimSun" pitchFamily="2" charset="-122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57224" y="928670"/>
            <a:ext cx="7643866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6" name="Рисунок 5" descr="207_fro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912" y="142852"/>
            <a:ext cx="1077064" cy="8572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 descr="cif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1785926"/>
            <a:ext cx="571500" cy="714375"/>
          </a:xfrm>
          <a:prstGeom prst="rect">
            <a:avLst/>
          </a:prstGeom>
        </p:spPr>
      </p:pic>
      <p:pic>
        <p:nvPicPr>
          <p:cNvPr id="9" name="Рисунок 8" descr="cif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6314" y="1785926"/>
            <a:ext cx="571500" cy="714375"/>
          </a:xfrm>
          <a:prstGeom prst="rect">
            <a:avLst/>
          </a:prstGeom>
        </p:spPr>
      </p:pic>
      <p:sp>
        <p:nvSpPr>
          <p:cNvPr id="10" name="Стрелка вниз 9"/>
          <p:cNvSpPr/>
          <p:nvPr/>
        </p:nvSpPr>
        <p:spPr>
          <a:xfrm rot="2428971">
            <a:off x="2433639" y="961811"/>
            <a:ext cx="571504" cy="1431789"/>
          </a:xfrm>
          <a:prstGeom prst="downArrow">
            <a:avLst>
              <a:gd name="adj1" fmla="val 30361"/>
              <a:gd name="adj2" fmla="val 110888"/>
            </a:avLst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9171029" flipH="1">
            <a:off x="5890147" y="942801"/>
            <a:ext cx="571504" cy="1431789"/>
          </a:xfrm>
          <a:prstGeom prst="downArrow">
            <a:avLst>
              <a:gd name="adj1" fmla="val 30361"/>
              <a:gd name="adj2" fmla="val 110888"/>
            </a:avLst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задержка 12"/>
          <p:cNvSpPr/>
          <p:nvPr/>
        </p:nvSpPr>
        <p:spPr>
          <a:xfrm rot="5400000">
            <a:off x="4500562" y="-2286040"/>
            <a:ext cx="357190" cy="6929486"/>
          </a:xfrm>
          <a:prstGeom prst="flowChartDelay">
            <a:avLst/>
          </a:prstGeom>
          <a:ln/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500034" y="2500306"/>
            <a:ext cx="3741076" cy="2571758"/>
            <a:chOff x="0" y="0"/>
            <a:chExt cx="3741076" cy="257175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0" y="0"/>
              <a:ext cx="3741076" cy="2571758"/>
            </a:xfrm>
            <a:prstGeom prst="rect">
              <a:avLst/>
            </a:pr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3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Прямоугольник 15"/>
            <p:cNvSpPr/>
            <p:nvPr/>
          </p:nvSpPr>
          <p:spPr>
            <a:xfrm>
              <a:off x="0" y="0"/>
              <a:ext cx="3741076" cy="25717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000" kern="1200" dirty="0" smtClean="0">
                  <a:latin typeface="Arial Black" pitchFamily="34" charset="0"/>
                </a:rPr>
                <a:t>Это форма обработки информации исходного текста</a:t>
              </a:r>
            </a:p>
            <a:p>
              <a:pPr lvl="0" algn="ctr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kern="1200" dirty="0">
                <a:latin typeface="Arial Black" pitchFamily="34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4572000" y="2500306"/>
            <a:ext cx="3741076" cy="2571758"/>
            <a:chOff x="4117103" y="0"/>
            <a:chExt cx="3741076" cy="2571758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4117103" y="0"/>
              <a:ext cx="3741076" cy="2571758"/>
            </a:xfrm>
            <a:prstGeom prst="rect">
              <a:avLst/>
            </a:pr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3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4117103" y="0"/>
              <a:ext cx="3741076" cy="25717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800" kern="1200" dirty="0" smtClean="0">
                  <a:latin typeface="Arial Black" pitchFamily="34" charset="0"/>
                </a:rPr>
                <a:t>Воспроизведение основного содержания текста при сохранении композиционно-логической структуры, стиля и типа речи исходного текста</a:t>
              </a:r>
            </a:p>
            <a:p>
              <a:pPr lvl="0" algn="ctr">
                <a:spcBef>
                  <a:spcPct val="0"/>
                </a:spcBef>
              </a:pPr>
              <a:endParaRPr lang="ru-RU" sz="1800" kern="1200" dirty="0"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80" y="0"/>
            <a:ext cx="8229600" cy="98903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Содержательные приемы</a:t>
            </a:r>
            <a:br>
              <a:rPr lang="ru-RU" sz="3200" b="1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</a:br>
            <a:r>
              <a:rPr lang="ru-RU" sz="3200" b="1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 сжатия исходного текста</a:t>
            </a:r>
            <a:endParaRPr lang="ru-RU" sz="3200" b="1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3"/>
            <a:ext cx="8401080" cy="4214843"/>
          </a:xfrm>
        </p:spPr>
        <p:txBody>
          <a:bodyPr/>
          <a:lstStyle/>
          <a:p>
            <a:pPr marL="514350" indent="-514350">
              <a:buNone/>
            </a:pP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57224" y="927082"/>
            <a:ext cx="7643866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6" name="Рисунок 5" descr="207_fro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912" y="142852"/>
            <a:ext cx="1077064" cy="8572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Рисунок 8" descr="cif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1928801"/>
            <a:ext cx="571500" cy="714375"/>
          </a:xfrm>
          <a:prstGeom prst="rect">
            <a:avLst/>
          </a:prstGeom>
        </p:spPr>
      </p:pic>
      <p:pic>
        <p:nvPicPr>
          <p:cNvPr id="10" name="Рисунок 9" descr="cif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6314" y="1928801"/>
            <a:ext cx="571500" cy="714375"/>
          </a:xfrm>
          <a:prstGeom prst="rect">
            <a:avLst/>
          </a:prstGeom>
        </p:spPr>
      </p:pic>
      <p:sp>
        <p:nvSpPr>
          <p:cNvPr id="11" name="Стрелка вниз 10"/>
          <p:cNvSpPr/>
          <p:nvPr/>
        </p:nvSpPr>
        <p:spPr>
          <a:xfrm rot="2428971">
            <a:off x="2518200" y="1039233"/>
            <a:ext cx="544109" cy="1576228"/>
          </a:xfrm>
          <a:prstGeom prst="downArrow">
            <a:avLst>
              <a:gd name="adj1" fmla="val 30361"/>
              <a:gd name="adj2" fmla="val 98201"/>
            </a:avLst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9171029" flipH="1">
            <a:off x="5591134" y="985382"/>
            <a:ext cx="520849" cy="1610005"/>
          </a:xfrm>
          <a:prstGeom prst="downArrow">
            <a:avLst>
              <a:gd name="adj1" fmla="val 30361"/>
              <a:gd name="adj2" fmla="val 110888"/>
            </a:avLst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задержка 12"/>
          <p:cNvSpPr/>
          <p:nvPr/>
        </p:nvSpPr>
        <p:spPr>
          <a:xfrm rot="5400000">
            <a:off x="4607719" y="-2036007"/>
            <a:ext cx="357190" cy="6429420"/>
          </a:xfrm>
          <a:prstGeom prst="flowChartDelay">
            <a:avLst/>
          </a:prstGeom>
          <a:ln/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500034" y="2714620"/>
            <a:ext cx="3741076" cy="2571758"/>
            <a:chOff x="0" y="0"/>
            <a:chExt cx="3741076" cy="257175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0" y="0"/>
              <a:ext cx="3741076" cy="2571758"/>
            </a:xfrm>
            <a:prstGeom prst="rect">
              <a:avLst/>
            </a:pr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3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Прямоугольник 15"/>
            <p:cNvSpPr/>
            <p:nvPr/>
          </p:nvSpPr>
          <p:spPr>
            <a:xfrm>
              <a:off x="0" y="0"/>
              <a:ext cx="3741076" cy="25717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000" kern="1200" dirty="0" smtClean="0">
                  <a:latin typeface="Arial Black" pitchFamily="34" charset="0"/>
                </a:rPr>
                <a:t>Разделение информации на главную и второстепенную</a:t>
              </a:r>
            </a:p>
            <a:p>
              <a:pPr lvl="0" algn="ctr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kern="1200" dirty="0">
                <a:latin typeface="Arial Black" pitchFamily="34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4643438" y="2714620"/>
            <a:ext cx="3744702" cy="2581287"/>
            <a:chOff x="5831615" y="419099"/>
            <a:chExt cx="3744702" cy="2581287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5835241" y="419099"/>
              <a:ext cx="3741076" cy="2571758"/>
            </a:xfrm>
            <a:prstGeom prst="rect">
              <a:avLst/>
            </a:pr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3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5831615" y="428628"/>
              <a:ext cx="3741076" cy="25717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000" kern="1200" dirty="0" smtClean="0">
                  <a:latin typeface="Arial Black" pitchFamily="34" charset="0"/>
                </a:rPr>
                <a:t>Свертывание исходной информации</a:t>
              </a:r>
              <a:endParaRPr lang="ru-RU" sz="2000" kern="1200" dirty="0"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686800" cy="100013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Языковые приемы сжатия исходного текста</a:t>
            </a:r>
            <a:endParaRPr lang="ru-RU" sz="3600" b="1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Black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57224" y="1141396"/>
            <a:ext cx="7643866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5" name="Рисунок 4" descr="207_fro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912" y="357166"/>
            <a:ext cx="1077064" cy="8572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 descr="cif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2143121"/>
            <a:ext cx="571500" cy="714375"/>
          </a:xfrm>
          <a:prstGeom prst="rect">
            <a:avLst/>
          </a:prstGeom>
        </p:spPr>
      </p:pic>
      <p:pic>
        <p:nvPicPr>
          <p:cNvPr id="8" name="Рисунок 7" descr="cif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7224" y="3357562"/>
            <a:ext cx="571500" cy="714380"/>
          </a:xfrm>
          <a:prstGeom prst="rect">
            <a:avLst/>
          </a:prstGeom>
        </p:spPr>
      </p:pic>
      <p:pic>
        <p:nvPicPr>
          <p:cNvPr id="1026" name="Picture 2" descr="F:\cif3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4786327"/>
            <a:ext cx="571500" cy="714375"/>
          </a:xfrm>
          <a:prstGeom prst="rect">
            <a:avLst/>
          </a:prstGeom>
          <a:noFill/>
        </p:spPr>
      </p:pic>
      <p:grpSp>
        <p:nvGrpSpPr>
          <p:cNvPr id="12" name="Группа 11"/>
          <p:cNvGrpSpPr/>
          <p:nvPr/>
        </p:nvGrpSpPr>
        <p:grpSpPr>
          <a:xfrm>
            <a:off x="1571604" y="1971778"/>
            <a:ext cx="6096000" cy="1028594"/>
            <a:chOff x="0" y="0"/>
            <a:chExt cx="6096000" cy="1028594"/>
          </a:xfrm>
          <a:scene3d>
            <a:camera prst="orthographicFront"/>
            <a:lightRig rig="flat" dir="t"/>
          </a:scene3d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0" y="0"/>
              <a:ext cx="6096000" cy="1028594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50212" y="50212"/>
              <a:ext cx="5995576" cy="9281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600" kern="1200" dirty="0" smtClean="0">
                  <a:latin typeface="Arial Black" pitchFamily="34" charset="0"/>
                </a:rPr>
                <a:t>Исключение</a:t>
              </a:r>
              <a:endParaRPr lang="ru-RU" sz="3600" kern="1200" dirty="0">
                <a:latin typeface="Arial Black" pitchFamily="34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547834" y="3257662"/>
            <a:ext cx="6096000" cy="1028594"/>
            <a:chOff x="0" y="1517702"/>
            <a:chExt cx="6096000" cy="1028594"/>
          </a:xfrm>
          <a:scene3d>
            <a:camera prst="orthographicFront"/>
            <a:lightRig rig="flat" dir="t"/>
          </a:scene3d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0" y="1517702"/>
              <a:ext cx="6096000" cy="1028594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80000"/>
                <a:hueOff val="153123"/>
                <a:satOff val="-2196"/>
                <a:lumOff val="12807"/>
                <a:alphaOff val="0"/>
              </a:schemeClr>
            </a:fillRef>
            <a:effectRef idx="2">
              <a:schemeClr val="accent1">
                <a:shade val="80000"/>
                <a:hueOff val="153123"/>
                <a:satOff val="-2196"/>
                <a:lumOff val="1280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Скругленный прямоугольник 4"/>
            <p:cNvSpPr/>
            <p:nvPr/>
          </p:nvSpPr>
          <p:spPr>
            <a:xfrm>
              <a:off x="50212" y="1567914"/>
              <a:ext cx="5995576" cy="9281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600" kern="1200" dirty="0" smtClean="0">
                  <a:latin typeface="Arial Black" pitchFamily="34" charset="0"/>
                </a:rPr>
                <a:t>Обобщение</a:t>
              </a:r>
              <a:endParaRPr lang="ru-RU" sz="3600" kern="1200" dirty="0">
                <a:latin typeface="Arial Black" pitchFamily="34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1571604" y="4614984"/>
            <a:ext cx="6096000" cy="1028594"/>
            <a:chOff x="0" y="2629016"/>
            <a:chExt cx="6096000" cy="1028594"/>
          </a:xfrm>
          <a:scene3d>
            <a:camera prst="orthographicFront"/>
            <a:lightRig rig="flat" dir="t"/>
          </a:scene3d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0" y="2629016"/>
              <a:ext cx="6096000" cy="1028594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80000"/>
                <a:hueOff val="306246"/>
                <a:satOff val="-4392"/>
                <a:lumOff val="25615"/>
                <a:alphaOff val="0"/>
              </a:schemeClr>
            </a:fillRef>
            <a:effectRef idx="2">
              <a:schemeClr val="accent1">
                <a:shade val="80000"/>
                <a:hueOff val="306246"/>
                <a:satOff val="-4392"/>
                <a:lumOff val="256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50212" y="2679228"/>
              <a:ext cx="5995576" cy="9281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600" kern="1200" dirty="0" smtClean="0">
                  <a:latin typeface="Arial Black" pitchFamily="34" charset="0"/>
                </a:rPr>
                <a:t>Упрощение</a:t>
              </a:r>
              <a:endParaRPr lang="ru-RU" sz="3600" kern="1200" dirty="0"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4429156"/>
          </a:xfrm>
        </p:spPr>
        <p:txBody>
          <a:bodyPr/>
          <a:lstStyle/>
          <a:p>
            <a:pPr marL="514350" indent="-51435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Исключение</a:t>
            </a:r>
            <a:endParaRPr lang="ru-RU" sz="4800" b="1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Black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57224" y="928670"/>
            <a:ext cx="7643866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5" name="Рисунок 4" descr="207_fro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912" y="142852"/>
            <a:ext cx="1077064" cy="8572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 descr="cif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86776" y="142852"/>
            <a:ext cx="571500" cy="714375"/>
          </a:xfrm>
          <a:prstGeom prst="rect">
            <a:avLst/>
          </a:prstGeom>
        </p:spPr>
      </p:pic>
      <p:sp>
        <p:nvSpPr>
          <p:cNvPr id="10" name="Блок-схема: задержка 9"/>
          <p:cNvSpPr/>
          <p:nvPr/>
        </p:nvSpPr>
        <p:spPr>
          <a:xfrm rot="5400000">
            <a:off x="4393405" y="-1964569"/>
            <a:ext cx="357190" cy="6286544"/>
          </a:xfrm>
          <a:prstGeom prst="flowChartDelay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034" y="1857363"/>
            <a:ext cx="2286016" cy="785818"/>
          </a:xfrm>
          <a:prstGeom prst="roundRect">
            <a:avLst/>
          </a:prstGeom>
          <a:solidFill>
            <a:srgbClr val="0E428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Повторов </a:t>
            </a:r>
            <a:endParaRPr lang="ru-RU" b="1" dirty="0">
              <a:ln>
                <a:solidFill>
                  <a:schemeClr val="accent1">
                    <a:lumMod val="75000"/>
                  </a:schemeClr>
                </a:solidFill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57554" y="4572008"/>
            <a:ext cx="2286016" cy="1143008"/>
          </a:xfrm>
          <a:prstGeom prst="roundRect">
            <a:avLst/>
          </a:prstGeom>
          <a:solidFill>
            <a:srgbClr val="287FE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Одного или нескольких синонимов</a:t>
            </a:r>
            <a:endParaRPr lang="ru-RU" b="1" dirty="0">
              <a:ln>
                <a:solidFill>
                  <a:schemeClr val="accent1">
                    <a:lumMod val="75000"/>
                  </a:schemeClr>
                </a:solidFill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57224" y="3286123"/>
            <a:ext cx="2500330" cy="1071570"/>
          </a:xfrm>
          <a:prstGeom prst="roundRect">
            <a:avLst/>
          </a:prstGeom>
          <a:solidFill>
            <a:srgbClr val="1359AD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Одного или нескольких предложений</a:t>
            </a:r>
            <a:endParaRPr lang="ru-RU" b="1" dirty="0">
              <a:ln>
                <a:solidFill>
                  <a:schemeClr val="accent1">
                    <a:lumMod val="75000"/>
                  </a:schemeClr>
                </a:solidFill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86446" y="3214686"/>
            <a:ext cx="2571768" cy="1071570"/>
          </a:xfrm>
          <a:prstGeom prst="roundRect">
            <a:avLst/>
          </a:prstGeom>
          <a:solidFill>
            <a:srgbClr val="70AA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Уточняющих и поясняющих конструкций</a:t>
            </a:r>
            <a:endParaRPr lang="ru-RU" b="1" dirty="0">
              <a:ln>
                <a:solidFill>
                  <a:schemeClr val="accent1">
                    <a:lumMod val="75000"/>
                  </a:schemeClr>
                </a:solidFill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57950" y="1857364"/>
            <a:ext cx="2286016" cy="785818"/>
          </a:xfrm>
          <a:prstGeom prst="roundRect">
            <a:avLst/>
          </a:prstGeom>
          <a:solidFill>
            <a:srgbClr val="91AFF3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Фрагментов предложения </a:t>
            </a:r>
            <a:endParaRPr lang="ru-RU" b="1" dirty="0">
              <a:ln>
                <a:solidFill>
                  <a:schemeClr val="accent1">
                    <a:lumMod val="75000"/>
                  </a:schemeClr>
                </a:solidFill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8561941">
            <a:off x="2915114" y="1953343"/>
            <a:ext cx="673089" cy="357190"/>
          </a:xfrm>
          <a:prstGeom prst="rightArrow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7163853">
            <a:off x="3215701" y="2358724"/>
            <a:ext cx="1035735" cy="357190"/>
          </a:xfrm>
          <a:prstGeom prst="rightArrow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3714744" y="2786058"/>
            <a:ext cx="1643074" cy="357190"/>
          </a:xfrm>
          <a:prstGeom prst="rightArrow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3734855">
            <a:off x="4785774" y="2368711"/>
            <a:ext cx="1046794" cy="357190"/>
          </a:xfrm>
          <a:prstGeom prst="rightArrow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2786129">
            <a:off x="5438881" y="1987740"/>
            <a:ext cx="683722" cy="357190"/>
          </a:xfrm>
          <a:prstGeom prst="rightArrow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428860" y="1643050"/>
            <a:ext cx="571504" cy="57150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25" name="Овал 24"/>
          <p:cNvSpPr/>
          <p:nvPr/>
        </p:nvSpPr>
        <p:spPr>
          <a:xfrm>
            <a:off x="2928926" y="3071810"/>
            <a:ext cx="571504" cy="57150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26" name="Овал 25"/>
          <p:cNvSpPr/>
          <p:nvPr/>
        </p:nvSpPr>
        <p:spPr>
          <a:xfrm>
            <a:off x="4214810" y="4143380"/>
            <a:ext cx="571504" cy="57150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27" name="Овал 26"/>
          <p:cNvSpPr/>
          <p:nvPr/>
        </p:nvSpPr>
        <p:spPr>
          <a:xfrm>
            <a:off x="5572132" y="2928935"/>
            <a:ext cx="571504" cy="57150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</a:t>
            </a:r>
            <a:endParaRPr lang="ru-RU" sz="3200" b="1" dirty="0"/>
          </a:p>
        </p:txBody>
      </p:sp>
      <p:sp>
        <p:nvSpPr>
          <p:cNvPr id="28" name="Овал 27"/>
          <p:cNvSpPr/>
          <p:nvPr/>
        </p:nvSpPr>
        <p:spPr>
          <a:xfrm>
            <a:off x="6143636" y="1571613"/>
            <a:ext cx="571504" cy="57150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5</a:t>
            </a:r>
            <a:endParaRPr lang="ru-RU" sz="3200" b="1" dirty="0"/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457200" y="-24"/>
            <a:ext cx="8686800" cy="3571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all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Языковые приемы сжатия исходного текста</a:t>
            </a:r>
            <a:endParaRPr kumimoji="0" lang="ru-RU" sz="1600" b="1" i="0" u="none" strike="noStrike" kern="1200" cap="all" normalizeH="0" baseline="0" noProof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4429156"/>
          </a:xfrm>
        </p:spPr>
        <p:txBody>
          <a:bodyPr/>
          <a:lstStyle/>
          <a:p>
            <a:pPr marL="514350" indent="-51435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96908"/>
          </a:xfrm>
        </p:spPr>
        <p:txBody>
          <a:bodyPr/>
          <a:lstStyle/>
          <a:p>
            <a:r>
              <a:rPr lang="ru-RU" b="1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Обобщение</a:t>
            </a:r>
            <a:endParaRPr lang="ru-RU" b="1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Black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-24"/>
            <a:ext cx="8686800" cy="3571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all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Языковые приемы сжатия исходного текста</a:t>
            </a:r>
            <a:endParaRPr kumimoji="0" lang="ru-RU" sz="1600" b="1" i="0" u="none" strike="noStrike" kern="1200" cap="all" normalizeH="0" baseline="0" noProof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57224" y="928670"/>
            <a:ext cx="7643866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7" name="Рисунок 6" descr="cif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86776" y="142852"/>
            <a:ext cx="571500" cy="714375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357158" y="2786058"/>
            <a:ext cx="2928958" cy="2071702"/>
          </a:xfrm>
          <a:prstGeom prst="roundRect">
            <a:avLst/>
          </a:prstGeom>
          <a:solidFill>
            <a:srgbClr val="0E428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Замена однородных членов обобщающим наименованиям</a:t>
            </a:r>
          </a:p>
          <a:p>
            <a:pPr algn="ctr"/>
            <a:endParaRPr lang="ru-RU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643570" y="2786058"/>
            <a:ext cx="3071834" cy="2089563"/>
          </a:xfrm>
          <a:prstGeom prst="roundRect">
            <a:avLst/>
          </a:prstGeom>
          <a:solidFill>
            <a:srgbClr val="1359AD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Замена предложения или его части определительным или отрицательным местоимением</a:t>
            </a:r>
          </a:p>
        </p:txBody>
      </p:sp>
      <p:sp>
        <p:nvSpPr>
          <p:cNvPr id="14" name="Стрелка вправо 13"/>
          <p:cNvSpPr/>
          <p:nvPr/>
        </p:nvSpPr>
        <p:spPr>
          <a:xfrm rot="7163853">
            <a:off x="3085778" y="1960321"/>
            <a:ext cx="957270" cy="357190"/>
          </a:xfrm>
          <a:prstGeom prst="rightArrow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3734855">
            <a:off x="4877253" y="1978199"/>
            <a:ext cx="1001016" cy="357190"/>
          </a:xfrm>
          <a:prstGeom prst="rightArrow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786050" y="2643182"/>
            <a:ext cx="571504" cy="57150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19" name="Овал 18"/>
          <p:cNvSpPr/>
          <p:nvPr/>
        </p:nvSpPr>
        <p:spPr>
          <a:xfrm>
            <a:off x="5500694" y="2643182"/>
            <a:ext cx="571504" cy="57150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  <p:pic>
        <p:nvPicPr>
          <p:cNvPr id="5" name="Рисунок 4" descr="207_fro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912" y="142852"/>
            <a:ext cx="1077064" cy="8572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8" name="Блок-схема: задержка 37"/>
          <p:cNvSpPr/>
          <p:nvPr/>
        </p:nvSpPr>
        <p:spPr>
          <a:xfrm rot="5400000">
            <a:off x="4393405" y="-1964569"/>
            <a:ext cx="357190" cy="6286544"/>
          </a:xfrm>
          <a:prstGeom prst="flowChartDelay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4" grpId="0" animBg="1"/>
      <p:bldP spid="16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4429156"/>
          </a:xfrm>
        </p:spPr>
        <p:txBody>
          <a:bodyPr/>
          <a:lstStyle/>
          <a:p>
            <a:pPr marL="514350" indent="-514350">
              <a:buNone/>
            </a:pPr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 rot="8561941">
            <a:off x="2967193" y="1393218"/>
            <a:ext cx="871305" cy="357190"/>
          </a:xfrm>
          <a:prstGeom prst="rightArrow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2786129">
            <a:off x="5196743" y="1453106"/>
            <a:ext cx="949780" cy="357190"/>
          </a:xfrm>
          <a:prstGeom prst="rightArrow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Упрощение</a:t>
            </a:r>
            <a:endParaRPr lang="ru-RU" b="1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Black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57224" y="928670"/>
            <a:ext cx="7643866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5" name="Рисунок 4" descr="207_fro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912" y="142852"/>
            <a:ext cx="1077064" cy="8572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57200" y="-24"/>
            <a:ext cx="8686800" cy="3571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all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Языковые приемы сжатия исходного текста</a:t>
            </a:r>
            <a:endParaRPr kumimoji="0" lang="ru-RU" sz="1600" b="1" i="0" u="none" strike="noStrike" kern="1200" cap="all" normalizeH="0" baseline="0" noProof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7" name="Блок-схема: задержка 6"/>
          <p:cNvSpPr/>
          <p:nvPr/>
        </p:nvSpPr>
        <p:spPr>
          <a:xfrm rot="5400000">
            <a:off x="4393405" y="-1964569"/>
            <a:ext cx="357190" cy="6286544"/>
          </a:xfrm>
          <a:prstGeom prst="flowChartDelay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034" y="1857362"/>
            <a:ext cx="2286016" cy="1214447"/>
          </a:xfrm>
          <a:prstGeom prst="roundRect">
            <a:avLst/>
          </a:prstGeom>
          <a:solidFill>
            <a:srgbClr val="0E428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Слияние нескольких предложений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1538" y="3571876"/>
            <a:ext cx="2643206" cy="1785950"/>
          </a:xfrm>
          <a:prstGeom prst="roundRect">
            <a:avLst/>
          </a:prstGeom>
          <a:solidFill>
            <a:srgbClr val="1359AD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Замена предложения или его части указательным местоимением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72066" y="3571876"/>
            <a:ext cx="2571768" cy="1714512"/>
          </a:xfrm>
          <a:prstGeom prst="roundRect">
            <a:avLst/>
          </a:prstGeom>
          <a:solidFill>
            <a:srgbClr val="70AA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Замена фрагментов предложения синонимичным выражением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86512" y="1785924"/>
            <a:ext cx="2286016" cy="1357323"/>
          </a:xfrm>
          <a:prstGeom prst="roundRect">
            <a:avLst/>
          </a:prstGeom>
          <a:solidFill>
            <a:srgbClr val="91AFF3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Замена сложно подчиненного простым</a:t>
            </a:r>
          </a:p>
        </p:txBody>
      </p:sp>
      <p:sp>
        <p:nvSpPr>
          <p:cNvPr id="14" name="Стрелка вправо 13"/>
          <p:cNvSpPr/>
          <p:nvPr/>
        </p:nvSpPr>
        <p:spPr>
          <a:xfrm rot="6769787">
            <a:off x="3234901" y="2079077"/>
            <a:ext cx="1373667" cy="357190"/>
          </a:xfrm>
          <a:prstGeom prst="rightArrow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4084932">
            <a:off x="4291481" y="2084213"/>
            <a:ext cx="1374134" cy="357190"/>
          </a:xfrm>
          <a:prstGeom prst="rightArrow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428860" y="1643050"/>
            <a:ext cx="571504" cy="57150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19" name="Овал 18"/>
          <p:cNvSpPr/>
          <p:nvPr/>
        </p:nvSpPr>
        <p:spPr>
          <a:xfrm>
            <a:off x="3214678" y="3429000"/>
            <a:ext cx="571504" cy="57150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20" name="Овал 19"/>
          <p:cNvSpPr/>
          <p:nvPr/>
        </p:nvSpPr>
        <p:spPr>
          <a:xfrm>
            <a:off x="4929190" y="3429000"/>
            <a:ext cx="571504" cy="57150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21" name="Овал 20"/>
          <p:cNvSpPr/>
          <p:nvPr/>
        </p:nvSpPr>
        <p:spPr>
          <a:xfrm>
            <a:off x="6143636" y="1571612"/>
            <a:ext cx="571504" cy="57150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</a:t>
            </a:r>
            <a:endParaRPr lang="ru-RU" sz="3200" b="1" dirty="0"/>
          </a:p>
        </p:txBody>
      </p:sp>
      <p:pic>
        <p:nvPicPr>
          <p:cNvPr id="2050" name="Picture 2" descr="F:\cif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142852"/>
            <a:ext cx="571500" cy="714375"/>
          </a:xfrm>
          <a:prstGeom prst="rect">
            <a:avLst/>
          </a:prstGeom>
          <a:noFill/>
        </p:spPr>
      </p:pic>
      <p:sp>
        <p:nvSpPr>
          <p:cNvPr id="25" name="Штриховая стрелка вправо 24"/>
          <p:cNvSpPr/>
          <p:nvPr/>
        </p:nvSpPr>
        <p:spPr>
          <a:xfrm rot="5400000">
            <a:off x="5679289" y="5536421"/>
            <a:ext cx="1143008" cy="785818"/>
          </a:xfrm>
          <a:prstGeom prst="stripedRightArrow">
            <a:avLst/>
          </a:prstGeom>
          <a:ln>
            <a:solidFill>
              <a:schemeClr val="bg2">
                <a:lumMod val="2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4" descr="C:\Users\top\AppData\Local\Microsoft\Windows\Temporary Internet Files\Content.IE5\TYG46N3J\MC900439807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3498556" flipV="1">
            <a:off x="6850322" y="2206860"/>
            <a:ext cx="1478125" cy="1478125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857224" y="928670"/>
            <a:ext cx="7643866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5" name="Рисунок 4" descr="207_fron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912" y="142852"/>
            <a:ext cx="1077064" cy="8572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00118" y="142852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algn="ctr"/>
            <a:r>
              <a:rPr lang="ru-RU" sz="4400" b="1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Замена фрагментов предложения синонимичным выражением</a:t>
            </a:r>
          </a:p>
        </p:txBody>
      </p:sp>
      <p:pic>
        <p:nvPicPr>
          <p:cNvPr id="3076" name="Picture 4" descr="C:\Users\top\AppData\Local\Microsoft\Windows\Temporary Internet Files\Content.IE5\TYG46N3J\MC900439807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3498556" flipV="1">
            <a:off x="7563083" y="825787"/>
            <a:ext cx="1469518" cy="1469518"/>
          </a:xfrm>
          <a:prstGeom prst="rect">
            <a:avLst/>
          </a:prstGeom>
          <a:noFill/>
        </p:spPr>
      </p:pic>
      <p:sp>
        <p:nvSpPr>
          <p:cNvPr id="16" name="Скругленный прямоугольник 15"/>
          <p:cNvSpPr/>
          <p:nvPr/>
        </p:nvSpPr>
        <p:spPr>
          <a:xfrm>
            <a:off x="3643306" y="1071546"/>
            <a:ext cx="4714908" cy="50006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3175">
                  <a:noFill/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Придаточного определительного</a:t>
            </a:r>
            <a:endParaRPr lang="ru-RU" b="1" dirty="0">
              <a:ln w="3175">
                <a:noFill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357554" y="1714488"/>
            <a:ext cx="4357718" cy="50006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Синонимичным определением</a:t>
            </a:r>
            <a:endParaRPr lang="ru-RU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857488" y="2428868"/>
            <a:ext cx="4786346" cy="50006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3175">
                  <a:noFill/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Придаточного </a:t>
            </a:r>
            <a:r>
              <a:rPr lang="ru-RU" b="1" dirty="0" smtClean="0">
                <a:ln w="3175">
                  <a:noFill/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обстоятельственного </a:t>
            </a:r>
            <a:endParaRPr lang="ru-RU" b="1" dirty="0">
              <a:ln w="3175">
                <a:noFill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214546" y="3071810"/>
            <a:ext cx="4798093" cy="50006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Деепричастным оборотом</a:t>
            </a:r>
          </a:p>
        </p:txBody>
      </p:sp>
      <p:pic>
        <p:nvPicPr>
          <p:cNvPr id="21" name="Picture 4" descr="C:\Users\top\AppData\Local\Microsoft\Windows\Temporary Internet Files\Content.IE5\TYG46N3J\MC900439807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3498556" flipV="1">
            <a:off x="6093139" y="3492229"/>
            <a:ext cx="1630343" cy="1630343"/>
          </a:xfrm>
          <a:prstGeom prst="rect">
            <a:avLst/>
          </a:prstGeom>
          <a:noFill/>
        </p:spPr>
      </p:pic>
      <p:sp>
        <p:nvSpPr>
          <p:cNvPr id="22" name="Скругленный прямоугольник 21"/>
          <p:cNvSpPr/>
          <p:nvPr/>
        </p:nvSpPr>
        <p:spPr>
          <a:xfrm>
            <a:off x="1928794" y="3757041"/>
            <a:ext cx="5000660" cy="64294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3175">
                  <a:noFill/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Согласованного определения, выраженного причастным оборотом</a:t>
            </a:r>
            <a:endParaRPr lang="ru-RU" b="1" dirty="0">
              <a:ln w="3175">
                <a:noFill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71538" y="4471421"/>
            <a:ext cx="5072098" cy="64294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Нераспространенным несогласованным определением</a:t>
            </a:r>
          </a:p>
        </p:txBody>
      </p:sp>
      <p:pic>
        <p:nvPicPr>
          <p:cNvPr id="24" name="Picture 4" descr="C:\Users\top\AppData\Local\Microsoft\Windows\Temporary Internet Files\Content.IE5\TYG46N3J\MC900439807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3498556" flipV="1">
            <a:off x="4563790" y="4992426"/>
            <a:ext cx="1630343" cy="1630343"/>
          </a:xfrm>
          <a:prstGeom prst="rect">
            <a:avLst/>
          </a:prstGeom>
          <a:noFill/>
        </p:spPr>
      </p:pic>
      <p:sp>
        <p:nvSpPr>
          <p:cNvPr id="25" name="Скругленный прямоугольник 24"/>
          <p:cNvSpPr/>
          <p:nvPr/>
        </p:nvSpPr>
        <p:spPr>
          <a:xfrm>
            <a:off x="500034" y="5257239"/>
            <a:ext cx="4929222" cy="64294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3175">
                  <a:noFill/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Придаточных предложений дополнениями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1406" y="6043057"/>
            <a:ext cx="4714908" cy="50006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Прямой речи косвенной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20" grpId="0" animBg="1"/>
      <p:bldP spid="22" grpId="0" animBg="1"/>
      <p:bldP spid="23" grpId="0" animBg="1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571472" y="1857364"/>
            <a:ext cx="8058152" cy="1928826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Критерии оценивания сжатого изложения</a:t>
            </a:r>
            <a:endParaRPr lang="ru-RU" sz="7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57224" y="928670"/>
            <a:ext cx="7643866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6" name="Рисунок 5" descr="207_fro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912" y="142852"/>
            <a:ext cx="1077064" cy="8572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000100" y="71414"/>
            <a:ext cx="7000924" cy="642942"/>
          </a:xfrm>
          <a:prstGeom prst="round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300" normalizeH="0" baseline="0" noProof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Haettenschweiler" pitchFamily="34" charset="0"/>
                <a:ea typeface="SimSun" pitchFamily="2" charset="-122"/>
                <a:cs typeface="Times New Roman" pitchFamily="18" charset="0"/>
              </a:rPr>
              <a:t>Подготовка к ГИА</a:t>
            </a:r>
            <a:endParaRPr kumimoji="0" lang="ru-RU" sz="6000" b="1" i="0" u="none" strike="noStrike" kern="1200" cap="none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uLnTx/>
              <a:uFillTx/>
              <a:latin typeface="Haettenschweiler" pitchFamily="34" charset="0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books_new_rus (2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TS101908702</Template>
  <TotalTime>609</TotalTime>
  <Words>402</Words>
  <Application>Microsoft Office PowerPoint</Application>
  <PresentationFormat>Экран (4:3)</PresentationFormat>
  <Paragraphs>104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6_books_new_rus (2)</vt:lpstr>
      <vt:lpstr>Подготовка к ГИА</vt:lpstr>
      <vt:lpstr>Слайд 2</vt:lpstr>
      <vt:lpstr>Содержательные приемы  сжатия исходного текста</vt:lpstr>
      <vt:lpstr>Языковые приемы сжатия исходного текста</vt:lpstr>
      <vt:lpstr>Исключение</vt:lpstr>
      <vt:lpstr>Обобщение</vt:lpstr>
      <vt:lpstr>Упрощение</vt:lpstr>
      <vt:lpstr>Слайд 8</vt:lpstr>
      <vt:lpstr>Критерии оценивания сжатого изложения</vt:lpstr>
      <vt:lpstr>Слайд 10</vt:lpstr>
      <vt:lpstr>Слайд 11</vt:lpstr>
      <vt:lpstr>Слайд 12</vt:lpstr>
      <vt:lpstr>Слайд 13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ГИА</dc:title>
  <dc:creator>Тарасенко Ольга Петровна</dc:creator>
  <cp:lastModifiedBy>Татьяна</cp:lastModifiedBy>
  <cp:revision>10</cp:revision>
  <dcterms:created xsi:type="dcterms:W3CDTF">2012-11-22T06:11:20Z</dcterms:created>
  <dcterms:modified xsi:type="dcterms:W3CDTF">2012-12-24T17:48:54Z</dcterms:modified>
</cp:coreProperties>
</file>