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58" r:id="rId4"/>
    <p:sldId id="280" r:id="rId5"/>
    <p:sldId id="279" r:id="rId6"/>
    <p:sldId id="278" r:id="rId7"/>
    <p:sldId id="277" r:id="rId8"/>
    <p:sldId id="276" r:id="rId9"/>
    <p:sldId id="275" r:id="rId10"/>
    <p:sldId id="274" r:id="rId11"/>
    <p:sldId id="273" r:id="rId12"/>
    <p:sldId id="272" r:id="rId13"/>
    <p:sldId id="271" r:id="rId14"/>
    <p:sldId id="270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  <p:clrMru>
    <a:srgbClr val="663300"/>
    <a:srgbClr val="AFFFA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Documents and Settings\Admin\Рабочий стол\для шаблонов\ввсс.gif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857250" y="1357313"/>
            <a:ext cx="7400925" cy="389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C:\Documents and Settings\Admin\Рабочий стол\для шаблонов\Копия прозр.gif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-214313"/>
            <a:ext cx="906463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C:\Documents and Settings\Admin\Рабочий стол\для шаблонов\прозр2.gif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14313" y="0"/>
            <a:ext cx="22145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 descr="C:\Documents and Settings\Admin\Рабочий стол\для шаблонов\Копия прозр.gif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8364538" y="0"/>
            <a:ext cx="779462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C:\Documents and Settings\Admin\Рабочий стол\для шаблонов\прозр2.gif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6929438" y="0"/>
            <a:ext cx="2071687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357430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  <p:transition advTm="1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6E49D-80BA-40FF-8B2D-5BAB1AB1221A}" type="datetimeFigureOut">
              <a:rPr lang="ru-RU"/>
              <a:pPr>
                <a:defRPr/>
              </a:pPr>
              <a:t>31.10.2013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482E9-23E2-48CE-B629-CA0BFC62E8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1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3ED9B-6807-4F1E-A2AE-CACFE8B87EBE}" type="datetimeFigureOut">
              <a:rPr lang="ru-RU"/>
              <a:pPr>
                <a:defRPr/>
              </a:pPr>
              <a:t>31.10.2013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F3ECC-11EC-4691-A4D5-6BC0F0BBF0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1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C:\Documents and Settings\Admin\Рабочий стол\для шаблонов\ти.gif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C:\Documents and Settings\Admin\Рабочий стол\для шаблонов\Копия прозр.gif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-214313"/>
            <a:ext cx="906463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C:\Documents and Settings\Admin\Рабочий стол\для шаблонов\прозр2.gif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14313" y="0"/>
            <a:ext cx="22145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C:\Documents and Settings\Admin\Рабочий стол\для шаблонов\Копия прозр.gif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8364538" y="0"/>
            <a:ext cx="779462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C:\Documents and Settings\Admin\Рабочий стол\для шаблонов\прозр2.gif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6929438" y="0"/>
            <a:ext cx="2071687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 advTm="1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C:\Documents and Settings\Admin\Рабочий стол\для шаблонов\ти.gif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C:\Documents and Settings\Admin\Рабочий стол\для шаблонов\прозр2.gif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14313" y="0"/>
            <a:ext cx="22145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C:\Documents and Settings\Admin\Рабочий стол\для шаблонов\Копия прозр.gif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0" y="-214313"/>
            <a:ext cx="906463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C:\Documents and Settings\Admin\Рабочий стол\для шаблонов\Копия прозр.gif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8364538" y="0"/>
            <a:ext cx="779462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C:\Documents and Settings\Admin\Рабочий стол\для шаблонов\прозр2.gif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6929438" y="0"/>
            <a:ext cx="2071687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11318-1108-4FBA-B3BA-747245A4A583}" type="datetimeFigureOut">
              <a:rPr lang="ru-RU"/>
              <a:pPr>
                <a:defRPr/>
              </a:pPr>
              <a:t>31.10.2013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57CF5-1C50-45AC-8240-B5B9E1B324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1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C:\Documents and Settings\Admin\Рабочий стол\для шаблонов\ти.gif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C:\Documents and Settings\Admin\Рабочий стол\для шаблонов\прозр2.gif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14313" y="0"/>
            <a:ext cx="22145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C:\Documents and Settings\Admin\Рабочий стол\для шаблонов\Копия прозр.gif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0" y="-214313"/>
            <a:ext cx="906463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6D6CA-FB1B-4A59-882F-C8050B83A16A}" type="datetimeFigureOut">
              <a:rPr lang="ru-RU"/>
              <a:pPr>
                <a:defRPr/>
              </a:pPr>
              <a:t>31.10.2013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CCE5E-E4DE-433F-8EE2-C482148B4F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1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5" descr="C:\Documents and Settings\Admin\Рабочий стол\для шаблонов\ти.gif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95F9C-8A5F-473A-80A2-2FA43E9FDDA9}" type="datetimeFigureOut">
              <a:rPr lang="ru-RU"/>
              <a:pPr>
                <a:defRPr/>
              </a:pPr>
              <a:t>31.10.2013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F9D2B-8ECF-41FC-A69E-A080F820EB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1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5" descr="C:\Documents and Settings\Admin\Рабочий стол\для шаблонов\ти.gif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A3317-B6D0-40CF-A1EC-66943C51CF44}" type="datetimeFigureOut">
              <a:rPr lang="ru-RU"/>
              <a:pPr>
                <a:defRPr/>
              </a:pPr>
              <a:t>31.10.2013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98A4E-4311-4929-AB9E-AD28ABAF18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1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5" descr="C:\Documents and Settings\Admin\Рабочий стол\для шаблонов\ти.gif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27A81-200C-4E84-B5E8-8C137C907F84}" type="datetimeFigureOut">
              <a:rPr lang="ru-RU"/>
              <a:pPr>
                <a:defRPr/>
              </a:pPr>
              <a:t>31.10.2013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CF3E7-3B89-4457-A7C6-256406FB11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1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C:\Documents and Settings\Admin\Рабочий стол\для шаблонов\ти.gif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D9EB9-84E6-45EC-AC84-821DC0BDD145}" type="datetimeFigureOut">
              <a:rPr lang="ru-RU"/>
              <a:pPr>
                <a:defRPr/>
              </a:pPr>
              <a:t>31.10.2013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8A0B0-86CC-4F87-83CB-FD1A5B1147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1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Documents and Settings\Admin\Рабочий стол\для шаблонов\прозр2.gif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14313" y="0"/>
            <a:ext cx="22145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C:\Documents and Settings\Admin\Рабочий стол\для шаблонов\Копия прозр.gif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-214313"/>
            <a:ext cx="906463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C:\Documents and Settings\Admin\Рабочий стол\для шаблонов\Копия прозр.gif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8364538" y="0"/>
            <a:ext cx="779462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C:\Documents and Settings\Admin\Рабочий стол\для шаблонов\прозр2.gif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6929438" y="0"/>
            <a:ext cx="2071687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D0D45-0F7E-445C-835A-FA67A779CB65}" type="datetimeFigureOut">
              <a:rPr lang="ru-RU"/>
              <a:pPr>
                <a:defRPr/>
              </a:pPr>
              <a:t>31.10.2013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09BE4-4E5B-4946-B61B-8D7ACC23F0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1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CE848E7-64B5-4173-8ED2-C5406E1D9397}" type="datetimeFigureOut">
              <a:rPr lang="ru-RU"/>
              <a:pPr>
                <a:defRPr/>
              </a:pPr>
              <a:t>31.10.2013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CEAEF65-62A2-4FC5-9BA4-B4B78D891A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1031" name="Picture 4" descr="C:\Documents and Settings\Admin\Рабочий стол\для шаблонов\прозр2.gif"/>
          <p:cNvPicPr>
            <a:picLocks noChangeAspect="1" noChangeArrowheads="1"/>
          </p:cNvPicPr>
          <p:nvPr/>
        </p:nvPicPr>
        <p:blipFill>
          <a:blip r:embed="rId13" cstate="screen"/>
          <a:srcRect/>
          <a:stretch>
            <a:fillRect/>
          </a:stretch>
        </p:blipFill>
        <p:spPr bwMode="auto">
          <a:xfrm>
            <a:off x="0" y="4786313"/>
            <a:ext cx="804863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5" descr="C:\Documents and Settings\Admin\Рабочий стол\для шаблонов\Копия прозр2.gif"/>
          <p:cNvPicPr>
            <a:picLocks noChangeAspect="1" noChangeArrowheads="1"/>
          </p:cNvPicPr>
          <p:nvPr/>
        </p:nvPicPr>
        <p:blipFill>
          <a:blip r:embed="rId14" cstate="screen"/>
          <a:srcRect/>
          <a:stretch>
            <a:fillRect/>
          </a:stretch>
        </p:blipFill>
        <p:spPr bwMode="auto">
          <a:xfrm>
            <a:off x="8256588" y="4572000"/>
            <a:ext cx="887412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4" descr="C:\Documents and Settings\Admin\Рабочий стол\для шаблонов\прозр2.gif"/>
          <p:cNvPicPr>
            <a:picLocks noChangeAspect="1" noChangeArrowheads="1"/>
          </p:cNvPicPr>
          <p:nvPr/>
        </p:nvPicPr>
        <p:blipFill>
          <a:blip r:embed="rId15" cstate="screen"/>
          <a:srcRect/>
          <a:stretch>
            <a:fillRect/>
          </a:stretch>
        </p:blipFill>
        <p:spPr bwMode="auto">
          <a:xfrm>
            <a:off x="7072313" y="6053138"/>
            <a:ext cx="2071687" cy="80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693" r:id="rId10"/>
    <p:sldLayoutId id="2147483694" r:id="rId11"/>
  </p:sldLayoutIdLst>
  <p:transition advTm="1500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1640" y="2998693"/>
            <a:ext cx="7056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spc="2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Береза – символ России</a:t>
            </a:r>
            <a:endParaRPr lang="ru-RU" sz="3600" b="1" spc="2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5"/>
          <p:cNvSpPr>
            <a:spLocks noGrp="1"/>
          </p:cNvSpPr>
          <p:nvPr>
            <p:ph sz="quarter" idx="4294967295"/>
          </p:nvPr>
        </p:nvSpPr>
        <p:spPr>
          <a:xfrm>
            <a:off x="4786314" y="1785926"/>
            <a:ext cx="3672408" cy="4608512"/>
          </a:xfrm>
          <a:prstGeom prst="rect">
            <a:avLst/>
          </a:prstGeom>
        </p:spPr>
        <p:txBody>
          <a:bodyPr/>
          <a:lstStyle/>
          <a:p>
            <a:pPr algn="r">
              <a:buNone/>
            </a:pPr>
            <a:r>
              <a:rPr lang="ru-RU" sz="2800" dirty="0" smtClean="0">
                <a:solidFill>
                  <a:srgbClr val="663300"/>
                </a:solidFill>
              </a:rPr>
              <a:t> </a:t>
            </a:r>
          </a:p>
          <a:p>
            <a:pPr algn="r">
              <a:buNone/>
            </a:pPr>
            <a:r>
              <a:rPr lang="ru-RU" sz="2800" dirty="0" smtClean="0">
                <a:solidFill>
                  <a:srgbClr val="663300"/>
                </a:solidFill>
              </a:rPr>
              <a:t>  </a:t>
            </a:r>
            <a:endParaRPr lang="ru-RU" sz="2800" dirty="0">
              <a:solidFill>
                <a:srgbClr val="663300"/>
              </a:solidFill>
            </a:endParaRPr>
          </a:p>
        </p:txBody>
      </p:sp>
      <p:sp>
        <p:nvSpPr>
          <p:cNvPr id="16385" name="Rectangle 1"/>
          <p:cNvSpPr>
            <a:spLocks noGrp="1" noChangeArrowheads="1"/>
          </p:cNvSpPr>
          <p:nvPr>
            <p:ph sz="half" idx="4294967295"/>
          </p:nvPr>
        </p:nvSpPr>
        <p:spPr bwMode="auto">
          <a:xfrm>
            <a:off x="500063" y="2786063"/>
            <a:ext cx="804021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</a:t>
            </a:r>
            <a:r>
              <a:rPr kumimoji="0" lang="ru-RU" sz="2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План работы группы исследователей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Познакомиться с деревом.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Изучить  крону листьев.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Изучить цветовую гамму коры берёзы.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Изучить снег около дерева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Подготовить материал об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ориоле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обитания берёз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Подготовить рассказ о симбиозе березы с растениями и животными.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1753344" y="1412777"/>
            <a:ext cx="5915000" cy="1152127"/>
          </a:xfrm>
        </p:spPr>
        <p:txBody>
          <a:bodyPr/>
          <a:lstStyle/>
          <a:p>
            <a:r>
              <a:rPr lang="ru-RU" sz="2000" i="1" u="sng" dirty="0" smtClean="0"/>
              <a:t>2. План работы группы фотокорреспондентов</a:t>
            </a:r>
            <a:endParaRPr lang="ru-RU" sz="2000" dirty="0" smtClean="0"/>
          </a:p>
          <a:p>
            <a:pPr lvl="0"/>
            <a:r>
              <a:rPr lang="ru-RU" sz="2000" i="1" dirty="0" smtClean="0"/>
              <a:t>Организовать фото-экскурсию по выставке репродукций картин русских и зарубежных художников, изображающих берёзку.</a:t>
            </a:r>
            <a:endParaRPr lang="ru-RU" sz="2000" dirty="0" smtClean="0"/>
          </a:p>
          <a:p>
            <a:pPr lvl="0"/>
            <a:r>
              <a:rPr lang="ru-RU" sz="2000" i="1" dirty="0" smtClean="0"/>
              <a:t>Сфотографировать берёзу в разное время года.</a:t>
            </a:r>
            <a:endParaRPr lang="ru-RU" sz="2000" dirty="0" smtClean="0"/>
          </a:p>
          <a:p>
            <a:pPr lvl="0"/>
            <a:r>
              <a:rPr lang="ru-RU" sz="2000" i="1" dirty="0" smtClean="0"/>
              <a:t>Подготовить </a:t>
            </a:r>
            <a:r>
              <a:rPr lang="ru-RU" sz="2000" i="1" dirty="0" err="1" smtClean="0"/>
              <a:t>фотоотчет</a:t>
            </a:r>
            <a:r>
              <a:rPr lang="ru-RU" sz="2000" i="1" dirty="0" smtClean="0"/>
              <a:t> (презентация)</a:t>
            </a:r>
            <a:endParaRPr lang="ru-RU" sz="2000" dirty="0" smtClean="0"/>
          </a:p>
          <a:p>
            <a:r>
              <a:rPr lang="ru-RU" sz="2000" i="1" u="sng" dirty="0" smtClean="0"/>
              <a:t>3. План работы группы литераторов</a:t>
            </a:r>
            <a:endParaRPr lang="ru-RU" sz="2000" dirty="0" smtClean="0"/>
          </a:p>
          <a:p>
            <a:pPr lvl="0"/>
            <a:r>
              <a:rPr lang="ru-RU" sz="2000" i="1" dirty="0" smtClean="0"/>
              <a:t>Прочитать и проанализировать художественные произведения русских и зарубежных поэтов.</a:t>
            </a:r>
            <a:endParaRPr lang="ru-RU" sz="2000" dirty="0" smtClean="0"/>
          </a:p>
          <a:p>
            <a:pPr lvl="0"/>
            <a:r>
              <a:rPr lang="ru-RU" sz="2000" i="1" dirty="0" smtClean="0"/>
              <a:t>Выучить стихотворения о берёзе.</a:t>
            </a:r>
            <a:endParaRPr lang="ru-RU" sz="2000" dirty="0" smtClean="0"/>
          </a:p>
          <a:p>
            <a:pPr lvl="0"/>
            <a:r>
              <a:rPr lang="ru-RU" sz="2000" i="1" dirty="0" smtClean="0"/>
              <a:t>Записать </a:t>
            </a:r>
            <a:r>
              <a:rPr lang="ru-RU" sz="2000" i="1" dirty="0" err="1" smtClean="0"/>
              <a:t>аудиофайл</a:t>
            </a:r>
            <a:r>
              <a:rPr lang="ru-RU" sz="2000" i="1" dirty="0" smtClean="0"/>
              <a:t> своего прочтения этих произведений.</a:t>
            </a:r>
            <a:endParaRPr lang="ru-RU" sz="2000" dirty="0" smtClean="0"/>
          </a:p>
          <a:p>
            <a:pPr>
              <a:buNone/>
            </a:pPr>
            <a:endParaRPr lang="ru-RU" sz="2000" dirty="0" smtClean="0">
              <a:solidFill>
                <a:srgbClr val="663300"/>
              </a:solidFill>
            </a:endParaRPr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 txBox="1">
            <a:spLocks/>
          </p:cNvSpPr>
          <p:nvPr/>
        </p:nvSpPr>
        <p:spPr>
          <a:xfrm>
            <a:off x="2357422" y="1571612"/>
            <a:ext cx="4031431" cy="2181919"/>
          </a:xfrm>
          <a:prstGeom prst="rect">
            <a:avLst/>
          </a:prstGeom>
        </p:spPr>
        <p:txBody>
          <a:bodyPr/>
          <a:lstStyle/>
          <a:p>
            <a:r>
              <a:rPr lang="ru-RU" sz="2000" i="1" u="sng" dirty="0" smtClean="0"/>
              <a:t>4. План работы группы художников</a:t>
            </a:r>
            <a:endParaRPr lang="ru-RU" sz="2000" dirty="0" smtClean="0"/>
          </a:p>
          <a:p>
            <a:pPr lvl="0"/>
            <a:r>
              <a:rPr lang="ru-RU" sz="2000" i="1" dirty="0" smtClean="0"/>
              <a:t>Нарисовать рисунки с изображением берёзы и оформить выставку работ « В стране берёзового ситца » .</a:t>
            </a:r>
            <a:endParaRPr lang="ru-RU" sz="2000" dirty="0" smtClean="0"/>
          </a:p>
          <a:p>
            <a:r>
              <a:rPr lang="ru-RU" sz="2000" i="1" u="sng" dirty="0" smtClean="0"/>
              <a:t>5. План работы группы знатоков</a:t>
            </a:r>
            <a:endParaRPr lang="ru-RU" sz="2000" dirty="0" smtClean="0"/>
          </a:p>
          <a:p>
            <a:pPr lvl="0"/>
            <a:r>
              <a:rPr lang="ru-RU" sz="2000" i="1" dirty="0" smtClean="0"/>
              <a:t>Подготовиться к викторине « Всё о берёзе » (найти русские пословицы , песни и притчу о берёзу , узнать об истории и традициях проведения русских праздников с упоминанием о берёзе)</a:t>
            </a:r>
            <a:endParaRPr lang="ru-RU" sz="2000" dirty="0" smtClean="0"/>
          </a:p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6633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27584" y="5733256"/>
            <a:ext cx="6120680" cy="648072"/>
          </a:xfrm>
        </p:spPr>
        <p:txBody>
          <a:bodyPr/>
          <a:lstStyle/>
          <a:p>
            <a:pPr algn="r"/>
            <a:r>
              <a:rPr lang="ru-RU" sz="1800" i="1" dirty="0" smtClean="0">
                <a:solidFill>
                  <a:srgbClr val="336600"/>
                </a:solidFill>
              </a:rPr>
              <a:t>(Из сочинения ученицы 3 Д</a:t>
            </a:r>
            <a:r>
              <a:rPr lang="en-US" sz="1800" i="1" dirty="0" smtClean="0">
                <a:solidFill>
                  <a:srgbClr val="336600"/>
                </a:solidFill>
              </a:rPr>
              <a:t> </a:t>
            </a:r>
            <a:r>
              <a:rPr lang="ru-RU" sz="1800" i="1" dirty="0" smtClean="0">
                <a:solidFill>
                  <a:srgbClr val="336600"/>
                </a:solidFill>
              </a:rPr>
              <a:t>класса</a:t>
            </a:r>
            <a:r>
              <a:rPr lang="en-US" sz="1800" i="1" dirty="0" smtClean="0">
                <a:solidFill>
                  <a:srgbClr val="336600"/>
                </a:solidFill>
              </a:rPr>
              <a:t> </a:t>
            </a:r>
            <a:r>
              <a:rPr lang="ru-RU" sz="1800" i="1" dirty="0" smtClean="0">
                <a:solidFill>
                  <a:srgbClr val="336600"/>
                </a:solidFill>
              </a:rPr>
              <a:t> </a:t>
            </a:r>
            <a:r>
              <a:rPr lang="ru-RU" sz="1800" i="1" dirty="0" err="1" smtClean="0">
                <a:solidFill>
                  <a:srgbClr val="336600"/>
                </a:solidFill>
              </a:rPr>
              <a:t>Громой</a:t>
            </a:r>
            <a:r>
              <a:rPr lang="ru-RU" sz="1800" i="1" dirty="0" smtClean="0">
                <a:solidFill>
                  <a:srgbClr val="336600"/>
                </a:solidFill>
              </a:rPr>
              <a:t> Татьяны)</a:t>
            </a:r>
            <a:endParaRPr lang="ru-RU" sz="1800" i="1" dirty="0">
              <a:solidFill>
                <a:srgbClr val="336600"/>
              </a:solidFill>
            </a:endParaRPr>
          </a:p>
        </p:txBody>
      </p:sp>
      <p:sp>
        <p:nvSpPr>
          <p:cNvPr id="5" name="Текст 3"/>
          <p:cNvSpPr txBox="1">
            <a:spLocks/>
          </p:cNvSpPr>
          <p:nvPr/>
        </p:nvSpPr>
        <p:spPr>
          <a:xfrm>
            <a:off x="827584" y="1772817"/>
            <a:ext cx="5554960" cy="4176463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Берёза по-своему красива в любое время года. Она - самое  нежное и нарядное и</a:t>
            </a:r>
            <a:r>
              <a:rPr kumimoji="0" lang="ru-RU" sz="2800" i="0" u="none" strike="noStrike" kern="1200" cap="none" spc="0" normalizeH="0" noProof="0" dirty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дерево на свете. Но  не все люди ценят эту красоту. Мне </a:t>
            </a:r>
            <a:r>
              <a:rPr kumimoji="0" lang="ru-RU" sz="2800" i="0" u="none" strike="noStrike" kern="1200" cap="none" spc="0" normalizeH="0" baseline="0" noProof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 самой </a:t>
            </a:r>
            <a:r>
              <a:rPr kumimoji="0" lang="ru-RU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становится больно, когда я вижу, как вытекает сок из ран берёзки. Люди, если вы берёте у берёзы сок, то замазывайте ранки, чтобы дерево не погибло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!</a:t>
            </a:r>
            <a:endParaRPr kumimoji="0" lang="ru-RU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Содержимое 6" descr="D:\ЛЕНА_ДОКУМЕНТЫ\Дронникова Е.И\берёза.jpg"/>
          <p:cNvPicPr>
            <a:picLocks noGrp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516216" y="1844824"/>
            <a:ext cx="2184897" cy="3384376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проекта 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601216" y="2032248"/>
            <a:ext cx="6635080" cy="3773016"/>
          </a:xfrm>
        </p:spPr>
        <p:txBody>
          <a:bodyPr/>
          <a:lstStyle/>
          <a:p>
            <a:pPr lvl="0"/>
            <a:r>
              <a:rPr lang="ru-RU" sz="2800" i="1" dirty="0" smtClean="0"/>
              <a:t>Оценивание работы участниками, учителем, родителями.</a:t>
            </a:r>
            <a:endParaRPr lang="ru-RU" sz="2800" dirty="0" smtClean="0"/>
          </a:p>
          <a:p>
            <a:pPr lvl="0"/>
            <a:r>
              <a:rPr lang="ru-RU" sz="2800" i="1" dirty="0" smtClean="0"/>
              <a:t>Презентация материала учащимся 1-2-х классов.</a:t>
            </a:r>
            <a:endParaRPr lang="ru-RU" sz="2800" dirty="0" smtClean="0"/>
          </a:p>
          <a:p>
            <a:r>
              <a:rPr lang="ru-RU" sz="2800" i="1" dirty="0" smtClean="0"/>
              <a:t>Получение ответных отзывов о проекте  от авторов проекта.</a:t>
            </a:r>
            <a:r>
              <a:rPr lang="ru-RU" sz="2800" dirty="0" smtClean="0">
                <a:solidFill>
                  <a:srgbClr val="663300"/>
                </a:solidFill>
              </a:rPr>
              <a:t>          </a:t>
            </a:r>
            <a:endParaRPr lang="ru-RU" sz="2800" dirty="0" smtClean="0"/>
          </a:p>
          <a:p>
            <a:endParaRPr lang="ru-RU" sz="2800" dirty="0"/>
          </a:p>
        </p:txBody>
      </p:sp>
      <p:pic>
        <p:nvPicPr>
          <p:cNvPr id="6" name="Picture 4" descr="IMAGE0006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499674" y="1928802"/>
            <a:ext cx="2644326" cy="355165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68352" y="3068960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3200" b="1" spc="120" dirty="0" smtClean="0">
                <a:solidFill>
                  <a:srgbClr val="663300"/>
                </a:solidFill>
                <a:latin typeface="+mj-lt"/>
              </a:rPr>
              <a:t>Карп Татьяна </a:t>
            </a:r>
            <a:br>
              <a:rPr lang="ru-RU" sz="3200" b="1" spc="120" dirty="0" smtClean="0">
                <a:solidFill>
                  <a:srgbClr val="663300"/>
                </a:solidFill>
                <a:latin typeface="+mj-lt"/>
              </a:rPr>
            </a:br>
            <a:r>
              <a:rPr lang="ru-RU" sz="3200" b="1" spc="120" dirty="0" smtClean="0">
                <a:solidFill>
                  <a:srgbClr val="663300"/>
                </a:solidFill>
                <a:latin typeface="+mj-lt"/>
              </a:rPr>
              <a:t>Владимировна</a:t>
            </a:r>
            <a:r>
              <a:rPr lang="en-US" sz="3200" b="1" spc="120" dirty="0" smtClean="0">
                <a:solidFill>
                  <a:srgbClr val="663300"/>
                </a:solidFill>
                <a:latin typeface="+mj-lt"/>
              </a:rPr>
              <a:t> </a:t>
            </a:r>
            <a:endParaRPr lang="ru-RU" sz="3200" b="1" spc="120" dirty="0">
              <a:solidFill>
                <a:srgbClr val="663300"/>
              </a:solidFill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03848" y="458112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Учитель начальных классов </a:t>
            </a:r>
            <a:br>
              <a:rPr lang="ru-RU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</a:br>
            <a:r>
              <a:rPr lang="ru-RU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МОУ </a:t>
            </a:r>
            <a:r>
              <a:rPr lang="ru-RU" b="1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Волосовской</a:t>
            </a:r>
            <a:r>
              <a:rPr lang="ru-RU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НОШ</a:t>
            </a:r>
            <a:br>
              <a:rPr lang="ru-RU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</a:br>
            <a:r>
              <a:rPr lang="ru-RU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 </a:t>
            </a:r>
            <a:br>
              <a:rPr lang="ru-RU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</a:br>
            <a:endParaRPr lang="ru-RU" b="1" i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 advTm="15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685800" y="260648"/>
            <a:ext cx="7772400" cy="1152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Берёза – символ России</a:t>
            </a: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 bwMode="auto">
          <a:xfrm>
            <a:off x="611560" y="2780928"/>
            <a:ext cx="5256584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Monotype Corsiva" pitchFamily="66" charset="0"/>
              </a:rPr>
              <a:t>Без берёзы не мыслю России,-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Monotype Corsiva" pitchFamily="66" charset="0"/>
              </a:rPr>
              <a:t>Так светла по-славянски она,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Monotype Corsiva" pitchFamily="66" charset="0"/>
              </a:rPr>
              <a:t>Что, быть может, в столетья иные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Monotype Corsiva" pitchFamily="66" charset="0"/>
              </a:rPr>
              <a:t>От берёзы - вся Русь рождена</a:t>
            </a:r>
          </a:p>
        </p:txBody>
      </p:sp>
      <p:pic>
        <p:nvPicPr>
          <p:cNvPr id="6" name="Picture 4" descr="Pim000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012160" y="2420888"/>
            <a:ext cx="2330147" cy="309791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 «Люблю березу Русскую»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1152128"/>
          </a:xfrm>
        </p:spPr>
        <p:txBody>
          <a:bodyPr/>
          <a:lstStyle/>
          <a:p>
            <a:pPr lvl="0" algn="ctr">
              <a:buNone/>
            </a:pPr>
            <a:r>
              <a:rPr lang="ru-RU" sz="2800" i="1" dirty="0" smtClean="0"/>
              <a:t> Проект « Люблю березу Русскую » ориентирован на воспитание экологической культуры учащихся, на получение знаний, умений и навыков в результате самостоятельных практических и теоретических (индивидуальных и групповых) исследований окружающей среды. Работа над проектом предполагает совместную деятельность учащихся, родителей , учителя и воспитателя группы продлённого дня</a:t>
            </a:r>
            <a:r>
              <a:rPr lang="ru-RU" sz="2800" b="1" i="1" dirty="0" smtClean="0">
                <a:solidFill>
                  <a:srgbClr val="663300"/>
                </a:solidFill>
              </a:rPr>
              <a:t> </a:t>
            </a:r>
            <a:endParaRPr lang="ru-RU" sz="2800" dirty="0">
              <a:solidFill>
                <a:srgbClr val="663300"/>
              </a:solidFill>
            </a:endParaRPr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1105272" y="2276872"/>
            <a:ext cx="7427168" cy="3168352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2800" i="1" dirty="0" smtClean="0"/>
              <a:t>Обеспечение более широкой и разнообразной практической деятельности учащихся по изучению и охране окружающей среды.</a:t>
            </a:r>
            <a:endParaRPr lang="ru-RU" sz="2800" dirty="0"/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Основание проекта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1105272" y="1916832"/>
            <a:ext cx="7787208" cy="4104456"/>
          </a:xfrm>
        </p:spPr>
        <p:txBody>
          <a:bodyPr/>
          <a:lstStyle/>
          <a:p>
            <a:pPr>
              <a:buNone/>
              <a:defRPr/>
            </a:pPr>
            <a:r>
              <a:rPr lang="ru-RU" sz="2800" i="1" dirty="0" smtClean="0"/>
              <a:t>Проект направлен на развитие общекультурных компетенций обучающихся, на их духовно-нравственное, социальное, личностное и интеллектуальное развитие, на создание основы для самостоятельной реализации учебной деятельности, обеспечивающей социальную успешность, развитие творческих способностей, саморазвитие.</a:t>
            </a:r>
            <a:endParaRPr lang="ru-RU" sz="2800" dirty="0" smtClean="0">
              <a:solidFill>
                <a:srgbClr val="663300"/>
              </a:solidFill>
            </a:endParaRPr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1033264" y="1916832"/>
            <a:ext cx="7571184" cy="3960440"/>
          </a:xfrm>
        </p:spPr>
        <p:txBody>
          <a:bodyPr/>
          <a:lstStyle/>
          <a:p>
            <a:pPr>
              <a:lnSpc>
                <a:spcPct val="80000"/>
              </a:lnSpc>
              <a:buNone/>
              <a:defRPr/>
            </a:pPr>
            <a:r>
              <a:rPr lang="ru-RU" sz="2800" i="1" dirty="0" smtClean="0">
                <a:solidFill>
                  <a:srgbClr val="663300"/>
                </a:solidFill>
              </a:rPr>
              <a:t>За что мы любим Русскую берёзу?                    </a:t>
            </a:r>
          </a:p>
          <a:p>
            <a:pPr>
              <a:lnSpc>
                <a:spcPct val="80000"/>
              </a:lnSpc>
              <a:buNone/>
              <a:defRPr/>
            </a:pPr>
            <a:endParaRPr lang="ru-RU" sz="2800" i="1" dirty="0" smtClean="0">
              <a:solidFill>
                <a:srgbClr val="663300"/>
              </a:solidFill>
            </a:endParaRPr>
          </a:p>
          <a:p>
            <a:pPr>
              <a:lnSpc>
                <a:spcPct val="80000"/>
              </a:lnSpc>
              <a:buNone/>
              <a:defRPr/>
            </a:pPr>
            <a:r>
              <a:rPr lang="ru-RU" sz="2800" i="1" dirty="0" smtClean="0"/>
              <a:t>-Как люди выражают своё отношение к русской берёзке ?</a:t>
            </a:r>
            <a:endParaRPr lang="ru-RU" sz="2800" dirty="0" smtClean="0"/>
          </a:p>
          <a:p>
            <a:r>
              <a:rPr lang="ru-RU" sz="2800" i="1" dirty="0" smtClean="0">
                <a:solidFill>
                  <a:srgbClr val="663300"/>
                </a:solidFill>
              </a:rPr>
              <a:t> </a:t>
            </a:r>
            <a:r>
              <a:rPr lang="ru-RU" sz="2800" i="1" dirty="0" smtClean="0"/>
              <a:t>-Почему они  по-разному воспринимают берёзу в разное время года </a:t>
            </a:r>
            <a:endParaRPr lang="ru-RU" sz="2800" dirty="0" smtClean="0"/>
          </a:p>
          <a:p>
            <a:r>
              <a:rPr lang="ru-RU" sz="2800" i="1" dirty="0" smtClean="0"/>
              <a:t>-Как заставить людей по-другому взглянуть на красоту русской берёзы , нашей природы , бережному отношению к ней ?</a:t>
            </a:r>
            <a:endParaRPr lang="ru-RU" sz="2800" dirty="0" smtClean="0"/>
          </a:p>
          <a:p>
            <a:pPr>
              <a:lnSpc>
                <a:spcPct val="80000"/>
              </a:lnSpc>
              <a:buNone/>
              <a:defRPr/>
            </a:pPr>
            <a:r>
              <a:rPr lang="ru-RU" sz="2800" i="1" dirty="0" smtClean="0">
                <a:solidFill>
                  <a:srgbClr val="663300"/>
                </a:solidFill>
              </a:rPr>
              <a:t>           </a:t>
            </a:r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Ожидаемые результаты обучения </a:t>
            </a: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32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6248" y="2143116"/>
            <a:ext cx="435771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 smtClean="0"/>
              <a:t>В результате</a:t>
            </a:r>
            <a:r>
              <a:rPr lang="ru-RU" sz="2400" i="1" dirty="0" smtClean="0"/>
              <a:t> своей поисковой деятельности учащиеся представляют подготовленные ими материалы в виде презентаций, проектных творческих работ, фото-рассказов о своих  наблюдениях. </a:t>
            </a:r>
            <a:endParaRPr lang="ru-RU" sz="2400" dirty="0" smtClean="0"/>
          </a:p>
          <a:p>
            <a:endParaRPr lang="ru-RU" sz="2400" dirty="0" smtClean="0">
              <a:solidFill>
                <a:srgbClr val="663300"/>
              </a:solidFill>
              <a:latin typeface="+mn-lt"/>
            </a:endParaRPr>
          </a:p>
        </p:txBody>
      </p:sp>
      <p:pic>
        <p:nvPicPr>
          <p:cNvPr id="8" name="Рисунок 7" descr="C:\Documents and Settings\Елена\Рабочий стол\Березка - символ России 2009\CIMG6976.JPG"/>
          <p:cNvPicPr/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14348" y="2571744"/>
            <a:ext cx="2880320" cy="216024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755576" y="1888232"/>
            <a:ext cx="4608512" cy="4133056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>
                <a:solidFill>
                  <a:srgbClr val="663300"/>
                </a:solidFill>
              </a:rPr>
              <a:t>План проекта</a:t>
            </a:r>
            <a:r>
              <a:rPr lang="en-US" sz="2800" dirty="0" smtClean="0">
                <a:solidFill>
                  <a:srgbClr val="663300"/>
                </a:solidFill>
              </a:rPr>
              <a:t>:</a:t>
            </a:r>
            <a:endParaRPr lang="ru-RU" sz="2800" dirty="0" smtClean="0">
              <a:solidFill>
                <a:srgbClr val="663300"/>
              </a:solidFill>
            </a:endParaRPr>
          </a:p>
          <a:p>
            <a:pPr marL="0" indent="0">
              <a:buNone/>
            </a:pPr>
            <a:r>
              <a:rPr lang="ru-RU" sz="2800" i="1" u="sng" dirty="0" smtClean="0"/>
              <a:t>I этап. Организационно-ознакомительный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i="1" u="sng" dirty="0" smtClean="0"/>
              <a:t>II этап. Реализация проекта </a:t>
            </a:r>
          </a:p>
          <a:p>
            <a:pPr marL="0" indent="0">
              <a:buNone/>
            </a:pPr>
            <a:r>
              <a:rPr lang="ru-RU" sz="2800" i="1" u="sng" dirty="0" smtClean="0"/>
              <a:t>III этап. Завершающий</a:t>
            </a:r>
          </a:p>
          <a:p>
            <a:pPr marL="0" indent="0">
              <a:buNone/>
            </a:pPr>
            <a:r>
              <a:rPr lang="ru-RU" sz="2800" i="1" u="sng" dirty="0" smtClean="0"/>
              <a:t>IV этап. Итоговый </a:t>
            </a:r>
            <a:endParaRPr lang="ru-RU" sz="2800" dirty="0" smtClean="0"/>
          </a:p>
          <a:p>
            <a:pPr marL="0" indent="0">
              <a:buNone/>
            </a:pPr>
            <a:endParaRPr lang="ru-RU" sz="2800" dirty="0" smtClean="0"/>
          </a:p>
        </p:txBody>
      </p:sp>
      <p:pic>
        <p:nvPicPr>
          <p:cNvPr id="5" name="Содержимое 6" descr="D:\ЛЕНА_ДОКУМЕНТЫ\Cборка\CIMG0879.JPG"/>
          <p:cNvPicPr>
            <a:picLocks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004048" y="2492896"/>
            <a:ext cx="3456384" cy="2592288"/>
          </a:xfrm>
          <a:prstGeom prst="roundRect">
            <a:avLst>
              <a:gd name="adj" fmla="val 16667"/>
            </a:avLst>
          </a:prstGeom>
          <a:noFill/>
          <a:ln w="9525">
            <a:noFill/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JMX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4_JMX</Template>
  <TotalTime>200</TotalTime>
  <Words>510</Words>
  <Application>Microsoft Office PowerPoint</Application>
  <PresentationFormat>Экран (4:3)</PresentationFormat>
  <Paragraphs>55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4_JMX</vt:lpstr>
      <vt:lpstr>Слайд 1</vt:lpstr>
      <vt:lpstr>Слайд 2</vt:lpstr>
      <vt:lpstr>Слайд 3</vt:lpstr>
      <vt:lpstr>Проект «Люблю березу Русскую»</vt:lpstr>
      <vt:lpstr>Цель проекта:</vt:lpstr>
      <vt:lpstr>Основание проекта:</vt:lpstr>
      <vt:lpstr>Слайд 7</vt:lpstr>
      <vt:lpstr>Ожидаемые результаты обучения  </vt:lpstr>
      <vt:lpstr>Слайд 9</vt:lpstr>
      <vt:lpstr>Слайд 10</vt:lpstr>
      <vt:lpstr>Слайд 11</vt:lpstr>
      <vt:lpstr>Слайд 12</vt:lpstr>
      <vt:lpstr>(Из сочинения ученицы 3 Д класса  Громой Татьяны)</vt:lpstr>
      <vt:lpstr>Результат проекта </vt:lpstr>
    </vt:vector>
  </TitlesOfParts>
  <Company>GBT TMD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HP945_WS</dc:creator>
  <cp:lastModifiedBy>User</cp:lastModifiedBy>
  <cp:revision>127</cp:revision>
  <dcterms:created xsi:type="dcterms:W3CDTF">2011-11-08T18:50:29Z</dcterms:created>
  <dcterms:modified xsi:type="dcterms:W3CDTF">2013-10-31T19:51:02Z</dcterms:modified>
</cp:coreProperties>
</file>