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2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B05"/>
    <a:srgbClr val="00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B2574D-CF24-4977-A266-BC8856736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F497A-16D6-411F-B0BD-76EF90D05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724B3A-9257-403E-8C80-768C2AD7BB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56FC5-EA04-4EF9-9C56-9AB56B848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38226C-B852-4F5E-9DB1-3277F1C31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9A99E-CF29-4C15-9E22-E2A126853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57B3C-0A9C-4DF1-9C70-92256BC675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C68F-9CAB-4461-99BF-DD26A6C8E8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8922B-5627-4040-AC4F-B5BFAC69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A75EC-023D-4152-AD90-BA5168335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4224D-B696-434F-96BC-B33B97E05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BC9983-1DEC-4D84-9BE8-2F8722F4E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 «Координаты </a:t>
            </a:r>
            <a:r>
              <a:rPr lang="ru-RU" dirty="0"/>
              <a:t>на </a:t>
            </a:r>
            <a:r>
              <a:rPr lang="ru-RU" dirty="0" smtClean="0"/>
              <a:t>прямой»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2400" dirty="0"/>
              <a:t>6 класс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1306513" y="4876800"/>
            <a:ext cx="6327775" cy="7556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Координатный луч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457200" y="2667000"/>
            <a:ext cx="8229600" cy="76200"/>
            <a:chOff x="288" y="1680"/>
            <a:chExt cx="5184" cy="48"/>
          </a:xfrm>
        </p:grpSpPr>
        <p:sp>
          <p:nvSpPr>
            <p:cNvPr id="20484" name="Line 4"/>
            <p:cNvSpPr>
              <a:spLocks noChangeShapeType="1"/>
            </p:cNvSpPr>
            <p:nvPr/>
          </p:nvSpPr>
          <p:spPr bwMode="auto">
            <a:xfrm>
              <a:off x="288" y="1728"/>
              <a:ext cx="5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288" y="168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1430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8288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5146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004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8862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5720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59436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257800" y="26670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04800" y="2895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8305800" y="2971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048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906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6764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3622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0480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7338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4196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1054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7912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9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219325" y="2828925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А(4)</a:t>
            </a:r>
            <a:r>
              <a:rPr lang="ru-RU"/>
              <a:t>  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219200" y="18573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ru-RU"/>
              <a:t>  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010150" y="28479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С(8)</a:t>
            </a:r>
            <a:r>
              <a:rPr lang="ru-RU"/>
              <a:t>  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04800" y="28956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04800" y="236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465138" y="1701800"/>
            <a:ext cx="0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 flipV="1">
            <a:off x="2516188" y="2108200"/>
            <a:ext cx="47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538" name="Group 58"/>
          <p:cNvGrpSpPr>
            <a:grpSpLocks/>
          </p:cNvGrpSpPr>
          <p:nvPr/>
        </p:nvGrpSpPr>
        <p:grpSpPr bwMode="auto">
          <a:xfrm>
            <a:off x="476250" y="2147888"/>
            <a:ext cx="2055813" cy="1587"/>
            <a:chOff x="300" y="1353"/>
            <a:chExt cx="1295" cy="1"/>
          </a:xfrm>
        </p:grpSpPr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 flipV="1">
              <a:off x="766" y="1353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 flipH="1" flipV="1">
              <a:off x="300" y="1354"/>
              <a:ext cx="4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407988" y="3560763"/>
            <a:ext cx="6948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Точка А(4)</a:t>
            </a:r>
            <a:r>
              <a:rPr lang="ru-RU"/>
              <a:t> расположена на расстоянии  4  правее начала луча </a:t>
            </a:r>
          </a:p>
        </p:txBody>
      </p:sp>
      <p:grpSp>
        <p:nvGrpSpPr>
          <p:cNvPr id="20530" name="Group 50"/>
          <p:cNvGrpSpPr>
            <a:grpSpLocks/>
          </p:cNvGrpSpPr>
          <p:nvPr/>
        </p:nvGrpSpPr>
        <p:grpSpPr bwMode="auto">
          <a:xfrm>
            <a:off x="465138" y="1763713"/>
            <a:ext cx="4783137" cy="4762"/>
            <a:chOff x="293" y="1111"/>
            <a:chExt cx="3013" cy="3"/>
          </a:xfrm>
        </p:grpSpPr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1415" y="1111"/>
              <a:ext cx="18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 flipH="1">
              <a:off x="293" y="1114"/>
              <a:ext cx="11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8" name="Line 48"/>
          <p:cNvSpPr>
            <a:spLocks noChangeShapeType="1"/>
          </p:cNvSpPr>
          <p:nvPr/>
        </p:nvSpPr>
        <p:spPr bwMode="auto">
          <a:xfrm flipV="1">
            <a:off x="5248275" y="1676400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2808288" y="14366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8  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412750" y="4146550"/>
            <a:ext cx="6961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Точка С(4)</a:t>
            </a:r>
            <a:r>
              <a:rPr lang="ru-RU"/>
              <a:t> расположена на расстоянии  8  правее начала луча 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1316038" y="5043488"/>
            <a:ext cx="395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Как построить точку</a:t>
            </a:r>
            <a:r>
              <a:rPr lang="ru-RU" sz="2400" dirty="0">
                <a:solidFill>
                  <a:srgbClr val="FF0000"/>
                </a:solidFill>
              </a:rPr>
              <a:t>   </a:t>
            </a:r>
            <a:r>
              <a:rPr lang="ru-RU" sz="2400" dirty="0" smtClean="0">
                <a:solidFill>
                  <a:srgbClr val="FFFF00"/>
                </a:solidFill>
              </a:rPr>
              <a:t>К(-</a:t>
            </a:r>
            <a:r>
              <a:rPr lang="ru-RU" sz="2400" dirty="0">
                <a:solidFill>
                  <a:srgbClr val="FFFF00"/>
                </a:solidFill>
              </a:rPr>
              <a:t>3)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5249863" y="49990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 rot="436594">
            <a:off x="5797550" y="4841875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7" grpId="0" animBg="1"/>
      <p:bldP spid="20513" grpId="0"/>
      <p:bldP spid="20517" grpId="0" animBg="1"/>
      <p:bldP spid="20518" grpId="0" animBg="1"/>
      <p:bldP spid="20521" grpId="0"/>
      <p:bldP spid="20528" grpId="0" animBg="1"/>
      <p:bldP spid="20531" grpId="1"/>
      <p:bldP spid="20532" grpId="0"/>
      <p:bldP spid="20534" grpId="0"/>
      <p:bldP spid="20535" grpId="0"/>
      <p:bldP spid="20535" grpId="1"/>
      <p:bldP spid="205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Координатная прямая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6911975" y="4329113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911975" y="4329113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346" name="Group 34"/>
          <p:cNvGrpSpPr>
            <a:grpSpLocks/>
          </p:cNvGrpSpPr>
          <p:nvPr/>
        </p:nvGrpSpPr>
        <p:grpSpPr bwMode="auto">
          <a:xfrm>
            <a:off x="0" y="2552700"/>
            <a:ext cx="8869363" cy="906463"/>
            <a:chOff x="0" y="2387"/>
            <a:chExt cx="5587" cy="571"/>
          </a:xfrm>
        </p:grpSpPr>
        <p:grpSp>
          <p:nvGrpSpPr>
            <p:cNvPr id="13331" name="Group 19"/>
            <p:cNvGrpSpPr>
              <a:grpSpLocks/>
            </p:cNvGrpSpPr>
            <p:nvPr/>
          </p:nvGrpSpPr>
          <p:grpSpPr bwMode="auto">
            <a:xfrm>
              <a:off x="45" y="2614"/>
              <a:ext cx="5528" cy="85"/>
              <a:chOff x="45" y="2614"/>
              <a:chExt cx="5528" cy="85"/>
            </a:xfrm>
          </p:grpSpPr>
          <p:sp>
            <p:nvSpPr>
              <p:cNvPr id="13316" name="Line 4"/>
              <p:cNvSpPr>
                <a:spLocks noChangeShapeType="1"/>
              </p:cNvSpPr>
              <p:nvPr/>
            </p:nvSpPr>
            <p:spPr bwMode="auto">
              <a:xfrm flipV="1">
                <a:off x="45" y="2614"/>
                <a:ext cx="5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4241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469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>
                <a:off x="106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15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76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3220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4581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4</a:t>
              </a:r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412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3</a:t>
              </a: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3674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2</a:t>
              </a:r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5035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5</a:t>
              </a:r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2313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-1</a:t>
              </a:r>
            </a:p>
          </p:txBody>
        </p:sp>
        <p:sp>
          <p:nvSpPr>
            <p:cNvPr id="13339" name="Text Box 27"/>
            <p:cNvSpPr txBox="1">
              <a:spLocks noChangeArrowheads="1"/>
            </p:cNvSpPr>
            <p:nvPr/>
          </p:nvSpPr>
          <p:spPr bwMode="auto">
            <a:xfrm>
              <a:off x="185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-2</a:t>
              </a:r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1406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-3</a:t>
              </a:r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952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-4</a:t>
              </a:r>
            </a:p>
          </p:txBody>
        </p:sp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49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-5</a:t>
              </a:r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0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-6</a:t>
              </a:r>
            </a:p>
          </p:txBody>
        </p:sp>
        <p:sp>
          <p:nvSpPr>
            <p:cNvPr id="13344" name="Text Box 32"/>
            <p:cNvSpPr txBox="1">
              <a:spLocks noChangeArrowheads="1"/>
            </p:cNvSpPr>
            <p:nvPr/>
          </p:nvSpPr>
          <p:spPr bwMode="auto">
            <a:xfrm>
              <a:off x="2767" y="2387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>
              <a:off x="5375" y="238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Х</a:t>
              </a:r>
            </a:p>
          </p:txBody>
        </p:sp>
      </p:grp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0" y="2932113"/>
            <a:ext cx="4052888" cy="442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8724900" y="2844800"/>
            <a:ext cx="139700" cy="285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5505450" y="2932113"/>
            <a:ext cx="3414713" cy="442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8621713" y="2525713"/>
            <a:ext cx="21748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4411663" y="3062288"/>
            <a:ext cx="347662" cy="392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5070475" y="2938463"/>
            <a:ext cx="347663" cy="50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8166100" y="2446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217488" y="24511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196850" y="1458913"/>
            <a:ext cx="7446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Точка  О на прямой АВ разбивает эту прямую</a:t>
            </a:r>
          </a:p>
          <a:p>
            <a:r>
              <a:rPr lang="ru-RU"/>
              <a:t>                                               на два дополнительных луча  ОА  и  ОВ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14313" y="2054225"/>
            <a:ext cx="30797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Точка  О  -  начало отсчета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328613" y="3998913"/>
            <a:ext cx="3294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Выберем единичный отрезок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373063" y="4637088"/>
            <a:ext cx="695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Положение точки на каждом из лучей задается ее координатой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3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3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9" grpId="0" animBg="1"/>
      <p:bldP spid="13370" grpId="0" animBg="1"/>
      <p:bldP spid="13371" grpId="0" animBg="1"/>
      <p:bldP spid="13373" grpId="0" animBg="1"/>
      <p:bldP spid="13374" grpId="0" animBg="1"/>
      <p:bldP spid="13377" grpId="0"/>
      <p:bldP spid="13378" grpId="0" animBg="1"/>
      <p:bldP spid="13379" grpId="0"/>
      <p:bldP spid="133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Координатная прямая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6911975" y="4329113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911975" y="4329113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0" y="2552700"/>
            <a:ext cx="8869363" cy="906463"/>
            <a:chOff x="0" y="2387"/>
            <a:chExt cx="5587" cy="571"/>
          </a:xfrm>
        </p:grpSpPr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45" y="2614"/>
              <a:ext cx="5528" cy="85"/>
              <a:chOff x="45" y="2614"/>
              <a:chExt cx="5528" cy="85"/>
            </a:xfrm>
          </p:grpSpPr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 flipV="1">
                <a:off x="45" y="2614"/>
                <a:ext cx="5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4" name="Line 10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5" name="Line 11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Line 12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7" name="Line 13"/>
              <p:cNvSpPr>
                <a:spLocks noChangeShapeType="1"/>
              </p:cNvSpPr>
              <p:nvPr/>
            </p:nvSpPr>
            <p:spPr bwMode="auto">
              <a:xfrm>
                <a:off x="4241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8" name="Line 14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>
                <a:off x="469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0" name="Line 16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1" name="Line 17"/>
              <p:cNvSpPr>
                <a:spLocks noChangeShapeType="1"/>
              </p:cNvSpPr>
              <p:nvPr/>
            </p:nvSpPr>
            <p:spPr bwMode="auto">
              <a:xfrm>
                <a:off x="106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2" name="Line 18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15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276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3220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581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4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412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3</a:t>
              </a: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3674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2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5035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5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2313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-1</a:t>
              </a:r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185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-2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1406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-3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952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-4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49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-5</a:t>
              </a:r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0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-6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767" y="2387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5375" y="238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Х</a:t>
              </a:r>
            </a:p>
          </p:txBody>
        </p:sp>
      </p:grp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621713" y="2525713"/>
            <a:ext cx="21748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8166100" y="2446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17488" y="24511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196850" y="1458913"/>
            <a:ext cx="7446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Точка  О на прямой АВ разбивает эту прямую</a:t>
            </a:r>
          </a:p>
          <a:p>
            <a:r>
              <a:rPr lang="ru-RU"/>
              <a:t>                                               на два дополнительных луча  ОА  и  ОВ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214313" y="2054225"/>
            <a:ext cx="30797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Точка  О  -  начало отсчета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328613" y="3998913"/>
            <a:ext cx="3294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Выберем единичный отрезок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373063" y="4637088"/>
            <a:ext cx="6956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Положение точки на каждом из лучей задается ее координатой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322263" y="5157788"/>
            <a:ext cx="6589712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Точка  </a:t>
            </a:r>
            <a:r>
              <a:rPr lang="ru-RU" dirty="0">
                <a:solidFill>
                  <a:srgbClr val="002060"/>
                </a:solidFill>
              </a:rPr>
              <a:t>С(3)  </a:t>
            </a:r>
            <a:r>
              <a:rPr lang="ru-RU" dirty="0"/>
              <a:t>расположена на расстоянии  3  правее точки О 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327025" y="5743575"/>
            <a:ext cx="6535738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Точка  </a:t>
            </a:r>
            <a:r>
              <a:rPr lang="ru-RU" dirty="0" smtClean="0">
                <a:solidFill>
                  <a:srgbClr val="002060"/>
                </a:solidFill>
              </a:rPr>
              <a:t>К(-</a:t>
            </a:r>
            <a:r>
              <a:rPr lang="ru-RU" dirty="0">
                <a:solidFill>
                  <a:srgbClr val="002060"/>
                </a:solidFill>
              </a:rPr>
              <a:t>3)  </a:t>
            </a:r>
            <a:r>
              <a:rPr lang="ru-RU" dirty="0"/>
              <a:t>расположена на расстоянии  3  левее точки О 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6426200" y="2474913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С(3)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4557713" y="3425825"/>
            <a:ext cx="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6726238" y="3446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2400300" y="34020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558" name="Group 54"/>
          <p:cNvGrpSpPr>
            <a:grpSpLocks/>
          </p:cNvGrpSpPr>
          <p:nvPr/>
        </p:nvGrpSpPr>
        <p:grpSpPr bwMode="auto">
          <a:xfrm>
            <a:off x="2395538" y="3886200"/>
            <a:ext cx="2147887" cy="42863"/>
            <a:chOff x="4224" y="3986"/>
            <a:chExt cx="905" cy="0"/>
          </a:xfrm>
        </p:grpSpPr>
        <p:sp>
          <p:nvSpPr>
            <p:cNvPr id="21556" name="Line 52"/>
            <p:cNvSpPr>
              <a:spLocks noChangeShapeType="1"/>
            </p:cNvSpPr>
            <p:nvPr/>
          </p:nvSpPr>
          <p:spPr bwMode="auto">
            <a:xfrm>
              <a:off x="4242" y="3986"/>
              <a:ext cx="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53"/>
            <p:cNvSpPr>
              <a:spLocks noChangeShapeType="1"/>
            </p:cNvSpPr>
            <p:nvPr/>
          </p:nvSpPr>
          <p:spPr bwMode="auto">
            <a:xfrm flipH="1">
              <a:off x="4224" y="3986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59" name="Group 55"/>
          <p:cNvGrpSpPr>
            <a:grpSpLocks/>
          </p:cNvGrpSpPr>
          <p:nvPr/>
        </p:nvGrpSpPr>
        <p:grpSpPr bwMode="auto">
          <a:xfrm>
            <a:off x="4562475" y="3876675"/>
            <a:ext cx="2170113" cy="57150"/>
            <a:chOff x="4224" y="3986"/>
            <a:chExt cx="905" cy="0"/>
          </a:xfrm>
        </p:grpSpPr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4242" y="3986"/>
              <a:ext cx="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61" name="Line 57"/>
            <p:cNvSpPr>
              <a:spLocks noChangeShapeType="1"/>
            </p:cNvSpPr>
            <p:nvPr/>
          </p:nvSpPr>
          <p:spPr bwMode="auto">
            <a:xfrm flipH="1">
              <a:off x="4224" y="3986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3394075" y="3586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5516563" y="3587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2119313" y="2522538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К(-</a:t>
            </a:r>
            <a:r>
              <a:rPr lang="ru-RU" dirty="0">
                <a:solidFill>
                  <a:srgbClr val="002060"/>
                </a:solidFill>
              </a:rPr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0" grpId="0" animBg="1"/>
      <p:bldP spid="21551" grpId="0" animBg="1"/>
      <p:bldP spid="21552" grpId="0"/>
      <p:bldP spid="21553" grpId="0" animBg="1"/>
      <p:bldP spid="21554" grpId="0" animBg="1"/>
      <p:bldP spid="21555" grpId="0" animBg="1"/>
      <p:bldP spid="21562" grpId="0"/>
      <p:bldP spid="21563" grpId="0"/>
      <p:bldP spid="215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769" y="1654219"/>
            <a:ext cx="6255488" cy="4408956"/>
          </a:xfrm>
        </p:spPr>
        <p:txBody>
          <a:bodyPr>
            <a:normAutofit/>
          </a:bodyPr>
          <a:lstStyle/>
          <a:p>
            <a:pPr algn="l"/>
            <a:r>
              <a:rPr lang="ru-RU" sz="3600" b="0" cap="none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координатной прямой с единичным отрезком, равным одной клеточке, отметьте точки:</a:t>
            </a:r>
            <a:br>
              <a:rPr lang="ru-RU" sz="3600" b="0" cap="none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cap="none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М(5), Т(-2), В(-6), </a:t>
            </a:r>
            <a:r>
              <a:rPr lang="en-US" sz="3600" b="0" cap="none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N(-9), P(8), E(-1)</a:t>
            </a:r>
            <a:r>
              <a:rPr lang="ru-RU" sz="2400" b="0" dirty="0" smtClean="0">
                <a:solidFill>
                  <a:srgbClr val="53BB0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53BB0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53BB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0363" y="582637"/>
            <a:ext cx="6255488" cy="743507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FFFF00"/>
                </a:solidFill>
                <a:latin typeface="BatangChe" pitchFamily="49" charset="-127"/>
                <a:ea typeface="BatangChe" pitchFamily="49" charset="-127"/>
              </a:rPr>
              <a:t>Задание:</a:t>
            </a:r>
            <a:endParaRPr lang="ru-RU" sz="4000" b="1" dirty="0">
              <a:solidFill>
                <a:srgbClr val="FFFF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2567" y="211015"/>
            <a:ext cx="6255488" cy="1593431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FFFF00"/>
                </a:solidFill>
                <a:latin typeface="BatangChe" pitchFamily="49" charset="-127"/>
                <a:ea typeface="BatangChe" pitchFamily="49" charset="-127"/>
              </a:rPr>
              <a:t>Задание:</a:t>
            </a:r>
          </a:p>
          <a:p>
            <a:pPr algn="l"/>
            <a:r>
              <a:rPr lang="ru-RU" sz="3500" dirty="0" smtClean="0">
                <a:solidFill>
                  <a:srgbClr val="53BB05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Определите координаты точек</a:t>
            </a:r>
            <a:endParaRPr lang="ru-RU" sz="3500" dirty="0" smtClean="0">
              <a:solidFill>
                <a:srgbClr val="53BB05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grpSp>
        <p:nvGrpSpPr>
          <p:cNvPr id="4" name="Group 5"/>
          <p:cNvGrpSpPr>
            <a:grpSpLocks noGrp="1"/>
          </p:cNvGrpSpPr>
          <p:nvPr>
            <p:ph type="title"/>
          </p:nvPr>
        </p:nvGrpSpPr>
        <p:grpSpPr bwMode="auto">
          <a:xfrm>
            <a:off x="365760" y="2822575"/>
            <a:ext cx="8117058" cy="1362075"/>
            <a:chOff x="0" y="2387"/>
            <a:chExt cx="5587" cy="57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45" y="2614"/>
              <a:ext cx="5528" cy="85"/>
              <a:chOff x="45" y="2614"/>
              <a:chExt cx="5528" cy="85"/>
            </a:xfrm>
          </p:grpSpPr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 flipV="1">
                <a:off x="45" y="2614"/>
                <a:ext cx="55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2880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1973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242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3787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4241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>
                <a:off x="4694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>
                <a:off x="1066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612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158" y="2614"/>
                <a:ext cx="0" cy="8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276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0</a:t>
              </a: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3220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4581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4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127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3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674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2</a:t>
              </a: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5035" y="272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5</a:t>
              </a: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2313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-1</a:t>
              </a: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185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-2</a:t>
              </a: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1406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-3</a:t>
              </a: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952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-4</a:t>
              </a: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499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-5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0" y="272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-6</a:t>
              </a: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2767" y="2387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О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5375" y="238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Х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93895" y="2532185"/>
            <a:ext cx="50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30326" y="2560320"/>
            <a:ext cx="450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82351" y="2546253"/>
            <a:ext cx="492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51828" y="2588455"/>
            <a:ext cx="478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07236" y="2560320"/>
            <a:ext cx="50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</TotalTime>
  <Words>249</Words>
  <Application>Microsoft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Тема урока «Координаты на прямой»</vt:lpstr>
      <vt:lpstr>Координатный луч</vt:lpstr>
      <vt:lpstr>Координатная прямая</vt:lpstr>
      <vt:lpstr>Координатная прямая</vt:lpstr>
      <vt:lpstr>На координатной прямой с единичным отрезком, равным одной клеточке, отметьте точки: М(5), Т(-2), В(-6), N(-9), P(8), E(-1)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Оля</dc:creator>
  <cp:lastModifiedBy>User</cp:lastModifiedBy>
  <cp:revision>10</cp:revision>
  <cp:lastPrinted>1601-01-01T00:00:00Z</cp:lastPrinted>
  <dcterms:created xsi:type="dcterms:W3CDTF">1601-01-01T00:00:00Z</dcterms:created>
  <dcterms:modified xsi:type="dcterms:W3CDTF">2013-01-22T18:02:31Z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