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61" r:id="rId6"/>
    <p:sldId id="268" r:id="rId7"/>
    <p:sldId id="257" r:id="rId8"/>
    <p:sldId id="262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030.radikal.ru/1106/df/9a63e435a40a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rpt=simage&amp;ed=1&amp;text=%D1%80%D0%B5%D0%B6%D0%B8%D0%BC%20%D0%B4%D0%BD%D1%8F%20%D0%BC%D0%BB%D0%B0%D0%B4%D1%88%D0%B5%D0%B3%D0%BE%20%D1%88%D0%BA%D0%BE%D0%BB%D1%8C%D0%BD%D0%B8%D0%BA%D0%B0&amp;p=406&amp;img_url=www.new-cccp.ru/naukab/1978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rpt=simage&amp;ed=1&amp;text=%D1%80%D0%B5%D0%B6%D0%B8%D0%BC%20%D0%B4%D0%BD%D1%8F%20%D0%BC%D0%BB%D0%B0%D0%B4%D1%88%D0%B5%D0%B3%D0%BE%20%D1%88%D0%BA%D0%BE%D0%BB%D1%8C%D0%BD%D0%B8%D0%BA%D0%B0&amp;p=264&amp;img_url=pereslavskaya.ucoz.ru/1191269140_c412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ebcommunity.ru/21025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rpt=simage&amp;ed=1&amp;text=%D1%80%D0%B5%D0%B6%D0%B8%D0%BC%20%D0%B4%D0%BD%D1%8F%20%D0%BC%D0%BB%D0%B0%D0%B4%D1%88%D0%B5%D0%B3%D0%BE%20%D1%88%D0%BA%D0%BE%D0%BB%D1%8C%D0%BD%D0%B8%D0%BA%D0%B0&amp;p=315&amp;img_url=sylv2.edusite.ru/images/uchenica.gif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community.ru/20972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rpt=simage&amp;ed=1&amp;text=%D1%80%D0%B5%D0%B6%D0%B8%D0%BC%20%D0%B4%D0%BD%D1%8F%20%D0%BC%D0%BB%D0%B0%D0%B4%D1%88%D0%B5%D0%B3%D0%BE%20%D1%88%D0%BA%D0%BE%D0%BB%D1%8C%D0%BD%D0%B8%D0%BA%D0%B0&amp;p=353&amp;img_url=abvgd.ucoz.org/kar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Режим дня младшего школьника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857760"/>
            <a:ext cx="4929222" cy="914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Родителям школьника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098" name="Picture 2" descr="Ребен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61961"/>
            <a:ext cx="2714644" cy="34102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Полноценный сон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Общая продолжительность сна-12ч/с, (1ч послеобеденный сон).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Ночной сон является продолжительным отдыхом и восстанавливающим силы организма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Учащиеся должны вставать в 7 часов утра и ложиться в 20 часов 30 минут — 21 час, 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Чтобы сон ребенка был, глубоким, необходимо, чтобы перед сном школьник не занимался шумными играми, спорами, рассказами, вызывающими сильные переживания. Глубокому сну препятствуют также внешние раздражители: разговоры, свет и др.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Спать ребенок должен в отдельной кровати, соответствующей размерам его тела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im6-tub.yandex.net/i?id=97727663-4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500570"/>
            <a:ext cx="2000264" cy="132017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Прогулки на воздухе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4640584" cy="41879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Учим смотреть и видеть. 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Собираем листья.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Специально для ветреной погоды.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«Слепая» прогулка.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Запускаем воздушного змея.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Наблюдение за птицами.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Сколько всего?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Превосходное окружение.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Как достать звезды.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Горячо? Холодно?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Сколько потребуется времени?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Этот шумный мир.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Измеряем расстояние.</a:t>
            </a:r>
          </a:p>
          <a:p>
            <a:pPr>
              <a:lnSpc>
                <a:spcPct val="130000"/>
              </a:lnSpc>
            </a:pP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Далеко ли это?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im5-tub.yandex.net/i?id=393537882-5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286256"/>
            <a:ext cx="1785950" cy="1190633"/>
          </a:xfrm>
          <a:prstGeom prst="rect">
            <a:avLst/>
          </a:prstGeom>
          <a:noFill/>
        </p:spPr>
      </p:pic>
      <p:pic>
        <p:nvPicPr>
          <p:cNvPr id="2052" name="Picture 4" descr="http://im5-tub.yandex.net/i?id=67340124-36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928934"/>
            <a:ext cx="1714512" cy="1291600"/>
          </a:xfrm>
          <a:prstGeom prst="rect">
            <a:avLst/>
          </a:prstGeom>
          <a:noFill/>
        </p:spPr>
      </p:pic>
      <p:pic>
        <p:nvPicPr>
          <p:cNvPr id="2054" name="Picture 6" descr="http://im4-tub.yandex.net/i?id=90651684-69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1846337"/>
            <a:ext cx="1633539" cy="1173079"/>
          </a:xfrm>
          <a:prstGeom prst="rect">
            <a:avLst/>
          </a:prstGeom>
          <a:noFill/>
        </p:spPr>
      </p:pic>
      <p:pic>
        <p:nvPicPr>
          <p:cNvPr id="2056" name="Picture 8" descr="http://im5-tub.yandex.net/i?id=33129087-04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1" y="714356"/>
            <a:ext cx="1677713" cy="12525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Режим дня (примерный вариант):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6.45-7.00 - подъем.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7.00-7.15 - самообслуживание, гимнастика, умывание, уборка постели.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7.15-7.30 - завтрак.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7.35-7.45 - дорога в школу.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8.00-12.30  -занятия в школе.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13.00-14.30 - обед, отдых, помощь дома по хозяйству.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14.30-16.00 - игры на воздухе.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16.00-17.00 - приготовление уроков.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17.00-19.00 - свободные занятия (по выбору детей).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19.00 - ужин.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19.00-20.30 - свободное время.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20.30-21.00 - подготовка ко сну (личная гигиена) </a:t>
            </a:r>
          </a:p>
          <a:p>
            <a:endParaRPr lang="ru-RU" dirty="0"/>
          </a:p>
        </p:txBody>
      </p:sp>
      <p:pic>
        <p:nvPicPr>
          <p:cNvPr id="5" name="i-main-pic" descr="Картинка 216 из 39354">
            <a:hlinkClick r:id="rId2" tgtFrame="_blank"/>
          </p:cNvPr>
          <p:cNvPicPr/>
          <p:nvPr/>
        </p:nvPicPr>
        <p:blipFill>
          <a:blip r:embed="rId3" cstate="print"/>
          <a:srcRect l="58602" t="35854" r="8117"/>
          <a:stretch>
            <a:fillRect/>
          </a:stretch>
        </p:blipFill>
        <p:spPr bwMode="auto">
          <a:xfrm>
            <a:off x="6572264" y="3643314"/>
            <a:ext cx="1689169" cy="230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для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i="1" dirty="0" smtClean="0"/>
              <a:t>Памятка для родителей.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Быть для ребенка положительным примером в следовании навыкам гигиенического поведения и правильного питания, так как одна из психологических особенностей младших школьников – склонность к подражанию.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Поощрять попытки ребенка придерживаться режима питания, выполнять гигиенические процедуры, соблюдать культуру поведения за столом.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 </a:t>
            </a:r>
            <a:endParaRPr lang="ru-RU" dirty="0" smtClean="0"/>
          </a:p>
          <a:p>
            <a:r>
              <a:rPr lang="ru-RU" i="1" dirty="0" smtClean="0"/>
              <a:t>Правильно организовать режим дня школьника: обеспечить ему достаточный по продолжительности сон со строго установленным временем подъема и отхода ко сну; предусмотреть регулярный прием пищи (4-5-разовое питание); установить определенное время приготовления уроков; выделить время для отдыха на открытом воздухе, творческой деятельности, свободных занятий и помощи в семье.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Не впадать в крайности: не ставить ребенка под шквал замечаний и указаний. Добиваться, чтобы все необходимое  он делал с первого же напоминания, ни на что не отвлекаясь.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Обращать внимание на хорошее в ребенке, чем на его ошибки, но не захваливать, иначе стремление к одобрению, к похвале может стать главным мотивом </a:t>
            </a:r>
            <a:r>
              <a:rPr lang="ru-RU" i="1" dirty="0" err="1" smtClean="0"/>
              <a:t>здравотворческой</a:t>
            </a:r>
            <a:r>
              <a:rPr lang="ru-RU" i="1" dirty="0" smtClean="0"/>
              <a:t> деятельности.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http://im5-tub.yandex.net/i?id=150430866-39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572008"/>
            <a:ext cx="1285884" cy="160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развития </a:t>
            </a:r>
            <a:br>
              <a:rPr lang="ru-RU" dirty="0" smtClean="0"/>
            </a:br>
            <a:r>
              <a:rPr lang="ru-RU" dirty="0" smtClean="0"/>
              <a:t>ребёнка 7-9 лет (физиология)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7569542" cy="368446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Происходят существенные изменения во всех органах и тканях тела. Формируются все изгибы позвоночника.</a:t>
            </a:r>
          </a:p>
          <a:p>
            <a:pPr>
              <a:buNone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Крупные мышцы развиваются раньше мелких.</a:t>
            </a:r>
          </a:p>
          <a:p>
            <a:pPr>
              <a:buNone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Дети этого возраста дышат чаще, чем взрослые.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У детей хорошо развиты все органы            чувств.</a:t>
            </a:r>
          </a:p>
          <a:p>
            <a:pPr>
              <a:buNone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290" name="Picture 2" descr="http://im2-tub.yandex.net/i?id=277434862-5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353985"/>
            <a:ext cx="1857388" cy="212765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развития ребёнка 7-9 лет (психология)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6643734" cy="3857652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>
                <a:solidFill>
                  <a:schemeClr val="accent5">
                    <a:lumMod val="75000"/>
                  </a:schemeClr>
                </a:solidFill>
              </a:rPr>
              <a:t>Преобладает невольное внимание. Дети активно реагируют на все новое, яркое и необыкновенное.</a:t>
            </a:r>
          </a:p>
          <a:p>
            <a:pPr>
              <a:buNone/>
            </a:pPr>
            <a:r>
              <a:rPr lang="ru-RU" sz="29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ru-RU" sz="2900" dirty="0" smtClean="0">
                <a:solidFill>
                  <a:schemeClr val="accent5">
                    <a:lumMod val="75000"/>
                  </a:schemeClr>
                </a:solidFill>
              </a:rPr>
              <a:t>Вес мозга младшего школьника приближается к весу мозга взрослого человека.</a:t>
            </a:r>
          </a:p>
          <a:p>
            <a:pPr>
              <a:buNone/>
            </a:pPr>
            <a:endParaRPr lang="ru-RU" sz="29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900" dirty="0" smtClean="0">
                <a:solidFill>
                  <a:schemeClr val="accent5">
                    <a:lumMod val="75000"/>
                  </a:schemeClr>
                </a:solidFill>
              </a:rPr>
              <a:t>Происходят значительные изменения в развитии и работе центральной нервной системы.</a:t>
            </a:r>
          </a:p>
          <a:p>
            <a:pPr>
              <a:buNone/>
            </a:pPr>
            <a:endParaRPr lang="ru-RU" sz="29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900" dirty="0" smtClean="0">
                <a:solidFill>
                  <a:schemeClr val="accent5">
                    <a:lumMod val="75000"/>
                  </a:schemeClr>
                </a:solidFill>
              </a:rPr>
              <a:t> Деятельность головного мозга значительно усложняется.</a:t>
            </a:r>
          </a:p>
          <a:p>
            <a:endParaRPr lang="ru-RU" dirty="0"/>
          </a:p>
        </p:txBody>
      </p:sp>
      <p:pic>
        <p:nvPicPr>
          <p:cNvPr id="11266" name="Picture 2" descr="http://im5-tub.yandex.net/i?id=132415110-3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4698" y="2268299"/>
            <a:ext cx="1454954" cy="216082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развития ребёнка 7- 9 лет (социум)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7929618" cy="41434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Ребенок приходит к осознанию своего места в мире общественных отношений.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Важным качеством является подражание, перенимает не только положительное, но и отрицательное.</a:t>
            </a:r>
          </a:p>
          <a:p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Капризы и упрямство тоже характерны для этого возраста.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Общее положительное отношение к школе, широта интересов, вера в авторитет учителя, любознательность, непосредственность,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открытость.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46" name="Picture 6" descr="http://im7-tub.yandex.net/i?id=127588777-1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3571876"/>
            <a:ext cx="13525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 Т А 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041004" cy="411651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Формируется мировоззрение ребенка, складывается круг моральных, идейных представлений и понятий.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Обогащается мир его чувств, эстетических переживаний.</a:t>
            </a:r>
          </a:p>
          <a:p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Шире становятся увлечения трудовые,    художественные, спортивные.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im0-tub.yandex.net/i?id=75391355-08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143380"/>
            <a:ext cx="1071570" cy="159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к научить ребенка выбирать?">
            <a:hlinkClick r:id="rId4" tooltip="&quot;Как научить ребенка выбирать?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4572008"/>
            <a:ext cx="976314" cy="90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Т А К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7686" y="530352"/>
            <a:ext cx="4329594" cy="5327540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Происходит интенсивный рост всего организма.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Развиваются все основные системы: опорно-двигательная (особенно скелет), идет увеличение мышечной массы (с учетом половых особенностей),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сердечно-сосудистая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и нервная системы.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 фоне интенсивного физического роста повышаются нагрузка на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психоэмоциональную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сферу. </a:t>
            </a:r>
          </a:p>
          <a:p>
            <a:pPr lvl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Возрастают не только школьные нагрузки, но и напряжение, вызванное социальной адаптацией ребенка.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6" descr="http://im5-tub.yandex.net/i?id=137371742-60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142984"/>
            <a:ext cx="250033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родители могут помочь ребенку избежать некоторых трудностей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Организуйте распорядок дня: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стабильный режим дня; </a:t>
            </a:r>
          </a:p>
          <a:p>
            <a:r>
              <a:rPr lang="ru-RU" dirty="0" smtClean="0"/>
              <a:t>сбалансированное питание; </a:t>
            </a:r>
          </a:p>
          <a:p>
            <a:r>
              <a:rPr lang="ru-RU" dirty="0" smtClean="0"/>
              <a:t>полноценный сон; </a:t>
            </a:r>
          </a:p>
          <a:p>
            <a:r>
              <a:rPr lang="ru-RU" dirty="0" smtClean="0"/>
              <a:t>прогулки на воздухе.</a:t>
            </a:r>
          </a:p>
          <a:p>
            <a:endParaRPr lang="ru-RU" dirty="0"/>
          </a:p>
        </p:txBody>
      </p:sp>
      <p:pic>
        <p:nvPicPr>
          <p:cNvPr id="7170" name="Picture 2" descr="http://im8-tub.yandex.net/i?id=268468740-3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285992"/>
            <a:ext cx="1085850" cy="1428750"/>
          </a:xfrm>
          <a:prstGeom prst="rect">
            <a:avLst/>
          </a:prstGeom>
          <a:noFill/>
        </p:spPr>
      </p:pic>
      <p:pic>
        <p:nvPicPr>
          <p:cNvPr id="6" name="Picture 4" descr="Какой быть школе в ХХІ веке?">
            <a:hlinkClick r:id="rId3" tooltip="Какой быть школе в ХХІ веке?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285992"/>
            <a:ext cx="1428760" cy="14287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Стабильный режим дня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Кандидат медицинских наук Н. М. Попова.</a:t>
            </a:r>
          </a:p>
          <a:p>
            <a:pPr>
              <a:buNone/>
            </a:pPr>
            <a:r>
              <a:rPr lang="ru-RU" dirty="0" smtClean="0"/>
              <a:t> Правильно организованный режим дня школьника предусматривает: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Правильное чередование труда и отдыха.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Регулярный прием пищи.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Сон определенной продолжительности, с точным временем подъема и отхода ко сну.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Определенное время для утренней гимнастики и гигиенических процедур.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Определенное время для приготовления домашних заданий.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 Определенную продолжительность отдыха с максимальным пребыванием на открытом воздухе.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http://im7-tub.yandex.net/i?id=297991828-14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000636"/>
            <a:ext cx="1212531" cy="121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1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5-tub.yandex.net/i?id=277769986-3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572008"/>
            <a:ext cx="1428751" cy="10668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Сбалансированное 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7926732" cy="4113094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Белки, жиры, углеводы, минеральные соли, витамины и вода, должны быть в рационе в достаточном количестве.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На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 завтрак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школьнику могут быть предложены каша, яйца или запеканка. Запить завтрак можно чаем, молоком, кефиром или какао.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 состав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обеда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должны входить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три-четыре блюда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: суп, мясо или рыба с гарниром, третье блюдо, а также закуска (овощные салаты, тертая морковь, капуста). </a:t>
            </a:r>
          </a:p>
          <a:p>
            <a:pPr algn="just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Полдник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, в отличие от остальных приемов пищи, может состоять из печенья, булочки, зефира или хлеба с мармеладом. Подходящие напитки сок, молоко, чай или какао.</a:t>
            </a:r>
          </a:p>
          <a:p>
            <a:pPr algn="just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Ужин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 — последний за день прием пищи, после которого не должно быть никаких перекусов. В том числе семечек, чипсов или попкорна перед телевизором ( за два часа перед сном).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Ужин состоит из горячего блюда, например, рыбы, каши, яичницы или запеканки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 течение дня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можно есть фрукты или овощи.</a:t>
            </a:r>
          </a:p>
          <a:p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608</TotalTime>
  <Words>498</Words>
  <PresentationFormat>Экран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Режим дня младшего школьника</vt:lpstr>
      <vt:lpstr>Особенности развития  ребёнка 7-9 лет (физиология)</vt:lpstr>
      <vt:lpstr>Особенности развития ребёнка 7-9 лет (психология)</vt:lpstr>
      <vt:lpstr>Особенности развития ребёнка 7- 9 лет (социум)</vt:lpstr>
      <vt:lpstr> И Т А К</vt:lpstr>
      <vt:lpstr>И Т А К</vt:lpstr>
      <vt:lpstr>Как родители могут помочь ребенку избежать некоторых трудностей </vt:lpstr>
      <vt:lpstr>Стабильный режим дня</vt:lpstr>
      <vt:lpstr>Сбалансированное питание</vt:lpstr>
      <vt:lpstr>Полноценный сон</vt:lpstr>
      <vt:lpstr>Прогулки на воздухе</vt:lpstr>
      <vt:lpstr>Режим дня</vt:lpstr>
      <vt:lpstr>Памятка для родителей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 дня младшего школьника</dc:title>
  <cp:lastModifiedBy>Ольга</cp:lastModifiedBy>
  <cp:revision>69</cp:revision>
  <dcterms:modified xsi:type="dcterms:W3CDTF">2012-02-27T21:16:48Z</dcterms:modified>
</cp:coreProperties>
</file>