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9" r:id="rId2"/>
    <p:sldId id="302" r:id="rId3"/>
    <p:sldId id="260" r:id="rId4"/>
    <p:sldId id="274" r:id="rId5"/>
    <p:sldId id="276" r:id="rId6"/>
    <p:sldId id="279" r:id="rId7"/>
    <p:sldId id="277" r:id="rId8"/>
    <p:sldId id="278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303" r:id="rId18"/>
    <p:sldId id="287" r:id="rId19"/>
    <p:sldId id="288" r:id="rId20"/>
    <p:sldId id="304" r:id="rId21"/>
    <p:sldId id="296" r:id="rId22"/>
    <p:sldId id="290" r:id="rId23"/>
    <p:sldId id="291" r:id="rId24"/>
    <p:sldId id="293" r:id="rId25"/>
    <p:sldId id="301" r:id="rId26"/>
    <p:sldId id="267" r:id="rId27"/>
    <p:sldId id="305" r:id="rId28"/>
    <p:sldId id="306" r:id="rId29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802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894" autoAdjust="0"/>
  </p:normalViewPr>
  <p:slideViewPr>
    <p:cSldViewPr>
      <p:cViewPr varScale="1">
        <p:scale>
          <a:sx n="125" d="100"/>
          <a:sy n="125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plotArea>
      <c:layout>
        <c:manualLayout>
          <c:layoutTarget val="inner"/>
          <c:xMode val="edge"/>
          <c:yMode val="edge"/>
          <c:x val="0.10076618547681644"/>
          <c:y val="7.4548702245552684E-2"/>
          <c:w val="0.57592957130359379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1632</c:v>
                </c:pt>
                <c:pt idx="1">
                  <c:v>1879</c:v>
                </c:pt>
                <c:pt idx="2">
                  <c:v>1982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Онкологические заболевания</c:v>
                </c:pt>
              </c:strCache>
            </c:strRef>
          </c:tx>
          <c:spPr>
            <a:solidFill>
              <a:srgbClr val="FF0802"/>
            </a:solidFill>
            <a:ln>
              <a:noFill/>
            </a:ln>
            <a:effectLst>
              <a:outerShdw blurRad="57150" dist="38100" dir="5400000" algn="ctr" rotWithShape="0">
                <a:schemeClr val="accent5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219</c:v>
                </c:pt>
                <c:pt idx="1">
                  <c:v>229</c:v>
                </c:pt>
                <c:pt idx="2">
                  <c:v>232</c:v>
                </c:pt>
              </c:numCache>
            </c:numRef>
          </c:val>
        </c:ser>
        <c:axId val="70558848"/>
        <c:axId val="70560384"/>
      </c:barChart>
      <c:catAx>
        <c:axId val="70558848"/>
        <c:scaling>
          <c:orientation val="minMax"/>
        </c:scaling>
        <c:axPos val="b"/>
        <c:numFmt formatCode="General" sourceLinked="1"/>
        <c:tickLblPos val="nextTo"/>
        <c:crossAx val="70560384"/>
        <c:crosses val="autoZero"/>
        <c:auto val="1"/>
        <c:lblAlgn val="ctr"/>
        <c:lblOffset val="100"/>
      </c:catAx>
      <c:valAx>
        <c:axId val="70560384"/>
        <c:scaling>
          <c:orientation val="minMax"/>
        </c:scaling>
        <c:axPos val="l"/>
        <c:majorGridlines/>
        <c:numFmt formatCode="General" sourceLinked="1"/>
        <c:tickLblPos val="nextTo"/>
        <c:crossAx val="7055884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4BD560-47BC-4066-BCB3-3A8C917DE630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F8BA47-CAA3-4973-891E-370BD877F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8F644-CC2C-426D-A68D-6B85CBD8BB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C709-A456-4D5E-99A4-190147DA98AB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5A30-617A-449D-935D-4575F731D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36B0-E493-422B-90D1-6E51942E73E2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CB4D-3321-499B-955F-1A1FEE91F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0848-2934-4BFE-8F3B-F85CE98A7531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611E-C5A2-4F22-A98E-CE9D160D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D668-9F69-404C-A6EB-DFAD139E69DA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5C2A-A845-452B-BCAD-D786EB6C0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9E7D-A675-41C6-AF7C-D68DBEA00D1B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712B-B184-4746-B89C-68B090AD7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84D7-2F1F-4EB6-BA13-89CBBEAD3A7D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0B75-36F8-4756-8291-1891DF3BB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E27A-B0BE-4149-BEA2-BD671966E049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80C5-3B96-479A-BEE1-9BCBA4CB0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8C0C-844B-4D1B-9169-20956AAEA0EA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2C4B-195B-4A1D-92DC-8D78593E9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806E-F9FD-4363-8CA1-A2CE05BECE2D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E805-8809-4146-8499-C958FD3A1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E119-1205-4F74-A638-68E194388285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4A1A-BB85-4E7F-A421-066250CB1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90BB-EC6A-4F08-8583-2E8F1A8F2AF6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46FB-2B5C-4AF1-97F6-08064D553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B6F3D-7E8B-4E98-A410-4A3D151C9884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5C85B-3488-4FDD-BC3D-16D0198A3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806" r:id="rId9"/>
    <p:sldLayoutId id="2147483797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02.olx-st.com/ui/11/64/90/1308857671_219786490_1----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lipartbank.ru/watermark.php?i=9349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reklama.com.ua/2010-12-27/836794/photos0-800x600.jpe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eallynatural.com/pictures/water%20bottles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hrewsbury.net/wp-content/uploads/2009/11/medical-wast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iologicenergypartners.com/wp-content/uploads/2011/02/slider-1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anzibey.narod.ru/proekt/22.htm" TargetMode="External"/><Relationship Id="rId2" Type="http://schemas.openxmlformats.org/officeDocument/2006/relationships/hyperlink" Target="http://festival.1september.ru/articles/53337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%D0%9C%D1%83%D1%81%D0%BE%D1%80_%D1%83_%D0%BF%D0%BE%D0%B4%D1%8A%D0%B5%D0%B7%D0%B4%D0%B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dipa.ru/images/30-04-06_saratov_musor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reenprophet.com/wp-content/uploads/2011/05/food-waste-560x40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660525"/>
          </a:xfrm>
        </p:spPr>
        <p:txBody>
          <a:bodyPr/>
          <a:lstStyle/>
          <a:p>
            <a:pPr eaLnBrk="1" hangingPunct="1"/>
            <a:r>
              <a:rPr lang="ru-RU" smtClean="0"/>
              <a:t>   Экологический проект                                 </a:t>
            </a:r>
            <a:br>
              <a:rPr lang="ru-RU" smtClean="0"/>
            </a:br>
            <a:r>
              <a:rPr lang="ru-RU" smtClean="0"/>
              <a:t>Легко ли нам дышится? 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285875" y="5643563"/>
            <a:ext cx="8229600" cy="42148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Мы имеем один экземпляр Вселенной и не можем над ним экспериментировать.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В.Л.Гинзбург.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Содержимое 3" descr="P1040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5095900" cy="382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http://ruprom-image.s3.amazonaws.com/180794_w640_h640_dsc04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714750"/>
            <a:ext cx="30718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8543925" cy="6324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МАКУЛАТУРА</a:t>
            </a:r>
            <a:endParaRPr lang="ru-RU" sz="180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000" b="1" smtClean="0"/>
              <a:t>Материал</a:t>
            </a:r>
            <a:r>
              <a:rPr lang="ru-RU" sz="2000" smtClean="0"/>
              <a:t>: бумага, иногда пропитанная воском и покрытая различными красками.</a:t>
            </a:r>
          </a:p>
          <a:p>
            <a:pPr eaLnBrk="1" hangingPunct="1"/>
            <a:r>
              <a:rPr lang="ru-RU" sz="2000" smtClean="0"/>
              <a:t>Вред человеку: краска может выделять при разложении ядовитые вещества.</a:t>
            </a:r>
          </a:p>
          <a:p>
            <a:pPr eaLnBrk="1" hangingPunct="1"/>
            <a:r>
              <a:rPr lang="ru-RU" sz="2000" smtClean="0"/>
              <a:t>Пути разложения: используется в пищу некоторыми микроорганизмами.</a:t>
            </a:r>
          </a:p>
          <a:p>
            <a:pPr eaLnBrk="1" hangingPunct="1"/>
            <a:r>
              <a:rPr lang="ru-RU" sz="2000" smtClean="0"/>
              <a:t>Конечный продукт разложения: перегной, тела различных организмов, углекислый газ и вода.</a:t>
            </a:r>
          </a:p>
          <a:p>
            <a:pPr eaLnBrk="1" hangingPunct="1"/>
            <a:r>
              <a:rPr lang="ru-RU" sz="2000" smtClean="0"/>
              <a:t>Время разложения:2-3 года.</a:t>
            </a:r>
          </a:p>
          <a:p>
            <a:pPr eaLnBrk="1" hangingPunct="1"/>
            <a:r>
              <a:rPr lang="ru-RU" sz="1800" smtClean="0"/>
              <a:t>.</a:t>
            </a:r>
            <a:r>
              <a:rPr lang="ru-RU" sz="1800" b="1" smtClean="0"/>
              <a:t> Категорически запрещено сжигать бумагу в присутствии пищевых продуктов, так как могут образоваться диоксины.</a:t>
            </a:r>
            <a:endParaRPr lang="ru-RU" sz="1800" smtClean="0"/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472487" cy="6181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ДЕРЕВЯННЫЕ ИЗДЕЛИЯ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r>
              <a:rPr lang="ru-RU" smtClean="0"/>
              <a:t>Материал: дерево.</a:t>
            </a:r>
          </a:p>
          <a:p>
            <a:pPr eaLnBrk="1" hangingPunct="1"/>
            <a:r>
              <a:rPr lang="ru-RU" smtClean="0"/>
              <a:t>Ущерб природе: не наносит. Естественный природный материал.</a:t>
            </a:r>
          </a:p>
          <a:p>
            <a:pPr eaLnBrk="1" hangingPunct="1"/>
            <a:r>
              <a:rPr lang="ru-RU" smtClean="0"/>
              <a:t>Вред человеку: могут вызвать травмы.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9698" name="Picture 2" descr="Картинка 7 из 83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57525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а 16 из 12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686175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50" cy="6715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</a:t>
            </a:r>
            <a:r>
              <a:rPr lang="ru-RU" b="1" smtClean="0">
                <a:solidFill>
                  <a:srgbClr val="FF0000"/>
                </a:solidFill>
              </a:rPr>
              <a:t>КОНСЕРВНЫЕ  БАНКИ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smtClean="0"/>
              <a:t>Материал: оцинкованное или покрытое оловом железо.</a:t>
            </a:r>
          </a:p>
          <a:p>
            <a:pPr eaLnBrk="1" hangingPunct="1"/>
            <a:r>
              <a:rPr lang="ru-RU" sz="2400" smtClean="0"/>
              <a:t>Ущерб природе: соединения цинка, олова и железа ядовиты для многих организмов. </a:t>
            </a:r>
          </a:p>
          <a:p>
            <a:pPr eaLnBrk="1" hangingPunct="1"/>
            <a:r>
              <a:rPr lang="ru-RU" sz="2400" smtClean="0"/>
              <a:t>Острые края банок травмируют животных.</a:t>
            </a:r>
          </a:p>
          <a:p>
            <a:pPr eaLnBrk="1" hangingPunct="1"/>
            <a:r>
              <a:rPr lang="ru-RU" sz="2400" smtClean="0"/>
              <a:t>Вред человеку: ранят при хождении босиком. В банках накапливается вода, в которой развиваются личинки кровососущих насекомых. Соединения цинка и олова, входящих в состав банок, ядовиты для человека.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543925" cy="60388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МЕТАЛЛОЛОМ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r>
              <a:rPr lang="ru-RU" smtClean="0"/>
              <a:t>Материал: железо или чугун.</a:t>
            </a:r>
          </a:p>
          <a:p>
            <a:pPr eaLnBrk="1" hangingPunct="1"/>
            <a:r>
              <a:rPr lang="ru-RU" smtClean="0"/>
              <a:t>Ущерб природе: соединения железа ядовиты для многих организмов. Куски металлов травмируют животных.</a:t>
            </a:r>
          </a:p>
          <a:p>
            <a:pPr eaLnBrk="1" hangingPunct="1"/>
            <a:r>
              <a:rPr lang="ru-RU" smtClean="0"/>
              <a:t>Вред человеку: вызывает различные травмы.</a:t>
            </a:r>
          </a:p>
          <a:p>
            <a:pPr eaLnBrk="1" hangingPunct="1"/>
            <a:endParaRPr lang="ru-RU" smtClean="0"/>
          </a:p>
        </p:txBody>
      </p:sp>
      <p:pic>
        <p:nvPicPr>
          <p:cNvPr id="31746" name="Picture 2" descr="Картинка 7 из 20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057525"/>
            <a:ext cx="650081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а 14 из 99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865438"/>
            <a:ext cx="3071812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6215063" cy="66436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ИЗДЕЛИЯ ИЗ ПЛАСТМАСС, НЕ СОДЕРЖАЩИХ ХЛОРА</a:t>
            </a:r>
          </a:p>
          <a:p>
            <a:pPr eaLnBrk="1" hangingPunct="1"/>
            <a:r>
              <a:rPr lang="ru-RU" sz="1800" b="1" smtClean="0"/>
              <a:t>(прозрачные пакеты (полиэтилен), пористые обувные подошвы (полиуретан), пластмассовые бутылки (полиэтилентерефталат), пенопласт, корпуса шариковых ручек, одноразовая посуда (полистирол))</a:t>
            </a:r>
            <a:endParaRPr lang="ru-RU" sz="1800" smtClean="0"/>
          </a:p>
          <a:p>
            <a:pPr eaLnBrk="1" hangingPunct="1"/>
            <a:r>
              <a:rPr lang="ru-RU" sz="1800" smtClean="0"/>
              <a:t>Признак, позволяющий отличить их от хлорсодержащих пластмасс: при аккуратном нагревании плавятся.</a:t>
            </a:r>
          </a:p>
          <a:p>
            <a:pPr eaLnBrk="1" hangingPunct="1"/>
            <a:r>
              <a:rPr lang="ru-RU" sz="1800" smtClean="0"/>
              <a:t>Ущерб природе: препятствуют газообмену в почвах и водоемах. Могут быть проглочены животными, что приводит к гибели последних. Кроме того, пластмассы могут выделять токсичные для многих организмов вещества.</a:t>
            </a:r>
          </a:p>
          <a:p>
            <a:pPr eaLnBrk="1" hangingPunct="1"/>
            <a:r>
              <a:rPr lang="ru-RU" sz="1800" smtClean="0"/>
              <a:t>Вред человеку: пластмассы могут выделять при разложении ядовитые вещества.</a:t>
            </a:r>
          </a:p>
          <a:p>
            <a:pPr eaLnBrk="1" hangingPunct="1"/>
            <a:r>
              <a:rPr lang="ru-RU" sz="1800" b="1" smtClean="0"/>
              <a:t>Категорически запрещено сжигать указанные материалы в присутствии пищевых продуктов (могут образоваться диоксины).</a:t>
            </a:r>
            <a:endParaRPr lang="ru-RU" sz="18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8072438" cy="49291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ИЗДЕЛИЯ ИЗ ХЛОРСОДЕРЖАЩИХ ПЛАСТМАСС</a:t>
            </a:r>
            <a:endParaRPr lang="ru-RU" sz="240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 НЕПРОЗРАЧНЫЕ ТЕТРАДНЫЕ ОБЛОЖКИ, ИЗОЛЯЦИЯ ПРОВОДОВ, ИГРУШКИ И Т.Д. (ПОЛИВИНИЛХЛОРИД))</a:t>
            </a:r>
            <a:endParaRPr lang="ru-RU" sz="240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000" smtClean="0"/>
              <a:t>Ущерб природе: препятствуют газообмену в почвах и водоемах. Выделяют токсичные для многих организмов вещества. Могут быть проглочены животными, что приводит к гибели последних.</a:t>
            </a:r>
          </a:p>
          <a:p>
            <a:pPr eaLnBrk="1" hangingPunct="1"/>
            <a:r>
              <a:rPr lang="ru-RU" sz="2000" smtClean="0"/>
              <a:t>Вред человеку: выделяют при разложении ядовитые вещества.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Категорически запрещено сжигать указанные материалы, так как при этом образуются огромные количества диоксинов.</a:t>
            </a:r>
            <a:endParaRPr lang="ru-RU" sz="2000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81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ru-RU" b="1" smtClean="0">
                <a:solidFill>
                  <a:srgbClr val="FF0000"/>
                </a:solidFill>
              </a:rPr>
              <a:t>БАТАРЕЙКИ</a:t>
            </a: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	Очень ядовитый мусор!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r>
              <a:rPr lang="ru-RU" smtClean="0"/>
              <a:t>Материал: цинк, уголь, оксид марганца(</a:t>
            </a:r>
            <a:r>
              <a:rPr lang="en-US" smtClean="0"/>
              <a:t>IV</a:t>
            </a:r>
            <a:r>
              <a:rPr lang="ru-RU" smtClean="0"/>
              <a:t>).</a:t>
            </a:r>
          </a:p>
          <a:p>
            <a:pPr eaLnBrk="1" hangingPunct="1"/>
            <a:r>
              <a:rPr lang="ru-RU" smtClean="0"/>
              <a:t>Ущерб природе: соединения цинка и марганца, входящие в состав батареек, ядовиты для многих организмов.</a:t>
            </a:r>
          </a:p>
          <a:p>
            <a:pPr eaLnBrk="1" hangingPunct="1"/>
            <a:r>
              <a:rPr lang="ru-RU" smtClean="0"/>
              <a:t>Вред человеку: соединения цинка марганца, входящие в состав батареек, ядовиты для человека.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Медицинские отходы</a:t>
            </a:r>
          </a:p>
        </p:txBody>
      </p:sp>
      <p:pic>
        <p:nvPicPr>
          <p:cNvPr id="35842" name="Picture 5" descr="Картинка 257 из 52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5510213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787900" y="5300663"/>
            <a:ext cx="417671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Arial" charset="0"/>
              </a:rPr>
              <a:t>21 млн человек – вирус гепатита В</a:t>
            </a:r>
          </a:p>
          <a:p>
            <a:pPr>
              <a:spcBef>
                <a:spcPct val="50000"/>
              </a:spcBef>
            </a:pPr>
            <a:r>
              <a:rPr lang="ru-RU">
                <a:cs typeface="Arial" charset="0"/>
              </a:rPr>
              <a:t>2 млн человек – вирус гепатита С</a:t>
            </a:r>
          </a:p>
          <a:p>
            <a:pPr>
              <a:spcBef>
                <a:spcPct val="50000"/>
              </a:spcBef>
            </a:pPr>
            <a:r>
              <a:rPr lang="ru-RU">
                <a:cs typeface="Arial" charset="0"/>
              </a:rPr>
              <a:t>260 000 человек - 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1928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 бытовых отходов</a:t>
            </a:r>
          </a:p>
          <a:p>
            <a:pPr algn="ctr"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– Определить общее количество бытовых отходов и их процентное распределение по разным категориям в пределах одной квартиры.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– Рассчитать количество отходов, приходящие на одного члена семьи.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– Рассчитать количество отходов в одном жилом микрорайоне нашего села, поселка.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Результаты работы представляются в виде следующей таблицы:</a:t>
            </a:r>
          </a:p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2000250"/>
          <a:ext cx="7143801" cy="4429155"/>
        </p:xfrm>
        <a:graphic>
          <a:graphicData uri="http://schemas.openxmlformats.org/drawingml/2006/table">
            <a:tbl>
              <a:tblPr/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35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Бумага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Пищевые отходы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Стекло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Железо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Пластмассы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Древесина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Прочее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Обертки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Хлебо-булочные изделия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Разбитые бутылки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Консервные банки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Старые игрушки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Дверная ручка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Тетради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Остатки картофеля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Лампочки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Использованные батарейки</a:t>
                      </a:r>
                      <a:b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Алюминиевые банки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Сломанные розетки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Сломанные карандаши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Пачки от сигарет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Луковая шелуха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1" marR="62331" marT="62331" marB="62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Количество отходов, приходящееся на 1 человека – 0,7 кг.</a:t>
            </a:r>
          </a:p>
          <a:p>
            <a:pPr eaLnBrk="1" hangingPunct="1"/>
            <a:r>
              <a:rPr lang="ru-RU" smtClean="0"/>
              <a:t>Примерное количество отходов, приходящееся на 1 жилой микрорайон в неделю /200 жителей / – 140 кг.</a:t>
            </a:r>
          </a:p>
          <a:p>
            <a:pPr eaLnBrk="1" hangingPunct="1"/>
            <a:r>
              <a:rPr lang="ru-RU" smtClean="0"/>
              <a:t>На рабочий поселок Старая Кулатка за год-200 т.</a:t>
            </a:r>
          </a:p>
          <a:p>
            <a:pPr eaLnBrk="1" hangingPunct="1"/>
            <a:r>
              <a:rPr lang="ru-RU" smtClean="0"/>
              <a:t>ВЫВОД: отходов много, основная часть их приходится на бумагу и пищевые отходы.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457200"/>
            <a:ext cx="8107363" cy="811213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smtClean="0"/>
              <a:t>Муниципальная Старокулаткинская средняя общеобразовательная школа №1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557338"/>
            <a:ext cx="7570787" cy="3721100"/>
          </a:xfrm>
        </p:spPr>
        <p:txBody>
          <a:bodyPr/>
          <a:lstStyle/>
          <a:p>
            <a:pPr marL="0" indent="-341313" eaLnBrk="1" hangingPunct="1"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/>
              <a:t>                               ТЕМА:</a:t>
            </a:r>
          </a:p>
          <a:p>
            <a:pPr marL="0" indent="-341313" eaLnBrk="1" hangingPunct="1">
              <a:spcBef>
                <a:spcPts val="10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/>
              <a:t>                </a:t>
            </a:r>
            <a:r>
              <a:rPr lang="ru-RU" sz="4000" smtClean="0"/>
              <a:t>«Легко ли нам дышится?»</a:t>
            </a:r>
          </a:p>
          <a:p>
            <a:pPr marL="0" indent="-341313" algn="ctr" eaLnBrk="1" hangingPunct="1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smtClean="0"/>
              <a:t>  </a:t>
            </a:r>
            <a:r>
              <a:rPr lang="ru-RU" sz="2400" smtClean="0"/>
              <a:t> Автор: Хайров Ильдар, Ахмеров Газинур                            ( 11 А класс)</a:t>
            </a:r>
          </a:p>
          <a:p>
            <a:pPr marL="0" indent="-341313" algn="r" eaLnBrk="1" hangingPunct="1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smtClean="0"/>
              <a:t>  Руководитель работы:  Алимова Фируза Рафиковна,               Вальшина Галия  Равильевна.</a:t>
            </a:r>
          </a:p>
          <a:p>
            <a:pPr marL="0" indent="-341313" eaLnBrk="1" hangingPunct="1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smtClean="0"/>
          </a:p>
          <a:p>
            <a:pPr marL="0" indent="-341313" algn="ctr" eaLnBrk="1" hangingPunct="1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smtClean="0"/>
              <a:t>                         2012-2013 учебный год</a:t>
            </a:r>
          </a:p>
          <a:p>
            <a:pPr marL="0" indent="-341313" algn="ctr" eaLnBrk="1" hangingPunct="1">
              <a:spcBef>
                <a:spcPts val="600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smtClean="0"/>
              <a:t>                                    р.п. Старая Кулатка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851275" cy="64531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z="1600" smtClean="0">
                <a:solidFill>
                  <a:srgbClr val="FF0000"/>
                </a:solidFill>
              </a:rPr>
              <a:t>Локальный сметный расчет (на многоквартирные дома)</a:t>
            </a:r>
            <a:endParaRPr lang="ru-RU" sz="16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                 «Обслуживание по вызову твердых бытовых отходов р.п. Старая Кулатка муниципального образования </a:t>
            </a:r>
            <a:r>
              <a:rPr lang="en-US" sz="1600" smtClean="0"/>
              <a:t>“</a:t>
            </a:r>
            <a:r>
              <a:rPr lang="ru-RU" sz="1600" smtClean="0"/>
              <a:t>Старокулаткинское городское поселение</a:t>
            </a:r>
            <a:r>
              <a:rPr lang="en-US" sz="1600" smtClean="0"/>
              <a:t>”</a:t>
            </a:r>
            <a:r>
              <a:rPr lang="ru-RU" sz="1600" smtClean="0"/>
              <a:t>»</a:t>
            </a:r>
          </a:p>
          <a:p>
            <a:pPr eaLnBrk="1" hangingPunct="1"/>
            <a:r>
              <a:rPr lang="ru-RU" sz="1600" smtClean="0"/>
              <a:t>Сметная</a:t>
            </a:r>
            <a:r>
              <a:rPr lang="ru-RU" sz="1800" smtClean="0"/>
              <a:t> стоимость работ: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29.636</a:t>
            </a:r>
            <a:r>
              <a:rPr lang="ru-RU" sz="1800" smtClean="0"/>
              <a:t> руб.</a:t>
            </a:r>
          </a:p>
          <a:p>
            <a:pPr eaLnBrk="1" hangingPunct="1"/>
            <a:r>
              <a:rPr lang="ru-RU" sz="1800" smtClean="0"/>
              <a:t>Трудоемкость работы: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 чел. час.</a:t>
            </a:r>
          </a:p>
          <a:p>
            <a:pPr eaLnBrk="1" hangingPunct="1"/>
            <a:r>
              <a:rPr lang="ru-RU" sz="1800" smtClean="0"/>
              <a:t>Средства на оплату труда 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248 руб.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Итого сметной прибыли 536 руб.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mtClean="0"/>
              <a:t>                         </a:t>
            </a:r>
          </a:p>
        </p:txBody>
      </p:sp>
      <p:pic>
        <p:nvPicPr>
          <p:cNvPr id="38914" name="Picture 5" descr="сертификат всероссийский олимпус 001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7794" t="5325" r="5034" b="9018"/>
          <a:stretch>
            <a:fillRect/>
          </a:stretch>
        </p:blipFill>
        <p:spPr bwMode="auto">
          <a:xfrm>
            <a:off x="3908425" y="0"/>
            <a:ext cx="507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4" y="1071546"/>
          <a:ext cx="6500857" cy="1524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75372"/>
                <a:gridCol w="2497605"/>
                <a:gridCol w="2727880"/>
              </a:tblGrid>
              <a:tr h="285752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Болезни органов дыхания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Онкологические заболевания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2008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1632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219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2009</a:t>
                      </a:r>
                      <a:endParaRPr lang="ru-RU" sz="2000" b="1" i="0" u="none" strike="noStrike" cap="none" spc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1879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229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2010</a:t>
                      </a:r>
                      <a:endParaRPr lang="ru-RU" sz="2000" b="1" i="0" u="none" strike="noStrike" cap="none" spc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1982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cap="none" spc="0" dirty="0">
                          <a:ln w="12700">
                            <a:solidFill>
                              <a:srgbClr val="99FF66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232</a:t>
                      </a:r>
                      <a:endParaRPr lang="ru-RU" sz="2000" b="1" i="0" u="none" strike="noStrike" cap="none" spc="0" dirty="0">
                        <a:ln w="12700">
                          <a:solidFill>
                            <a:srgbClr val="99FF66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714480" y="27860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857250" y="357188"/>
            <a:ext cx="6357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             </a:t>
            </a:r>
            <a:r>
              <a:rPr lang="ru-RU" sz="3600">
                <a:solidFill>
                  <a:srgbClr val="FF0000"/>
                </a:solidFill>
                <a:latin typeface="Constantia" pitchFamily="18" charset="0"/>
              </a:rPr>
              <a:t>Медицинская справка :   </a:t>
            </a:r>
          </a:p>
        </p:txBody>
      </p:sp>
      <p:sp>
        <p:nvSpPr>
          <p:cNvPr id="39940" name="TextBox 11"/>
          <p:cNvSpPr txBox="1">
            <a:spLocks noChangeArrowheads="1"/>
          </p:cNvSpPr>
          <p:nvPr/>
        </p:nvSpPr>
        <p:spPr bwMode="auto">
          <a:xfrm>
            <a:off x="1000125" y="5715000"/>
            <a:ext cx="6786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Вывод: в Старокулаткинском районе  проживают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14820</a:t>
            </a:r>
            <a:r>
              <a:rPr lang="ru-RU">
                <a:latin typeface="Constantia" pitchFamily="18" charset="0"/>
              </a:rPr>
              <a:t> человек 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из них болеют онкологическими заболеваниями и болезнями органов дыхания. 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     Изучение опыта других стран по ликвидации  бытового мусора;</a:t>
            </a:r>
          </a:p>
          <a:p>
            <a:pPr eaLnBrk="1" hangingPunct="1"/>
            <a:r>
              <a:rPr lang="ru-RU" sz="1800" b="1" smtClean="0"/>
              <a:t>Казалось бы, что может быть проще, чем выкинуть мусор! Но не торопитесь. В Германии и для этого есть много правил. Здесь нельзя просто выбросить обычный домашний мусор в большой контейнер во дворе дома или в мусоропровод. Почему в обычных немецких кухнях можно найти несколько ведер для мусора? Почему уличные мусорные контейнеры окрашены здесь в разные цвета? Осторожно – если вы выбросите мусор в неправильный контейнер – вас даже могут оштрафовать!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Давайте разберемся в том, как же правильно выбрасывать мусор в Германии. Ключевое слово этой темы: сортировка! Общегосударственный селективный сбор мусора существует здесь с 1990 года. Зачем же они это делают? Ответ прост: немцы заботятся об окружающей среде и экономят природные ресурсы. Непереработанные отходы – это  яд для природы. А сортировка мусора значительно упрощает его переработку. Вторичное использование переработанных материалов позволяет экономить ресурсы. Кроме того, некоторые виды отходов, например, тару, можно использовать многократно.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40963" name="Picture 2" descr="сортировка мусора в герм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021263"/>
            <a:ext cx="27114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Каждому типу мусора - свой цвет</a:t>
            </a:r>
            <a:endParaRPr lang="ru-RU" dirty="0"/>
          </a:p>
        </p:txBody>
      </p:sp>
      <p:pic>
        <p:nvPicPr>
          <p:cNvPr id="41986" name="Picture 3" descr="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7747" y="1714488"/>
            <a:ext cx="3156253" cy="25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1714488"/>
            <a:ext cx="5786478" cy="268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r>
              <a:rPr lang="ru-RU" altLang="zh-CN" b="1" i="1" dirty="0">
                <a:solidFill>
                  <a:srgbClr val="333333"/>
                </a:solidFill>
                <a:latin typeface="Trebuchet MS" pitchFamily="34" charset="0"/>
                <a:cs typeface="Arial" charset="0"/>
              </a:rPr>
              <a:t>Каждому типу мусора - свой цвет</a:t>
            </a:r>
            <a:endParaRPr lang="ru-RU" altLang="zh-CN" b="1" i="1" dirty="0">
              <a:cs typeface="Arial" charset="0"/>
            </a:endParaRPr>
          </a:p>
          <a:p>
            <a:pPr eaLnBrk="0" hangingPunct="0"/>
            <a:r>
              <a:rPr lang="ru-RU" altLang="zh-CN" dirty="0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Первый вид отходов в нашем списке -  пищевой, или </a:t>
            </a:r>
            <a:r>
              <a:rPr lang="ru-RU" altLang="zh-CN" b="1" dirty="0" err="1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биомусор</a:t>
            </a:r>
            <a:r>
              <a:rPr lang="ru-RU" altLang="zh-CN" dirty="0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, т.е. все натуральное. Кроме остатков еды сюда относятся </a:t>
            </a:r>
            <a:r>
              <a:rPr lang="ru-RU" altLang="zh-CN" i="1" dirty="0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бумажные кухонные полотенца, белые(!) салфетки, трава, волосы и ногти, </a:t>
            </a:r>
            <a:r>
              <a:rPr lang="ru-RU" altLang="zh-CN" i="1" dirty="0" err="1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кофефильтры</a:t>
            </a:r>
            <a:r>
              <a:rPr lang="ru-RU" altLang="zh-CN" dirty="0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. Контейнеры коричневого или серого цвета стоят обычно во дворе дома. Эти отходы компостируют, используют в качестве корма для скота, а также как топливо для производства</a:t>
            </a:r>
            <a:r>
              <a:rPr lang="ru-RU" altLang="zh-CN" dirty="0">
                <a:cs typeface="宋体"/>
              </a:rPr>
              <a:t> </a:t>
            </a:r>
          </a:p>
        </p:txBody>
      </p:sp>
      <p:pic>
        <p:nvPicPr>
          <p:cNvPr id="5" name="Picture 2" descr="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3286116" cy="230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68" y="4429132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Следующий вид мусора - </a:t>
            </a:r>
            <a:r>
              <a:rPr lang="ru-RU" altLang="zh-CN" b="1" dirty="0" smtClean="0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бумага</a:t>
            </a:r>
            <a:r>
              <a:rPr lang="ru-RU" altLang="zh-CN" dirty="0" smtClean="0">
                <a:solidFill>
                  <a:srgbClr val="333333"/>
                </a:solidFill>
                <a:latin typeface="Trebuchet MS" pitchFamily="34" charset="0"/>
                <a:cs typeface="Times New Roman" pitchFamily="18" charset="0"/>
              </a:rPr>
              <a:t>. Для нее также есть свои контейнеры, как правило, синего цвета. Причем, картон необходимо выбрасывать отдельно, поскольку технология его переработки отличается от переработки бумаги.</a:t>
            </a:r>
            <a:endParaRPr lang="ru-RU" altLang="zh-CN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29289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14-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6075" y="1142984"/>
            <a:ext cx="1177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38576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большие желтые мешки опять же отдельно собирается </a:t>
            </a: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упаковка из металла, пластика и смешанных материалов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т.е. то, из чего можно получить вторичные материалы.  Данные мешки либо выкидываются в желтые контейнеры, либо выставляются на улицу, где их забирает специальная служба. </a:t>
            </a:r>
            <a:b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Остальной, или оставшийся мусор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Restmüll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собирается в черные баки, которые стоят или в подвале дома или возле дома и вывозятся примерно раз в месяц. Переработка такого мусора стоит довольно дорого, в среднем за вывоз мусора надо платить от 10 до 25 евро в месяц. А если какой-нибудь семье, например, надо чаще вывозить данный бак, то обходится это, соответственно, еще дороже. В этот бак выбрасываются  </a:t>
            </a:r>
            <a:r>
              <a:rPr lang="ru-RU" sz="2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дискеты, пустые зажигалки, фото, резина, товары личной гигиены, просто сор, кожа, цветные салфетки, мешки от пылесоса, кухонные тряпки, окурки. 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musor_ves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038" y="3286124"/>
            <a:ext cx="25449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4612" y="3643314"/>
            <a:ext cx="36433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Старая одежда и обувь</a:t>
            </a:r>
            <a:r>
              <a:rPr lang="ru-RU" dirty="0" smtClean="0">
                <a:latin typeface="Constantia" pitchFamily="18" charset="0"/>
              </a:rPr>
              <a:t> собирается в специальные контейнеры, которые можно найти у магазинов, парковок или церквей. Выброшенные таким образом вещи не утилизируются, а сортируются и отправляются к новым хозяевам, например, в развивающиеся страны</a:t>
            </a:r>
            <a:r>
              <a:rPr lang="ru-RU" sz="2000" dirty="0" smtClean="0">
                <a:latin typeface="Constantia" pitchFamily="18" charset="0"/>
              </a:rPr>
              <a:t>. 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Швеция и Норвегия отапливают продуктами </a:t>
            </a:r>
            <a:r>
              <a:rPr lang="ru-RU" sz="4400" b="1" smtClean="0"/>
              <a:t>сжигания</a:t>
            </a:r>
            <a:r>
              <a:rPr lang="ru-RU" sz="4400" smtClean="0"/>
              <a:t> </a:t>
            </a:r>
            <a:r>
              <a:rPr lang="ru-RU" sz="4400" b="1" smtClean="0"/>
              <a:t>мусора</a:t>
            </a:r>
            <a:r>
              <a:rPr lang="ru-RU" sz="4400" smtClean="0"/>
              <a:t> дома.</a:t>
            </a:r>
          </a:p>
        </p:txBody>
      </p:sp>
      <p:pic>
        <p:nvPicPr>
          <p:cNvPr id="46082" name="Picture 2" descr="Картинка 39 из 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74850"/>
            <a:ext cx="77200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38" y="428625"/>
            <a:ext cx="8158162" cy="42862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b="1" dirty="0" smtClean="0"/>
              <a:t>        </a:t>
            </a:r>
            <a:r>
              <a:rPr lang="ru-RU" sz="11200" b="1" dirty="0" smtClean="0">
                <a:solidFill>
                  <a:srgbClr val="FF0802"/>
                </a:solidFill>
              </a:rPr>
              <a:t>Первый экологический урок состоялся!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solidFill>
                <a:srgbClr val="FF080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b="1" dirty="0" smtClean="0"/>
              <a:t>Дата:</a:t>
            </a:r>
            <a:r>
              <a:rPr lang="ru-RU" sz="6400" dirty="0" smtClean="0"/>
              <a:t> 28.11.2011 г</a:t>
            </a:r>
            <a:endParaRPr lang="ru-RU" sz="6400" dirty="0"/>
          </a:p>
        </p:txBody>
      </p:sp>
      <p:pic>
        <p:nvPicPr>
          <p:cNvPr id="48130" name="Picture 1" descr="111128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0"/>
            <a:ext cx="48228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6"/>
          <p:cNvSpPr>
            <a:spLocks noChangeArrowheads="1"/>
          </p:cNvSpPr>
          <p:nvPr/>
        </p:nvSpPr>
        <p:spPr bwMode="auto">
          <a:xfrm>
            <a:off x="2928938" y="857250"/>
            <a:ext cx="6072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28 ноября состоялся первый Экологический урок для российских школьников. Интернет-трансляция в режиме реального времени связала между собой школьников и их преподавателей, депутатов и представителей власти, экспертов и представителей предпринимательского сообщества в сфере сбора и переработки ТБО из Москвы, Иркутска, Твери, Тамбова</a:t>
            </a:r>
          </a:p>
          <a:p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48132" name="Прямоугольник 7"/>
          <p:cNvSpPr>
            <a:spLocks noChangeArrowheads="1"/>
          </p:cNvSpPr>
          <p:nvPr/>
        </p:nvSpPr>
        <p:spPr bwMode="auto">
          <a:xfrm>
            <a:off x="5143500" y="2887663"/>
            <a:ext cx="36433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Урок организован Европейско-Российским Центром «ЕВРОРОСС» («EuroRuss» e.V.), Комитетом Госдумы по собственности ФС РФ, социально-консервативным клубом «Гражданская платформа». В Тамбове интернет-поддержку уроку оказал Тамбовский государственныйтехнический университет.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Итоги: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 проект не закончен. Он долгосрочный и наши исследования продолжаются. Каждый может принять в нем участие. </a:t>
            </a:r>
          </a:p>
          <a:p>
            <a:pPr eaLnBrk="1" hangingPunct="1"/>
            <a:r>
              <a:rPr lang="ru-RU" smtClean="0"/>
              <a:t>Хотелось бы , чтобы проблемы утилизации мусора решались в государственном масштабе (на областном, на муниципальном уровне)</a:t>
            </a:r>
          </a:p>
          <a:p>
            <a:pPr eaLnBrk="1" hangingPunct="1"/>
            <a:r>
              <a:rPr lang="ru-RU" smtClean="0"/>
              <a:t>Ведь в наших силах предотвратить разрастание экологической угрозы и сохранить экологическую безопасность жителей.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Литература: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1) Организация проектной деятельности по химии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8-9 классы, составитель С.Г. Щербаков, ИТД «Корифей»,  Волгоград ,2007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2) Химия в школе, январь/1998 год стр. 4-11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Intel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Обучение для будущего, Москва 2006 г.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  <a:latin typeface="Arial" charset="0"/>
              </a:rPr>
              <a:t>4)Организация проектной деятельности на уроках в школе, Л. А. Кулагина, Ульяновск, 2010г.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5)</a:t>
            </a:r>
            <a:r>
              <a:rPr lang="ru-RU" smtClean="0"/>
              <a:t> </a:t>
            </a:r>
            <a:r>
              <a:rPr lang="ru-RU" smtClean="0">
                <a:solidFill>
                  <a:schemeClr val="tx2"/>
                </a:solidFill>
                <a:hlinkClick r:id="rId2"/>
              </a:rPr>
              <a:t>http://festival.1september.ru/articles/533375/</a:t>
            </a:r>
            <a:endParaRPr lang="ru-RU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u="sng" smtClean="0">
                <a:solidFill>
                  <a:schemeClr val="tx2"/>
                </a:solidFill>
                <a:latin typeface="Arial" charset="0"/>
                <a:hlinkClick r:id="rId3"/>
              </a:rPr>
              <a:t>6)</a:t>
            </a:r>
            <a:r>
              <a:rPr lang="ru-RU" b="1" u="sng" smtClean="0">
                <a:solidFill>
                  <a:schemeClr val="tx2"/>
                </a:solidFill>
                <a:hlinkClick r:id="rId3"/>
              </a:rPr>
              <a:t> http://tanzibey.narod.ru/proekt/22.htm</a:t>
            </a:r>
            <a:endParaRPr lang="ru-RU" b="1" u="sng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u="sng" smtClean="0">
                <a:solidFill>
                  <a:schemeClr val="tx2"/>
                </a:solidFill>
                <a:latin typeface="Arial" charset="0"/>
              </a:rPr>
              <a:t>7) </a:t>
            </a:r>
            <a:r>
              <a:rPr lang="ru-RU" u="sng" smtClean="0">
                <a:latin typeface="Arial" charset="0"/>
              </a:rPr>
              <a:t>540.ort.ru/</a:t>
            </a:r>
            <a:r>
              <a:rPr lang="ru-RU" b="1" u="sng" smtClean="0">
                <a:latin typeface="Arial" charset="0"/>
              </a:rPr>
              <a:t>project</a:t>
            </a:r>
            <a:r>
              <a:rPr lang="ru-RU" u="sng" smtClean="0">
                <a:latin typeface="Arial" charset="0"/>
              </a:rPr>
              <a:t>s/2010-2011/pr4.ppt</a:t>
            </a:r>
            <a:r>
              <a:rPr lang="ru-RU" smtClean="0"/>
              <a:t> </a:t>
            </a:r>
            <a:endParaRPr lang="ru-RU" b="1" u="sng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http://www.google.ru/url?sa=t&amp;rct=j&amp;q=%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Цель проекта: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Изучение влияния мусора на окружающую природу и жизнь человека.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43042" y="3071810"/>
            <a:ext cx="690085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Объект изучения: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429132"/>
            <a:ext cx="6286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600" dirty="0" smtClean="0"/>
              <a:t>Загрязнения бытовым мусором.</a:t>
            </a:r>
            <a:endParaRPr lang="ru-RU" sz="2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14363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Задачи: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006600"/>
            <a:ext cx="8229600" cy="43894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Показать  разнообразие бытового и строительного мусора, встречающегося на сельских свалках; его влияние на окружающую среду</a:t>
            </a:r>
            <a:r>
              <a:rPr lang="en-US" dirty="0" smtClean="0"/>
              <a:t>;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Определить проблемы утилизации мусора;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Как решить проблему мусорных свалок в п. Старая Кулатка</a:t>
            </a:r>
            <a:r>
              <a:rPr lang="en-US" dirty="0" smtClean="0"/>
              <a:t>;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Найти пути решения для предотвращения экологической катастрофы. Активизировать экологические знания подростков</a:t>
            </a:r>
            <a:r>
              <a:rPr lang="en-US" dirty="0" smtClean="0"/>
              <a:t>;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Провести с учащимися информационно-просветительскую работу по пропаганде экологической культуры жителей Старой Кулатки.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Места проведения проекта: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Микрорайон многоквартирных домов, КНС (канализационно-насосная станция), берега реки Кулатки и лесополосы, мусорная свалка, пластмассовый завод.</a:t>
            </a:r>
          </a:p>
          <a:p>
            <a:pPr eaLnBrk="1" hangingPunct="1"/>
            <a:endParaRPr lang="ru-RU" smtClean="0"/>
          </a:p>
        </p:txBody>
      </p:sp>
      <p:pic>
        <p:nvPicPr>
          <p:cNvPr id="21507" name="Рисунок 3" descr="http://upload.wikimedia.org/wikipedia/commons/thumb/4/41/%D0%9C%D1%83%D1%81%D0%BE%D1%80_%D1%83_%D0%BF%D0%BE%D0%B4%D1%8A%D0%B5%D0%B7%D0%B4%D0%B0.jpg/300px-%D0%9C%D1%83%D1%81%D0%BE%D1%80_%D1%83_%D0%BF%D0%BE%D0%B4%D1%8A%D0%B5%D0%B7%D0%B4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8"/>
            <a:ext cx="3929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Группа 15"/>
          <p:cNvGrpSpPr>
            <a:grpSpLocks/>
          </p:cNvGrpSpPr>
          <p:nvPr/>
        </p:nvGrpSpPr>
        <p:grpSpPr bwMode="auto">
          <a:xfrm>
            <a:off x="7296150" y="5248275"/>
            <a:ext cx="63500" cy="82550"/>
            <a:chOff x="7295554" y="5248185"/>
            <a:chExt cx="63834" cy="82839"/>
          </a:xfrm>
        </p:grpSpPr>
        <p:sp>
          <p:nvSpPr>
            <p:cNvPr id="13" name="SMARTPenAnnotation0"/>
            <p:cNvSpPr/>
            <p:nvPr/>
          </p:nvSpPr>
          <p:spPr>
            <a:xfrm>
              <a:off x="7295554" y="5265709"/>
              <a:ext cx="63834" cy="65315"/>
            </a:xfrm>
            <a:custGeom>
              <a:avLst/>
              <a:gdLst/>
              <a:ahLst/>
              <a:cxnLst/>
              <a:rect l="0" t="0" r="0" b="0"/>
              <a:pathLst>
                <a:path w="63834" h="65012">
                  <a:moveTo>
                    <a:pt x="0" y="65011"/>
                  </a:moveTo>
                  <a:lnTo>
                    <a:pt x="0" y="53521"/>
                  </a:lnTo>
                  <a:lnTo>
                    <a:pt x="0" y="54375"/>
                  </a:lnTo>
                  <a:lnTo>
                    <a:pt x="0" y="31225"/>
                  </a:lnTo>
                  <a:lnTo>
                    <a:pt x="0" y="34605"/>
                  </a:lnTo>
                  <a:lnTo>
                    <a:pt x="992" y="36803"/>
                  </a:lnTo>
                  <a:lnTo>
                    <a:pt x="2647" y="39260"/>
                  </a:lnTo>
                  <a:lnTo>
                    <a:pt x="4741" y="41890"/>
                  </a:lnTo>
                  <a:lnTo>
                    <a:pt x="7129" y="41660"/>
                  </a:lnTo>
                  <a:lnTo>
                    <a:pt x="9714" y="39522"/>
                  </a:lnTo>
                  <a:lnTo>
                    <a:pt x="12429" y="36112"/>
                  </a:lnTo>
                  <a:lnTo>
                    <a:pt x="16223" y="32846"/>
                  </a:lnTo>
                  <a:lnTo>
                    <a:pt x="20738" y="29677"/>
                  </a:lnTo>
                  <a:lnTo>
                    <a:pt x="25731" y="26573"/>
                  </a:lnTo>
                  <a:lnTo>
                    <a:pt x="31045" y="23510"/>
                  </a:lnTo>
                  <a:lnTo>
                    <a:pt x="42241" y="17462"/>
                  </a:lnTo>
                  <a:lnTo>
                    <a:pt x="48004" y="13468"/>
                  </a:lnTo>
                  <a:lnTo>
                    <a:pt x="53831" y="8821"/>
                  </a:lnTo>
                  <a:lnTo>
                    <a:pt x="59700" y="3739"/>
                  </a:lnTo>
                  <a:lnTo>
                    <a:pt x="6383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SMARTPenAnnotation1"/>
            <p:cNvSpPr/>
            <p:nvPr/>
          </p:nvSpPr>
          <p:spPr>
            <a:xfrm>
              <a:off x="7300342" y="5248185"/>
              <a:ext cx="57451" cy="36641"/>
            </a:xfrm>
            <a:custGeom>
              <a:avLst/>
              <a:gdLst/>
              <a:ahLst/>
              <a:cxnLst/>
              <a:rect l="0" t="0" r="0" b="0"/>
              <a:pathLst>
                <a:path w="57222" h="36680">
                  <a:moveTo>
                    <a:pt x="57221" y="0"/>
                  </a:moveTo>
                  <a:lnTo>
                    <a:pt x="54227" y="1405"/>
                  </a:lnTo>
                  <a:lnTo>
                    <a:pt x="46264" y="4737"/>
                  </a:lnTo>
                  <a:lnTo>
                    <a:pt x="38972" y="8942"/>
                  </a:lnTo>
                  <a:lnTo>
                    <a:pt x="32126" y="13731"/>
                  </a:lnTo>
                  <a:lnTo>
                    <a:pt x="25577" y="18907"/>
                  </a:lnTo>
                  <a:lnTo>
                    <a:pt x="20219" y="22358"/>
                  </a:lnTo>
                  <a:lnTo>
                    <a:pt x="15655" y="24659"/>
                  </a:lnTo>
                  <a:lnTo>
                    <a:pt x="11620" y="26193"/>
                  </a:lnTo>
                  <a:lnTo>
                    <a:pt x="7938" y="28207"/>
                  </a:lnTo>
                  <a:lnTo>
                    <a:pt x="4491" y="30542"/>
                  </a:lnTo>
                  <a:lnTo>
                    <a:pt x="1201" y="33091"/>
                  </a:lnTo>
                  <a:lnTo>
                    <a:pt x="0" y="34791"/>
                  </a:lnTo>
                  <a:lnTo>
                    <a:pt x="191" y="35924"/>
                  </a:lnTo>
                  <a:lnTo>
                    <a:pt x="1310" y="36679"/>
                  </a:lnTo>
                  <a:lnTo>
                    <a:pt x="3049" y="36190"/>
                  </a:lnTo>
                  <a:lnTo>
                    <a:pt x="5200" y="34873"/>
                  </a:lnTo>
                  <a:lnTo>
                    <a:pt x="7626" y="33001"/>
                  </a:lnTo>
                  <a:lnTo>
                    <a:pt x="10237" y="28778"/>
                  </a:lnTo>
                  <a:lnTo>
                    <a:pt x="12969" y="22985"/>
                  </a:lnTo>
                  <a:lnTo>
                    <a:pt x="21409" y="24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09" name="Группа 21"/>
          <p:cNvGrpSpPr>
            <a:grpSpLocks/>
          </p:cNvGrpSpPr>
          <p:nvPr/>
        </p:nvGrpSpPr>
        <p:grpSpPr bwMode="auto">
          <a:xfrm>
            <a:off x="6951663" y="4464050"/>
            <a:ext cx="665162" cy="938213"/>
            <a:chOff x="6951626" y="4464843"/>
            <a:chExt cx="665398" cy="937618"/>
          </a:xfrm>
        </p:grpSpPr>
        <p:sp>
          <p:nvSpPr>
            <p:cNvPr id="17" name="SMARTPenAnnotation2"/>
            <p:cNvSpPr/>
            <p:nvPr/>
          </p:nvSpPr>
          <p:spPr>
            <a:xfrm>
              <a:off x="7304176" y="5159727"/>
              <a:ext cx="58758" cy="242734"/>
            </a:xfrm>
            <a:custGeom>
              <a:avLst/>
              <a:gdLst/>
              <a:ahLst/>
              <a:cxnLst/>
              <a:rect l="0" t="0" r="0" b="0"/>
              <a:pathLst>
                <a:path w="58382" h="242462">
                  <a:moveTo>
                    <a:pt x="0" y="10290"/>
                  </a:moveTo>
                  <a:lnTo>
                    <a:pt x="0" y="0"/>
                  </a:lnTo>
                  <a:lnTo>
                    <a:pt x="0" y="5367"/>
                  </a:lnTo>
                  <a:lnTo>
                    <a:pt x="0" y="3802"/>
                  </a:lnTo>
                  <a:lnTo>
                    <a:pt x="0" y="6824"/>
                  </a:lnTo>
                  <a:lnTo>
                    <a:pt x="992" y="10955"/>
                  </a:lnTo>
                  <a:lnTo>
                    <a:pt x="2646" y="16687"/>
                  </a:lnTo>
                  <a:lnTo>
                    <a:pt x="4741" y="23484"/>
                  </a:lnTo>
                  <a:lnTo>
                    <a:pt x="7129" y="32977"/>
                  </a:lnTo>
                  <a:lnTo>
                    <a:pt x="12429" y="56753"/>
                  </a:lnTo>
                  <a:lnTo>
                    <a:pt x="15232" y="67062"/>
                  </a:lnTo>
                  <a:lnTo>
                    <a:pt x="18092" y="75919"/>
                  </a:lnTo>
                  <a:lnTo>
                    <a:pt x="20991" y="83808"/>
                  </a:lnTo>
                  <a:lnTo>
                    <a:pt x="22923" y="93036"/>
                  </a:lnTo>
                  <a:lnTo>
                    <a:pt x="24212" y="103158"/>
                  </a:lnTo>
                  <a:lnTo>
                    <a:pt x="25071" y="113873"/>
                  </a:lnTo>
                  <a:lnTo>
                    <a:pt x="26635" y="123002"/>
                  </a:lnTo>
                  <a:lnTo>
                    <a:pt x="28672" y="131071"/>
                  </a:lnTo>
                  <a:lnTo>
                    <a:pt x="39067" y="163022"/>
                  </a:lnTo>
                  <a:lnTo>
                    <a:pt x="41919" y="169658"/>
                  </a:lnTo>
                  <a:lnTo>
                    <a:pt x="44813" y="175074"/>
                  </a:lnTo>
                  <a:lnTo>
                    <a:pt x="47735" y="179677"/>
                  </a:lnTo>
                  <a:lnTo>
                    <a:pt x="49683" y="184730"/>
                  </a:lnTo>
                  <a:lnTo>
                    <a:pt x="50981" y="190084"/>
                  </a:lnTo>
                  <a:lnTo>
                    <a:pt x="51847" y="195637"/>
                  </a:lnTo>
                  <a:lnTo>
                    <a:pt x="53416" y="200331"/>
                  </a:lnTo>
                  <a:lnTo>
                    <a:pt x="55455" y="204453"/>
                  </a:lnTo>
                  <a:lnTo>
                    <a:pt x="57806" y="208193"/>
                  </a:lnTo>
                  <a:lnTo>
                    <a:pt x="58381" y="212670"/>
                  </a:lnTo>
                  <a:lnTo>
                    <a:pt x="57772" y="217640"/>
                  </a:lnTo>
                  <a:lnTo>
                    <a:pt x="53578" y="2424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SMARTPenAnnotation3"/>
            <p:cNvSpPr/>
            <p:nvPr/>
          </p:nvSpPr>
          <p:spPr>
            <a:xfrm>
              <a:off x="7277178" y="5197803"/>
              <a:ext cx="85755" cy="88844"/>
            </a:xfrm>
            <a:custGeom>
              <a:avLst/>
              <a:gdLst/>
              <a:ahLst/>
              <a:cxnLst/>
              <a:rect l="0" t="0" r="0" b="0"/>
              <a:pathLst>
                <a:path w="84628" h="88056">
                  <a:moveTo>
                    <a:pt x="0" y="88055"/>
                  </a:moveTo>
                  <a:lnTo>
                    <a:pt x="4741" y="73833"/>
                  </a:lnTo>
                  <a:lnTo>
                    <a:pt x="7129" y="71628"/>
                  </a:lnTo>
                  <a:lnTo>
                    <a:pt x="9713" y="72143"/>
                  </a:lnTo>
                  <a:lnTo>
                    <a:pt x="12429" y="74470"/>
                  </a:lnTo>
                  <a:lnTo>
                    <a:pt x="15231" y="74038"/>
                  </a:lnTo>
                  <a:lnTo>
                    <a:pt x="18092" y="71764"/>
                  </a:lnTo>
                  <a:lnTo>
                    <a:pt x="23915" y="64940"/>
                  </a:lnTo>
                  <a:lnTo>
                    <a:pt x="29812" y="58599"/>
                  </a:lnTo>
                  <a:lnTo>
                    <a:pt x="38385" y="52474"/>
                  </a:lnTo>
                  <a:lnTo>
                    <a:pt x="43449" y="49451"/>
                  </a:lnTo>
                  <a:lnTo>
                    <a:pt x="51722" y="40802"/>
                  </a:lnTo>
                  <a:lnTo>
                    <a:pt x="55317" y="35716"/>
                  </a:lnTo>
                  <a:lnTo>
                    <a:pt x="64604" y="27421"/>
                  </a:lnTo>
                  <a:lnTo>
                    <a:pt x="69858" y="23820"/>
                  </a:lnTo>
                  <a:lnTo>
                    <a:pt x="74353" y="18442"/>
                  </a:lnTo>
                  <a:lnTo>
                    <a:pt x="78342" y="11881"/>
                  </a:lnTo>
                  <a:lnTo>
                    <a:pt x="81994" y="4529"/>
                  </a:lnTo>
                  <a:lnTo>
                    <a:pt x="846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SMARTPenAnnotation4"/>
            <p:cNvSpPr/>
            <p:nvPr/>
          </p:nvSpPr>
          <p:spPr>
            <a:xfrm>
              <a:off x="7607496" y="5161314"/>
              <a:ext cx="9528" cy="9519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8930" y="8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SMARTPenAnnotation5"/>
            <p:cNvSpPr/>
            <p:nvPr/>
          </p:nvSpPr>
          <p:spPr>
            <a:xfrm>
              <a:off x="6951626" y="4464843"/>
              <a:ext cx="4764" cy="71393"/>
            </a:xfrm>
            <a:custGeom>
              <a:avLst/>
              <a:gdLst/>
              <a:ahLst/>
              <a:cxnLst/>
              <a:rect l="0" t="0" r="0" b="0"/>
              <a:pathLst>
                <a:path w="4601" h="71772">
                  <a:moveTo>
                    <a:pt x="0" y="71771"/>
                  </a:moveTo>
                  <a:lnTo>
                    <a:pt x="580" y="69476"/>
                  </a:lnTo>
                  <a:lnTo>
                    <a:pt x="1920" y="61200"/>
                  </a:lnTo>
                  <a:lnTo>
                    <a:pt x="2813" y="52706"/>
                  </a:lnTo>
                  <a:lnTo>
                    <a:pt x="3409" y="45060"/>
                  </a:lnTo>
                  <a:lnTo>
                    <a:pt x="3806" y="37977"/>
                  </a:lnTo>
                  <a:lnTo>
                    <a:pt x="4247" y="24816"/>
                  </a:lnTo>
                  <a:lnTo>
                    <a:pt x="4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10" name="Группа 30"/>
          <p:cNvGrpSpPr>
            <a:grpSpLocks/>
          </p:cNvGrpSpPr>
          <p:nvPr/>
        </p:nvGrpSpPr>
        <p:grpSpPr bwMode="auto">
          <a:xfrm>
            <a:off x="6848475" y="5187950"/>
            <a:ext cx="1116013" cy="500063"/>
            <a:chOff x="6849070" y="5188148"/>
            <a:chExt cx="1115994" cy="499738"/>
          </a:xfrm>
        </p:grpSpPr>
        <p:sp>
          <p:nvSpPr>
            <p:cNvPr id="23" name="SMARTPenAnnotation6"/>
            <p:cNvSpPr/>
            <p:nvPr/>
          </p:nvSpPr>
          <p:spPr>
            <a:xfrm>
              <a:off x="6849070" y="5188148"/>
              <a:ext cx="88898" cy="61873"/>
            </a:xfrm>
            <a:custGeom>
              <a:avLst/>
              <a:gdLst/>
              <a:ahLst/>
              <a:cxnLst/>
              <a:rect l="0" t="0" r="0" b="0"/>
              <a:pathLst>
                <a:path w="89298" h="62509">
                  <a:moveTo>
                    <a:pt x="89297" y="0"/>
                  </a:moveTo>
                  <a:lnTo>
                    <a:pt x="79816" y="14221"/>
                  </a:lnTo>
                  <a:lnTo>
                    <a:pt x="76031" y="17418"/>
                  </a:lnTo>
                  <a:lnTo>
                    <a:pt x="72516" y="18557"/>
                  </a:lnTo>
                  <a:lnTo>
                    <a:pt x="69179" y="18325"/>
                  </a:lnTo>
                  <a:lnTo>
                    <a:pt x="65963" y="19162"/>
                  </a:lnTo>
                  <a:lnTo>
                    <a:pt x="62827" y="20712"/>
                  </a:lnTo>
                  <a:lnTo>
                    <a:pt x="59743" y="22738"/>
                  </a:lnTo>
                  <a:lnTo>
                    <a:pt x="54712" y="24088"/>
                  </a:lnTo>
                  <a:lnTo>
                    <a:pt x="48381" y="24988"/>
                  </a:lnTo>
                  <a:lnTo>
                    <a:pt x="35393" y="25989"/>
                  </a:lnTo>
                  <a:lnTo>
                    <a:pt x="26314" y="26434"/>
                  </a:lnTo>
                  <a:lnTo>
                    <a:pt x="21511" y="28536"/>
                  </a:lnTo>
                  <a:lnTo>
                    <a:pt x="16325" y="31922"/>
                  </a:lnTo>
                  <a:lnTo>
                    <a:pt x="10884" y="36164"/>
                  </a:lnTo>
                  <a:lnTo>
                    <a:pt x="7255" y="39985"/>
                  </a:lnTo>
                  <a:lnTo>
                    <a:pt x="4837" y="43524"/>
                  </a:lnTo>
                  <a:lnTo>
                    <a:pt x="3224" y="46875"/>
                  </a:lnTo>
                  <a:lnTo>
                    <a:pt x="2149" y="50102"/>
                  </a:lnTo>
                  <a:lnTo>
                    <a:pt x="1433" y="53245"/>
                  </a:lnTo>
                  <a:lnTo>
                    <a:pt x="0" y="625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SMARTPenAnnotation7"/>
            <p:cNvSpPr/>
            <p:nvPr/>
          </p:nvSpPr>
          <p:spPr>
            <a:xfrm>
              <a:off x="6849070" y="5384870"/>
              <a:ext cx="125411" cy="26970"/>
            </a:xfrm>
            <a:custGeom>
              <a:avLst/>
              <a:gdLst/>
              <a:ahLst/>
              <a:cxnLst/>
              <a:rect l="0" t="0" r="0" b="0"/>
              <a:pathLst>
                <a:path w="125016" h="26790">
                  <a:moveTo>
                    <a:pt x="125015" y="0"/>
                  </a:moveTo>
                  <a:lnTo>
                    <a:pt x="115535" y="9481"/>
                  </a:lnTo>
                  <a:lnTo>
                    <a:pt x="110757" y="11282"/>
                  </a:lnTo>
                  <a:lnTo>
                    <a:pt x="105588" y="11490"/>
                  </a:lnTo>
                  <a:lnTo>
                    <a:pt x="100158" y="10637"/>
                  </a:lnTo>
                  <a:lnTo>
                    <a:pt x="95545" y="11060"/>
                  </a:lnTo>
                  <a:lnTo>
                    <a:pt x="91478" y="12335"/>
                  </a:lnTo>
                  <a:lnTo>
                    <a:pt x="87774" y="14176"/>
                  </a:lnTo>
                  <a:lnTo>
                    <a:pt x="82329" y="15403"/>
                  </a:lnTo>
                  <a:lnTo>
                    <a:pt x="75722" y="16222"/>
                  </a:lnTo>
                  <a:lnTo>
                    <a:pt x="68341" y="16768"/>
                  </a:lnTo>
                  <a:lnTo>
                    <a:pt x="60443" y="17132"/>
                  </a:lnTo>
                  <a:lnTo>
                    <a:pt x="43731" y="17536"/>
                  </a:lnTo>
                  <a:lnTo>
                    <a:pt x="36099" y="18636"/>
                  </a:lnTo>
                  <a:lnTo>
                    <a:pt x="29027" y="20362"/>
                  </a:lnTo>
                  <a:lnTo>
                    <a:pt x="22328" y="22504"/>
                  </a:lnTo>
                  <a:lnTo>
                    <a:pt x="16869" y="23933"/>
                  </a:lnTo>
                  <a:lnTo>
                    <a:pt x="12239" y="24885"/>
                  </a:lnTo>
                  <a:lnTo>
                    <a:pt x="0" y="267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SMARTPenAnnotation8"/>
            <p:cNvSpPr/>
            <p:nvPr/>
          </p:nvSpPr>
          <p:spPr>
            <a:xfrm>
              <a:off x="7447548" y="5421359"/>
              <a:ext cx="1587" cy="34902"/>
            </a:xfrm>
            <a:custGeom>
              <a:avLst/>
              <a:gdLst/>
              <a:ahLst/>
              <a:cxnLst/>
              <a:rect l="0" t="0" r="0" b="0"/>
              <a:pathLst>
                <a:path w="1566" h="34557">
                  <a:moveTo>
                    <a:pt x="1565" y="0"/>
                  </a:moveTo>
                  <a:lnTo>
                    <a:pt x="0" y="345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SMARTPenAnnotation9"/>
            <p:cNvSpPr/>
            <p:nvPr/>
          </p:nvSpPr>
          <p:spPr>
            <a:xfrm>
              <a:off x="7787267" y="5535585"/>
              <a:ext cx="12700" cy="7932"/>
            </a:xfrm>
            <a:custGeom>
              <a:avLst/>
              <a:gdLst/>
              <a:ahLst/>
              <a:cxnLst/>
              <a:rect l="0" t="0" r="0" b="0"/>
              <a:pathLst>
                <a:path w="13247" h="9039">
                  <a:moveTo>
                    <a:pt x="0" y="1350"/>
                  </a:moveTo>
                  <a:lnTo>
                    <a:pt x="4741" y="6091"/>
                  </a:lnTo>
                  <a:lnTo>
                    <a:pt x="7129" y="7487"/>
                  </a:lnTo>
                  <a:lnTo>
                    <a:pt x="12429" y="9038"/>
                  </a:lnTo>
                  <a:lnTo>
                    <a:pt x="13246" y="7468"/>
                  </a:lnTo>
                  <a:lnTo>
                    <a:pt x="12800" y="4436"/>
                  </a:lnTo>
                  <a:lnTo>
                    <a:pt x="11510" y="431"/>
                  </a:lnTo>
                  <a:lnTo>
                    <a:pt x="1121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SMARTPenAnnotation10"/>
            <p:cNvSpPr/>
            <p:nvPr/>
          </p:nvSpPr>
          <p:spPr>
            <a:xfrm>
              <a:off x="7784092" y="5532412"/>
              <a:ext cx="120648" cy="107880"/>
            </a:xfrm>
            <a:custGeom>
              <a:avLst/>
              <a:gdLst/>
              <a:ahLst/>
              <a:cxnLst/>
              <a:rect l="0" t="0" r="0" b="0"/>
              <a:pathLst>
                <a:path w="121112" h="106574">
                  <a:moveTo>
                    <a:pt x="0" y="0"/>
                  </a:moveTo>
                  <a:lnTo>
                    <a:pt x="1581" y="2843"/>
                  </a:lnTo>
                  <a:lnTo>
                    <a:pt x="4076" y="8983"/>
                  </a:lnTo>
                  <a:lnTo>
                    <a:pt x="6730" y="16053"/>
                  </a:lnTo>
                  <a:lnTo>
                    <a:pt x="12469" y="24734"/>
                  </a:lnTo>
                  <a:lnTo>
                    <a:pt x="20264" y="34491"/>
                  </a:lnTo>
                  <a:lnTo>
                    <a:pt x="29429" y="44964"/>
                  </a:lnTo>
                  <a:lnTo>
                    <a:pt x="39508" y="54923"/>
                  </a:lnTo>
                  <a:lnTo>
                    <a:pt x="50196" y="64539"/>
                  </a:lnTo>
                  <a:lnTo>
                    <a:pt x="61290" y="73926"/>
                  </a:lnTo>
                  <a:lnTo>
                    <a:pt x="71663" y="82168"/>
                  </a:lnTo>
                  <a:lnTo>
                    <a:pt x="81554" y="89647"/>
                  </a:lnTo>
                  <a:lnTo>
                    <a:pt x="91126" y="96618"/>
                  </a:lnTo>
                  <a:lnTo>
                    <a:pt x="100483" y="101265"/>
                  </a:lnTo>
                  <a:lnTo>
                    <a:pt x="109698" y="104363"/>
                  </a:lnTo>
                  <a:lnTo>
                    <a:pt x="118817" y="106428"/>
                  </a:lnTo>
                  <a:lnTo>
                    <a:pt x="121111" y="1065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SMARTPenAnnotation11"/>
            <p:cNvSpPr/>
            <p:nvPr/>
          </p:nvSpPr>
          <p:spPr>
            <a:xfrm>
              <a:off x="7872991" y="5621254"/>
              <a:ext cx="92073" cy="66632"/>
            </a:xfrm>
            <a:custGeom>
              <a:avLst/>
              <a:gdLst/>
              <a:ahLst/>
              <a:cxnLst/>
              <a:rect l="0" t="0" r="0" b="0"/>
              <a:pathLst>
                <a:path w="91868" h="66668">
                  <a:moveTo>
                    <a:pt x="0" y="0"/>
                  </a:moveTo>
                  <a:lnTo>
                    <a:pt x="11686" y="12448"/>
                  </a:lnTo>
                  <a:lnTo>
                    <a:pt x="20626" y="20708"/>
                  </a:lnTo>
                  <a:lnTo>
                    <a:pt x="29563" y="28199"/>
                  </a:lnTo>
                  <a:lnTo>
                    <a:pt x="38497" y="35177"/>
                  </a:lnTo>
                  <a:lnTo>
                    <a:pt x="46438" y="41813"/>
                  </a:lnTo>
                  <a:lnTo>
                    <a:pt x="53716" y="48222"/>
                  </a:lnTo>
                  <a:lnTo>
                    <a:pt x="60553" y="54478"/>
                  </a:lnTo>
                  <a:lnTo>
                    <a:pt x="68087" y="58650"/>
                  </a:lnTo>
                  <a:lnTo>
                    <a:pt x="76086" y="61431"/>
                  </a:lnTo>
                  <a:lnTo>
                    <a:pt x="84395" y="63285"/>
                  </a:lnTo>
                  <a:lnTo>
                    <a:pt x="88943" y="64521"/>
                  </a:lnTo>
                  <a:lnTo>
                    <a:pt x="90982" y="65345"/>
                  </a:lnTo>
                  <a:lnTo>
                    <a:pt x="91867" y="66667"/>
                  </a:lnTo>
                  <a:lnTo>
                    <a:pt x="52114" y="269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SMARTPenAnnotation12"/>
            <p:cNvSpPr/>
            <p:nvPr/>
          </p:nvSpPr>
          <p:spPr>
            <a:xfrm>
              <a:off x="7787267" y="5429291"/>
              <a:ext cx="7937" cy="9519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0"/>
                  </a:moveTo>
                  <a:lnTo>
                    <a:pt x="8930" y="89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SMARTPenAnnotation13"/>
          <p:cNvSpPr/>
          <p:nvPr/>
        </p:nvSpPr>
        <p:spPr>
          <a:xfrm>
            <a:off x="7653338" y="4803775"/>
            <a:ext cx="515937" cy="901700"/>
          </a:xfrm>
          <a:custGeom>
            <a:avLst/>
            <a:gdLst/>
            <a:ahLst/>
            <a:cxnLst/>
            <a:rect l="0" t="0" r="0" b="0"/>
            <a:pathLst>
              <a:path w="516268" h="901900">
                <a:moveTo>
                  <a:pt x="0" y="0"/>
                </a:moveTo>
                <a:lnTo>
                  <a:pt x="18961" y="4741"/>
                </a:lnTo>
                <a:lnTo>
                  <a:pt x="30916" y="9714"/>
                </a:lnTo>
                <a:lnTo>
                  <a:pt x="43226" y="18092"/>
                </a:lnTo>
                <a:lnTo>
                  <a:pt x="55802" y="29504"/>
                </a:lnTo>
                <a:lnTo>
                  <a:pt x="65481" y="39902"/>
                </a:lnTo>
                <a:lnTo>
                  <a:pt x="73089" y="51138"/>
                </a:lnTo>
                <a:lnTo>
                  <a:pt x="80476" y="57905"/>
                </a:lnTo>
                <a:lnTo>
                  <a:pt x="90362" y="65393"/>
                </a:lnTo>
                <a:lnTo>
                  <a:pt x="101913" y="73361"/>
                </a:lnTo>
                <a:lnTo>
                  <a:pt x="111598" y="79665"/>
                </a:lnTo>
                <a:lnTo>
                  <a:pt x="127651" y="89316"/>
                </a:lnTo>
                <a:lnTo>
                  <a:pt x="141400" y="102204"/>
                </a:lnTo>
                <a:lnTo>
                  <a:pt x="154126" y="115869"/>
                </a:lnTo>
                <a:lnTo>
                  <a:pt x="172446" y="130133"/>
                </a:lnTo>
                <a:lnTo>
                  <a:pt x="184461" y="140851"/>
                </a:lnTo>
                <a:lnTo>
                  <a:pt x="196415" y="152228"/>
                </a:lnTo>
                <a:lnTo>
                  <a:pt x="209334" y="163899"/>
                </a:lnTo>
                <a:lnTo>
                  <a:pt x="224998" y="175701"/>
                </a:lnTo>
                <a:lnTo>
                  <a:pt x="239236" y="187561"/>
                </a:lnTo>
                <a:lnTo>
                  <a:pt x="252178" y="200439"/>
                </a:lnTo>
                <a:lnTo>
                  <a:pt x="270621" y="223431"/>
                </a:lnTo>
                <a:lnTo>
                  <a:pt x="282664" y="236887"/>
                </a:lnTo>
                <a:lnTo>
                  <a:pt x="294631" y="249481"/>
                </a:lnTo>
                <a:lnTo>
                  <a:pt x="318483" y="273735"/>
                </a:lnTo>
                <a:lnTo>
                  <a:pt x="331608" y="291671"/>
                </a:lnTo>
                <a:lnTo>
                  <a:pt x="346522" y="314294"/>
                </a:lnTo>
                <a:lnTo>
                  <a:pt x="357739" y="328533"/>
                </a:lnTo>
                <a:lnTo>
                  <a:pt x="368346" y="342468"/>
                </a:lnTo>
                <a:lnTo>
                  <a:pt x="379896" y="367048"/>
                </a:lnTo>
                <a:lnTo>
                  <a:pt x="389602" y="393183"/>
                </a:lnTo>
                <a:lnTo>
                  <a:pt x="413729" y="464355"/>
                </a:lnTo>
                <a:lnTo>
                  <a:pt x="417043" y="487500"/>
                </a:lnTo>
                <a:lnTo>
                  <a:pt x="418517" y="512339"/>
                </a:lnTo>
                <a:lnTo>
                  <a:pt x="419171" y="533300"/>
                </a:lnTo>
                <a:lnTo>
                  <a:pt x="417361" y="542065"/>
                </a:lnTo>
                <a:lnTo>
                  <a:pt x="407318" y="564873"/>
                </a:lnTo>
                <a:lnTo>
                  <a:pt x="403460" y="589050"/>
                </a:lnTo>
                <a:lnTo>
                  <a:pt x="402317" y="612199"/>
                </a:lnTo>
                <a:lnTo>
                  <a:pt x="401841" y="681140"/>
                </a:lnTo>
                <a:lnTo>
                  <a:pt x="394769" y="710587"/>
                </a:lnTo>
                <a:lnTo>
                  <a:pt x="394148" y="714826"/>
                </a:lnTo>
                <a:lnTo>
                  <a:pt x="390812" y="722183"/>
                </a:lnTo>
                <a:lnTo>
                  <a:pt x="388534" y="725533"/>
                </a:lnTo>
                <a:lnTo>
                  <a:pt x="388007" y="727767"/>
                </a:lnTo>
                <a:lnTo>
                  <a:pt x="388647" y="729256"/>
                </a:lnTo>
                <a:lnTo>
                  <a:pt x="392065" y="731646"/>
                </a:lnTo>
                <a:lnTo>
                  <a:pt x="395178" y="729328"/>
                </a:lnTo>
                <a:lnTo>
                  <a:pt x="400520" y="724495"/>
                </a:lnTo>
                <a:lnTo>
                  <a:pt x="403897" y="723834"/>
                </a:lnTo>
                <a:lnTo>
                  <a:pt x="419876" y="723352"/>
                </a:lnTo>
                <a:lnTo>
                  <a:pt x="422792" y="723336"/>
                </a:lnTo>
                <a:lnTo>
                  <a:pt x="425729" y="724318"/>
                </a:lnTo>
                <a:lnTo>
                  <a:pt x="431637" y="728055"/>
                </a:lnTo>
                <a:lnTo>
                  <a:pt x="434602" y="728456"/>
                </a:lnTo>
                <a:lnTo>
                  <a:pt x="437570" y="727731"/>
                </a:lnTo>
                <a:lnTo>
                  <a:pt x="440542" y="726256"/>
                </a:lnTo>
                <a:lnTo>
                  <a:pt x="442522" y="726265"/>
                </a:lnTo>
                <a:lnTo>
                  <a:pt x="443843" y="727263"/>
                </a:lnTo>
                <a:lnTo>
                  <a:pt x="444724" y="728920"/>
                </a:lnTo>
                <a:lnTo>
                  <a:pt x="446303" y="730025"/>
                </a:lnTo>
                <a:lnTo>
                  <a:pt x="450703" y="731253"/>
                </a:lnTo>
                <a:lnTo>
                  <a:pt x="462688" y="732149"/>
                </a:lnTo>
                <a:lnTo>
                  <a:pt x="466253" y="734842"/>
                </a:lnTo>
                <a:lnTo>
                  <a:pt x="468594" y="736950"/>
                </a:lnTo>
                <a:lnTo>
                  <a:pt x="479478" y="752606"/>
                </a:lnTo>
                <a:lnTo>
                  <a:pt x="482371" y="754745"/>
                </a:lnTo>
                <a:lnTo>
                  <a:pt x="488230" y="758114"/>
                </a:lnTo>
                <a:lnTo>
                  <a:pt x="504283" y="772252"/>
                </a:lnTo>
                <a:lnTo>
                  <a:pt x="516267" y="784165"/>
                </a:lnTo>
                <a:lnTo>
                  <a:pt x="515826" y="784714"/>
                </a:lnTo>
                <a:lnTo>
                  <a:pt x="512692" y="785325"/>
                </a:lnTo>
                <a:lnTo>
                  <a:pt x="505345" y="796179"/>
                </a:lnTo>
                <a:lnTo>
                  <a:pt x="492698" y="821957"/>
                </a:lnTo>
                <a:lnTo>
                  <a:pt x="480021" y="848447"/>
                </a:lnTo>
                <a:lnTo>
                  <a:pt x="466343" y="875147"/>
                </a:lnTo>
                <a:lnTo>
                  <a:pt x="455414" y="9018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2" name="Picture 2" descr="Картинка 16 из 16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Ожидаемые результаты: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Найти пути решения экологических проблем нашей местности.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Повысить уровень заинтересованности школьников, администрации </a:t>
            </a:r>
            <a:r>
              <a:rPr lang="ru-RU" dirty="0" err="1" smtClean="0"/>
              <a:t>Старокулаткинского</a:t>
            </a:r>
            <a:r>
              <a:rPr lang="ru-RU" dirty="0" smtClean="0"/>
              <a:t> городского поселения и жителей района в защите и сохранении природной среды.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Привлечь внимание администрации </a:t>
            </a:r>
            <a:r>
              <a:rPr lang="ru-RU" dirty="0" err="1" smtClean="0"/>
              <a:t>Старокулаткинского</a:t>
            </a:r>
            <a:r>
              <a:rPr lang="ru-RU" dirty="0" smtClean="0"/>
              <a:t> городского поселения и населения </a:t>
            </a:r>
            <a:r>
              <a:rPr lang="ru-RU" dirty="0" err="1" smtClean="0"/>
              <a:t>Старокулаткинского</a:t>
            </a:r>
            <a:r>
              <a:rPr lang="ru-RU" dirty="0" smtClean="0"/>
              <a:t> района к экологически опасным районам, всеобщими усилиями предотвратить разрастание экологической угрозы в данных районах, и сохранить экологическую безопасность  жителей.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Повысить экологическую культуру </a:t>
            </a:r>
            <a:r>
              <a:rPr lang="ru-RU" dirty="0" err="1" smtClean="0"/>
              <a:t>старокулаткинцев</a:t>
            </a:r>
            <a:r>
              <a:rPr lang="ru-RU" dirty="0" smtClean="0"/>
              <a:t>, привить патриотическое воспитание, и развить организационные способности учащихся.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Гипотеза: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Сжигание мусора частными лицами и предпринимателями приводит к негативным последствиям для человеческого организма и окружающей среды.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Этапы: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Исследование литературы по данной теме;</a:t>
            </a:r>
          </a:p>
          <a:p>
            <a:pPr eaLnBrk="1" hangingPunct="1"/>
            <a:r>
              <a:rPr lang="ru-RU" smtClean="0"/>
              <a:t>Сбор данных о заболеваемости населения за 3 года;</a:t>
            </a:r>
          </a:p>
          <a:p>
            <a:pPr eaLnBrk="1" hangingPunct="1"/>
            <a:r>
              <a:rPr lang="ru-RU" smtClean="0"/>
              <a:t>Составление сметы по вывозу мусора с городского поселения Старая Кулатка;</a:t>
            </a:r>
          </a:p>
          <a:p>
            <a:pPr eaLnBrk="1" hangingPunct="1"/>
            <a:r>
              <a:rPr lang="ru-RU" smtClean="0"/>
              <a:t>Проведение эксперимента по определению состава мусора;</a:t>
            </a:r>
          </a:p>
          <a:p>
            <a:pPr eaLnBrk="1" hangingPunct="1"/>
            <a:r>
              <a:rPr lang="ru-RU" smtClean="0"/>
              <a:t>Изучение опыта других стран по ликвидации бытового мусора;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а 15 из 137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0"/>
            <a:ext cx="50768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А знаете ли вы?</a:t>
            </a:r>
          </a:p>
        </p:txBody>
      </p:sp>
      <p:sp>
        <p:nvSpPr>
          <p:cNvPr id="26627" name="Содержимое 5"/>
          <p:cNvSpPr>
            <a:spLocks noGrp="1"/>
          </p:cNvSpPr>
          <p:nvPr>
            <p:ph idx="1"/>
          </p:nvPr>
        </p:nvSpPr>
        <p:spPr>
          <a:xfrm>
            <a:off x="0" y="1071563"/>
            <a:ext cx="4143375" cy="5786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</a:rPr>
              <a:t>ПИЩЕВЫЕ ОТХОДЫ</a:t>
            </a:r>
          </a:p>
          <a:p>
            <a:pPr eaLnBrk="1" hangingPunct="1"/>
            <a:r>
              <a:rPr lang="ru-RU" sz="2000" smtClean="0"/>
              <a:t>Ущерб природе: практически не наносят. Используются для питания различными организмами.</a:t>
            </a:r>
          </a:p>
          <a:p>
            <a:pPr eaLnBrk="1" hangingPunct="1"/>
            <a:r>
              <a:rPr lang="ru-RU" sz="2000" smtClean="0"/>
              <a:t>Вред человеку: гниющие пищевые отходы- рассадник микробов. При гниении выделяют дурно пахнущие и ядовитые в больших концентрациях вещества.</a:t>
            </a:r>
          </a:p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Категорически запрещается бросать в огонь, так как могут образоваться диоксины</a:t>
            </a:r>
            <a:endParaRPr lang="ru-RU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1225</Words>
  <Application>Microsoft Office PowerPoint</Application>
  <PresentationFormat>Экран (4:3)</PresentationFormat>
  <Paragraphs>174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  Экологический проект                                  Легко ли нам дышится? </vt:lpstr>
      <vt:lpstr>Муниципальная Старокулаткинская средняя общеобразовательная школа №1</vt:lpstr>
      <vt:lpstr>         Цель проекта:</vt:lpstr>
      <vt:lpstr>Задачи: </vt:lpstr>
      <vt:lpstr>Места проведения проекта:</vt:lpstr>
      <vt:lpstr>Ожидаемые результаты: </vt:lpstr>
      <vt:lpstr>Гипотеза:</vt:lpstr>
      <vt:lpstr>Этапы:</vt:lpstr>
      <vt:lpstr>А знаете ли вы?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Медицинские отходы</vt:lpstr>
      <vt:lpstr>Слайд 18</vt:lpstr>
      <vt:lpstr>Слайд 19</vt:lpstr>
      <vt:lpstr>Слайд 20</vt:lpstr>
      <vt:lpstr>Слайд 21</vt:lpstr>
      <vt:lpstr>                                                                </vt:lpstr>
      <vt:lpstr>    Каждому типу мусора - свой цвет</vt:lpstr>
      <vt:lpstr>Слайд 24</vt:lpstr>
      <vt:lpstr>Швеция и Норвегия отапливают продуктами сжигания мусора дома.</vt:lpstr>
      <vt:lpstr>Слайд 26</vt:lpstr>
      <vt:lpstr>Итоги:</vt:lpstr>
      <vt:lpstr>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в Старой Кулатк</dc:title>
  <dc:creator>007</dc:creator>
  <cp:lastModifiedBy>User</cp:lastModifiedBy>
  <cp:revision>59</cp:revision>
  <dcterms:created xsi:type="dcterms:W3CDTF">2011-11-03T00:17:40Z</dcterms:created>
  <dcterms:modified xsi:type="dcterms:W3CDTF">2013-01-21T11:00:03Z</dcterms:modified>
</cp:coreProperties>
</file>