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4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4.wmf"/><Relationship Id="rId1" Type="http://schemas.openxmlformats.org/officeDocument/2006/relationships/image" Target="../media/image8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16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817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ECAF28-9D34-4771-879A-2394F8C3D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22796-6FCC-41F7-91A7-ED1B2EA27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829E1-CBB4-4B69-837C-2D279B6D2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B8EA-0A8B-4A75-A625-41465E06E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C2CF-AF19-45CA-830E-63FC11945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47DE-FFB6-4CD0-AD18-240393794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6C56D-176A-4A74-9345-63A68E43A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64E6B-FEF9-45C1-8E5A-2A6D5A1E3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5AFF9-3C13-4531-A976-88805E149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FCEBA-74BF-4E0C-A426-483B1E61C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22C46-8B19-4674-81CC-800C29780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714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4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4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44BE1FE-199E-484D-83EA-241BDE3DB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2.bin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74613" y="1735138"/>
            <a:ext cx="9293226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 algn="ctr"/>
            <a:r>
              <a:rPr lang="ru-RU" b="1" dirty="0">
                <a:solidFill>
                  <a:srgbClr val="0000FF"/>
                </a:solidFill>
                <a:latin typeface="Arial" charset="0"/>
              </a:rPr>
              <a:t>Теорема   Виета</a:t>
            </a:r>
            <a:endParaRPr lang="ru-RU" dirty="0">
              <a:solidFill>
                <a:srgbClr val="0000FF"/>
              </a:solidFill>
              <a:latin typeface="Arial" charset="0"/>
            </a:endParaRPr>
          </a:p>
          <a:p>
            <a:pPr indent="449263" algn="ctr"/>
            <a:r>
              <a:rPr lang="ru-RU" b="1" dirty="0">
                <a:solidFill>
                  <a:srgbClr val="0000FF"/>
                </a:solidFill>
                <a:latin typeface="Arial" charset="0"/>
              </a:rPr>
              <a:t>Секция «Созидательная сила великих открытий в математике»</a:t>
            </a:r>
            <a:endParaRPr lang="ru-RU" dirty="0">
              <a:solidFill>
                <a:srgbClr val="0000FF"/>
              </a:solidFill>
              <a:latin typeface="Arial" charset="0"/>
            </a:endParaRPr>
          </a:p>
          <a:p>
            <a:pPr indent="449263" algn="ctr"/>
            <a:r>
              <a:rPr lang="ru-RU" dirty="0">
                <a:solidFill>
                  <a:srgbClr val="0000FF"/>
                </a:solidFill>
                <a:latin typeface="Arial" charset="0"/>
              </a:rPr>
              <a:t>						Автор: </a:t>
            </a:r>
          </a:p>
          <a:p>
            <a:pPr indent="449263" algn="ctr"/>
            <a:r>
              <a:rPr lang="ru-RU" b="1" dirty="0">
                <a:solidFill>
                  <a:srgbClr val="0000FF"/>
                </a:solidFill>
                <a:latin typeface="Arial" charset="0"/>
              </a:rPr>
              <a:t>						</a:t>
            </a:r>
            <a:r>
              <a:rPr lang="ru-RU" b="1" dirty="0" err="1">
                <a:solidFill>
                  <a:srgbClr val="0000FF"/>
                </a:solidFill>
                <a:latin typeface="Arial" charset="0"/>
              </a:rPr>
              <a:t>Плющев</a:t>
            </a:r>
            <a:r>
              <a:rPr lang="ru-RU" b="1" dirty="0">
                <a:solidFill>
                  <a:srgbClr val="0000FF"/>
                </a:solidFill>
                <a:latin typeface="Arial" charset="0"/>
              </a:rPr>
              <a:t> Иван Олегович</a:t>
            </a:r>
            <a:endParaRPr lang="ru-RU" dirty="0">
              <a:solidFill>
                <a:srgbClr val="0000FF"/>
              </a:solidFill>
              <a:latin typeface="Arial" charset="0"/>
            </a:endParaRPr>
          </a:p>
          <a:p>
            <a:pPr indent="449263" algn="ctr"/>
            <a:r>
              <a:rPr lang="ru-RU" b="1" dirty="0">
                <a:solidFill>
                  <a:srgbClr val="0000FF"/>
                </a:solidFill>
                <a:latin typeface="Arial" charset="0"/>
              </a:rPr>
              <a:t>						9 а класс</a:t>
            </a:r>
            <a:endParaRPr lang="ru-RU" dirty="0">
              <a:solidFill>
                <a:srgbClr val="0000FF"/>
              </a:solidFill>
              <a:latin typeface="Arial" charset="0"/>
            </a:endParaRPr>
          </a:p>
          <a:p>
            <a:pPr indent="449263" algn="ctr"/>
            <a:r>
              <a:rPr lang="ru-RU" b="1" dirty="0">
                <a:solidFill>
                  <a:srgbClr val="0000FF"/>
                </a:solidFill>
                <a:latin typeface="Arial" charset="0"/>
              </a:rPr>
              <a:t>						МБОУ СОШ №12</a:t>
            </a:r>
            <a:endParaRPr lang="ru-RU" dirty="0">
              <a:solidFill>
                <a:srgbClr val="0000FF"/>
              </a:solidFill>
              <a:latin typeface="Arial" charset="0"/>
            </a:endParaRPr>
          </a:p>
          <a:p>
            <a:pPr indent="449263" algn="ctr"/>
            <a:r>
              <a:rPr lang="ru-RU" dirty="0">
                <a:solidFill>
                  <a:srgbClr val="0000FF"/>
                </a:solidFill>
                <a:latin typeface="Arial" charset="0"/>
              </a:rPr>
              <a:t>						Руководитель: </a:t>
            </a:r>
          </a:p>
          <a:p>
            <a:pPr indent="449263" algn="ctr"/>
            <a:r>
              <a:rPr lang="ru-RU" b="1" dirty="0">
                <a:solidFill>
                  <a:srgbClr val="0000FF"/>
                </a:solidFill>
                <a:latin typeface="Arial" charset="0"/>
              </a:rPr>
              <a:t>					Прокофьева Тамара Александровна</a:t>
            </a:r>
            <a:endParaRPr lang="ru-RU" dirty="0">
              <a:solidFill>
                <a:srgbClr val="0000FF"/>
              </a:solidFill>
              <a:latin typeface="Arial" charset="0"/>
            </a:endParaRPr>
          </a:p>
          <a:p>
            <a:pPr indent="449263" algn="ctr"/>
            <a:r>
              <a:rPr lang="ru-RU" b="1" dirty="0">
                <a:solidFill>
                  <a:srgbClr val="0000FF"/>
                </a:solidFill>
                <a:latin typeface="Arial" charset="0"/>
              </a:rPr>
              <a:t>						учитель математики </a:t>
            </a:r>
            <a:endParaRPr lang="ru-RU" dirty="0">
              <a:solidFill>
                <a:srgbClr val="0000FF"/>
              </a:solidFill>
              <a:latin typeface="Arial" charset="0"/>
            </a:endParaRPr>
          </a:p>
          <a:p>
            <a:pPr indent="449263" algn="ctr"/>
            <a:r>
              <a:rPr lang="ru-RU" b="1" dirty="0">
                <a:solidFill>
                  <a:srgbClr val="0000FF"/>
                </a:solidFill>
                <a:latin typeface="Arial" charset="0"/>
              </a:rPr>
              <a:t>						1 квалификационной категории</a:t>
            </a:r>
            <a:endParaRPr lang="ru-RU" dirty="0">
              <a:solidFill>
                <a:srgbClr val="0000FF"/>
              </a:solidFill>
              <a:latin typeface="Arial" charset="0"/>
            </a:endParaRPr>
          </a:p>
          <a:p>
            <a:pPr indent="449263" algn="ctr"/>
            <a:r>
              <a:rPr lang="ru-RU" b="1" dirty="0">
                <a:solidFill>
                  <a:srgbClr val="0000FF"/>
                </a:solidFill>
                <a:latin typeface="Arial" charset="0"/>
              </a:rPr>
              <a:t>						МБОУ СОШ №12</a:t>
            </a:r>
            <a:endParaRPr lang="ru-RU" dirty="0">
              <a:solidFill>
                <a:srgbClr val="0000FF"/>
              </a:solidFill>
              <a:latin typeface="Arial" charset="0"/>
            </a:endParaRPr>
          </a:p>
          <a:p>
            <a:pPr indent="449263" algn="ctr" eaLnBrk="0" hangingPunct="0"/>
            <a:endParaRPr lang="ru-RU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ru-RU" sz="1400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grpSp>
        <p:nvGrpSpPr>
          <p:cNvPr id="12292" name="Group 17"/>
          <p:cNvGrpSpPr>
            <a:grpSpLocks/>
          </p:cNvGrpSpPr>
          <p:nvPr/>
        </p:nvGrpSpPr>
        <p:grpSpPr bwMode="auto">
          <a:xfrm>
            <a:off x="0" y="321055"/>
            <a:ext cx="9144000" cy="6536945"/>
            <a:chOff x="1730" y="1007"/>
            <a:chExt cx="2301" cy="2345"/>
          </a:xfrm>
        </p:grpSpPr>
        <p:graphicFrame>
          <p:nvGraphicFramePr>
            <p:cNvPr id="12293" name="Object 9"/>
            <p:cNvGraphicFramePr>
              <a:graphicFrameLocks noChangeAspect="1"/>
            </p:cNvGraphicFramePr>
            <p:nvPr/>
          </p:nvGraphicFramePr>
          <p:xfrm>
            <a:off x="2719" y="2045"/>
            <a:ext cx="1056" cy="138"/>
          </p:xfrm>
          <a:graphic>
            <a:graphicData uri="http://schemas.openxmlformats.org/presentationml/2006/ole">
              <p:oleObj spid="_x0000_s12293" name="Формула" r:id="rId3" imgW="1675673" imgH="215806" progId="Equation.3">
                <p:embed/>
              </p:oleObj>
            </a:graphicData>
          </a:graphic>
        </p:graphicFrame>
        <p:graphicFrame>
          <p:nvGraphicFramePr>
            <p:cNvPr id="12294" name="Object 8"/>
            <p:cNvGraphicFramePr>
              <a:graphicFrameLocks noChangeAspect="1"/>
            </p:cNvGraphicFramePr>
            <p:nvPr/>
          </p:nvGraphicFramePr>
          <p:xfrm>
            <a:off x="2539" y="1314"/>
            <a:ext cx="576" cy="120"/>
          </p:xfrm>
          <a:graphic>
            <a:graphicData uri="http://schemas.openxmlformats.org/presentationml/2006/ole">
              <p:oleObj spid="_x0000_s12294" name="Формула" r:id="rId4" imgW="914400" imgH="190500" progId="Equation.3">
                <p:embed/>
              </p:oleObj>
            </a:graphicData>
          </a:graphic>
        </p:graphicFrame>
        <p:graphicFrame>
          <p:nvGraphicFramePr>
            <p:cNvPr id="12295" name="Object 7"/>
            <p:cNvGraphicFramePr>
              <a:graphicFrameLocks noChangeAspect="1"/>
            </p:cNvGraphicFramePr>
            <p:nvPr/>
          </p:nvGraphicFramePr>
          <p:xfrm>
            <a:off x="2539" y="1635"/>
            <a:ext cx="296" cy="171"/>
          </p:xfrm>
          <a:graphic>
            <a:graphicData uri="http://schemas.openxmlformats.org/presentationml/2006/ole">
              <p:oleObj spid="_x0000_s12295" name="Формула" r:id="rId5" imgW="368280" imgH="215640" progId="Equation.3">
                <p:embed/>
              </p:oleObj>
            </a:graphicData>
          </a:graphic>
        </p:graphicFrame>
        <p:graphicFrame>
          <p:nvGraphicFramePr>
            <p:cNvPr id="12296" name="Object 6"/>
            <p:cNvGraphicFramePr>
              <a:graphicFrameLocks noChangeAspect="1"/>
            </p:cNvGraphicFramePr>
            <p:nvPr/>
          </p:nvGraphicFramePr>
          <p:xfrm>
            <a:off x="3006" y="1584"/>
            <a:ext cx="303" cy="268"/>
          </p:xfrm>
          <a:graphic>
            <a:graphicData uri="http://schemas.openxmlformats.org/presentationml/2006/ole">
              <p:oleObj spid="_x0000_s12296" name="Формула" r:id="rId6" imgW="444240" imgH="393480" progId="Equation.3">
                <p:embed/>
              </p:oleObj>
            </a:graphicData>
          </a:graphic>
        </p:graphicFrame>
        <p:graphicFrame>
          <p:nvGraphicFramePr>
            <p:cNvPr id="12297" name="Object 5"/>
            <p:cNvGraphicFramePr>
              <a:graphicFrameLocks noChangeAspect="1"/>
            </p:cNvGraphicFramePr>
            <p:nvPr/>
          </p:nvGraphicFramePr>
          <p:xfrm>
            <a:off x="2707" y="2371"/>
            <a:ext cx="776" cy="125"/>
          </p:xfrm>
          <a:graphic>
            <a:graphicData uri="http://schemas.openxmlformats.org/presentationml/2006/ole">
              <p:oleObj spid="_x0000_s12297" name="Формула" r:id="rId7" imgW="1231560" imgH="203040" progId="Equation.3">
                <p:embed/>
              </p:oleObj>
            </a:graphicData>
          </a:graphic>
        </p:graphicFrame>
        <p:graphicFrame>
          <p:nvGraphicFramePr>
            <p:cNvPr id="12298" name="Object 4"/>
            <p:cNvGraphicFramePr>
              <a:graphicFrameLocks noChangeAspect="1"/>
            </p:cNvGraphicFramePr>
            <p:nvPr/>
          </p:nvGraphicFramePr>
          <p:xfrm>
            <a:off x="2737" y="2660"/>
            <a:ext cx="600" cy="248"/>
          </p:xfrm>
          <a:graphic>
            <a:graphicData uri="http://schemas.openxmlformats.org/presentationml/2006/ole">
              <p:oleObj spid="_x0000_s12298" name="Формула" r:id="rId8" imgW="952200" imgH="393480" progId="Equation.3">
                <p:embed/>
              </p:oleObj>
            </a:graphicData>
          </a:graphic>
        </p:graphicFrame>
        <p:sp>
          <p:nvSpPr>
            <p:cNvPr id="12299" name="Rectangle 10"/>
            <p:cNvSpPr>
              <a:spLocks noChangeArrowheads="1"/>
            </p:cNvSpPr>
            <p:nvPr/>
          </p:nvSpPr>
          <p:spPr bwMode="auto">
            <a:xfrm>
              <a:off x="2215" y="1929"/>
              <a:ext cx="463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sz="12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endParaRPr lang="ru-RU" sz="12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Решить уравнение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2300" name="Rectangle 11"/>
            <p:cNvSpPr>
              <a:spLocks noChangeArrowheads="1"/>
            </p:cNvSpPr>
            <p:nvPr/>
          </p:nvSpPr>
          <p:spPr bwMode="auto">
            <a:xfrm>
              <a:off x="1730" y="1007"/>
              <a:ext cx="2301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ru-RU" sz="2400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З</a:t>
              </a:r>
              <a:r>
                <a:rPr lang="ru-RU" sz="2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ависимость   между коэффициентами и корнями уравнения </a:t>
              </a:r>
              <a:endParaRPr lang="ru-RU" sz="2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2301" name="Rectangle 12"/>
            <p:cNvSpPr>
              <a:spLocks noChangeArrowheads="1"/>
            </p:cNvSpPr>
            <p:nvPr/>
          </p:nvSpPr>
          <p:spPr bwMode="auto">
            <a:xfrm>
              <a:off x="3168" y="1314"/>
              <a:ext cx="19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,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тогда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2302" name="Rectangle 13"/>
            <p:cNvSpPr>
              <a:spLocks noChangeArrowheads="1"/>
            </p:cNvSpPr>
            <p:nvPr/>
          </p:nvSpPr>
          <p:spPr bwMode="auto">
            <a:xfrm>
              <a:off x="2845" y="1661"/>
              <a:ext cx="94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и</a:t>
              </a:r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2303" name="Rectangle 14"/>
            <p:cNvSpPr>
              <a:spLocks noChangeArrowheads="1"/>
            </p:cNvSpPr>
            <p:nvPr/>
          </p:nvSpPr>
          <p:spPr bwMode="auto">
            <a:xfrm>
              <a:off x="2629" y="2263"/>
              <a:ext cx="57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2304" name="Rectangle 15"/>
            <p:cNvSpPr>
              <a:spLocks noChangeArrowheads="1"/>
            </p:cNvSpPr>
            <p:nvPr/>
          </p:nvSpPr>
          <p:spPr bwMode="auto">
            <a:xfrm>
              <a:off x="2952" y="2416"/>
              <a:ext cx="6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,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2305" name="Rectangle 16"/>
            <p:cNvSpPr>
              <a:spLocks noChangeArrowheads="1"/>
            </p:cNvSpPr>
            <p:nvPr/>
          </p:nvSpPr>
          <p:spPr bwMode="auto">
            <a:xfrm>
              <a:off x="1730" y="3254"/>
              <a:ext cx="5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.</a:t>
              </a:r>
              <a:endParaRPr lang="ru-RU">
                <a:solidFill>
                  <a:srgbClr val="00FF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00174"/>
            <a:ext cx="8229600" cy="4530725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dirty="0" smtClean="0"/>
          </a:p>
        </p:txBody>
      </p:sp>
      <p:grpSp>
        <p:nvGrpSpPr>
          <p:cNvPr id="13316" name="Group 17"/>
          <p:cNvGrpSpPr>
            <a:grpSpLocks/>
          </p:cNvGrpSpPr>
          <p:nvPr/>
        </p:nvGrpSpPr>
        <p:grpSpPr bwMode="auto">
          <a:xfrm>
            <a:off x="0" y="77788"/>
            <a:ext cx="9144000" cy="6700837"/>
            <a:chOff x="1730" y="817"/>
            <a:chExt cx="2301" cy="2685"/>
          </a:xfrm>
        </p:grpSpPr>
        <p:graphicFrame>
          <p:nvGraphicFramePr>
            <p:cNvPr id="13317" name="Object 9"/>
            <p:cNvGraphicFramePr>
              <a:graphicFrameLocks noChangeAspect="1"/>
            </p:cNvGraphicFramePr>
            <p:nvPr/>
          </p:nvGraphicFramePr>
          <p:xfrm>
            <a:off x="2467" y="2160"/>
            <a:ext cx="1062" cy="138"/>
          </p:xfrm>
          <a:graphic>
            <a:graphicData uri="http://schemas.openxmlformats.org/presentationml/2006/ole">
              <p:oleObj spid="_x0000_s13317" name="Формула" r:id="rId3" imgW="1688367" imgH="215806" progId="Equation.3">
                <p:embed/>
              </p:oleObj>
            </a:graphicData>
          </a:graphic>
        </p:graphicFrame>
        <p:graphicFrame>
          <p:nvGraphicFramePr>
            <p:cNvPr id="13318" name="Object 8"/>
            <p:cNvGraphicFramePr>
              <a:graphicFrameLocks noChangeAspect="1"/>
            </p:cNvGraphicFramePr>
            <p:nvPr/>
          </p:nvGraphicFramePr>
          <p:xfrm>
            <a:off x="2377" y="1187"/>
            <a:ext cx="730" cy="152"/>
          </p:xfrm>
          <a:graphic>
            <a:graphicData uri="http://schemas.openxmlformats.org/presentationml/2006/ole">
              <p:oleObj spid="_x0000_s13318" name="Формула" r:id="rId4" imgW="914400" imgH="190500" progId="Equation.3">
                <p:embed/>
              </p:oleObj>
            </a:graphicData>
          </a:graphic>
        </p:graphicFrame>
        <p:graphicFrame>
          <p:nvGraphicFramePr>
            <p:cNvPr id="13319" name="Object 7"/>
            <p:cNvGraphicFramePr>
              <a:graphicFrameLocks noChangeAspect="1"/>
            </p:cNvGraphicFramePr>
            <p:nvPr/>
          </p:nvGraphicFramePr>
          <p:xfrm>
            <a:off x="2467" y="1501"/>
            <a:ext cx="336" cy="150"/>
          </p:xfrm>
          <a:graphic>
            <a:graphicData uri="http://schemas.openxmlformats.org/presentationml/2006/ole">
              <p:oleObj spid="_x0000_s13319" name="Формула" r:id="rId5" imgW="533169" imgH="241195" progId="Equation.3">
                <p:embed/>
              </p:oleObj>
            </a:graphicData>
          </a:graphic>
        </p:graphicFrame>
        <p:graphicFrame>
          <p:nvGraphicFramePr>
            <p:cNvPr id="13320" name="Object 6"/>
            <p:cNvGraphicFramePr>
              <a:graphicFrameLocks noChangeAspect="1"/>
            </p:cNvGraphicFramePr>
            <p:nvPr/>
          </p:nvGraphicFramePr>
          <p:xfrm>
            <a:off x="2952" y="1444"/>
            <a:ext cx="346" cy="248"/>
          </p:xfrm>
          <a:graphic>
            <a:graphicData uri="http://schemas.openxmlformats.org/presentationml/2006/ole">
              <p:oleObj spid="_x0000_s13320" name="Формула" r:id="rId6" imgW="545760" imgH="393480" progId="Equation.3">
                <p:embed/>
              </p:oleObj>
            </a:graphicData>
          </a:graphic>
        </p:graphicFrame>
        <p:graphicFrame>
          <p:nvGraphicFramePr>
            <p:cNvPr id="13321" name="Object 5"/>
            <p:cNvGraphicFramePr>
              <a:graphicFrameLocks noChangeAspect="1"/>
            </p:cNvGraphicFramePr>
            <p:nvPr/>
          </p:nvGraphicFramePr>
          <p:xfrm>
            <a:off x="2549" y="2467"/>
            <a:ext cx="776" cy="127"/>
          </p:xfrm>
          <a:graphic>
            <a:graphicData uri="http://schemas.openxmlformats.org/presentationml/2006/ole">
              <p:oleObj spid="_x0000_s13321" name="Формула" r:id="rId7" imgW="1231560" imgH="203040" progId="Equation.3">
                <p:embed/>
              </p:oleObj>
            </a:graphicData>
          </a:graphic>
        </p:graphicFrame>
        <p:graphicFrame>
          <p:nvGraphicFramePr>
            <p:cNvPr id="13322" name="Object 4"/>
            <p:cNvGraphicFramePr>
              <a:graphicFrameLocks noChangeAspect="1"/>
            </p:cNvGraphicFramePr>
            <p:nvPr/>
          </p:nvGraphicFramePr>
          <p:xfrm>
            <a:off x="2576" y="2781"/>
            <a:ext cx="675" cy="248"/>
          </p:xfrm>
          <a:graphic>
            <a:graphicData uri="http://schemas.openxmlformats.org/presentationml/2006/ole">
              <p:oleObj spid="_x0000_s13322" name="Формула" r:id="rId8" imgW="1066680" imgH="393480" progId="Equation.3">
                <p:embed/>
              </p:oleObj>
            </a:graphicData>
          </a:graphic>
        </p:graphicFrame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1730" y="817"/>
              <a:ext cx="4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1730" y="1149"/>
              <a:ext cx="2301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sz="1100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3325" name="Rectangle 12"/>
            <p:cNvSpPr>
              <a:spLocks noChangeArrowheads="1"/>
            </p:cNvSpPr>
            <p:nvPr/>
          </p:nvSpPr>
          <p:spPr bwMode="auto">
            <a:xfrm>
              <a:off x="3096" y="1215"/>
              <a:ext cx="192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,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тогда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3326" name="Rectangle 13"/>
            <p:cNvSpPr>
              <a:spLocks noChangeArrowheads="1"/>
            </p:cNvSpPr>
            <p:nvPr/>
          </p:nvSpPr>
          <p:spPr bwMode="auto">
            <a:xfrm>
              <a:off x="2827" y="1501"/>
              <a:ext cx="9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и</a:t>
              </a:r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sz="1100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3327" name="Rectangle 14"/>
            <p:cNvSpPr>
              <a:spLocks noChangeArrowheads="1"/>
            </p:cNvSpPr>
            <p:nvPr/>
          </p:nvSpPr>
          <p:spPr bwMode="auto">
            <a:xfrm>
              <a:off x="1730" y="2475"/>
              <a:ext cx="4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sz="1100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3328" name="Rectangle 15"/>
            <p:cNvSpPr>
              <a:spLocks noChangeArrowheads="1"/>
            </p:cNvSpPr>
            <p:nvPr/>
          </p:nvSpPr>
          <p:spPr bwMode="auto">
            <a:xfrm>
              <a:off x="3078" y="2503"/>
              <a:ext cx="68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,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3329" name="Rectangle 16"/>
            <p:cNvSpPr>
              <a:spLocks noChangeArrowheads="1"/>
            </p:cNvSpPr>
            <p:nvPr/>
          </p:nvSpPr>
          <p:spPr bwMode="auto">
            <a:xfrm>
              <a:off x="1730" y="3392"/>
              <a:ext cx="5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.</a:t>
              </a:r>
              <a:endParaRPr lang="ru-RU">
                <a:solidFill>
                  <a:srgbClr val="00FF00"/>
                </a:solidFill>
                <a:latin typeface="Arial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28794" y="2857496"/>
            <a:ext cx="2856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              Решить уравнение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ru-RU" dirty="0" smtClean="0"/>
          </a:p>
        </p:txBody>
      </p:sp>
      <p:grpSp>
        <p:nvGrpSpPr>
          <p:cNvPr id="14340" name="Group 23"/>
          <p:cNvGrpSpPr>
            <a:grpSpLocks/>
          </p:cNvGrpSpPr>
          <p:nvPr/>
        </p:nvGrpSpPr>
        <p:grpSpPr bwMode="auto">
          <a:xfrm>
            <a:off x="0" y="-58"/>
            <a:ext cx="9147577" cy="6937779"/>
            <a:chOff x="902" y="223"/>
            <a:chExt cx="3959" cy="3919"/>
          </a:xfrm>
        </p:grpSpPr>
        <p:graphicFrame>
          <p:nvGraphicFramePr>
            <p:cNvPr id="14341" name="Object 12"/>
            <p:cNvGraphicFramePr>
              <a:graphicFrameLocks noChangeAspect="1"/>
            </p:cNvGraphicFramePr>
            <p:nvPr/>
          </p:nvGraphicFramePr>
          <p:xfrm>
            <a:off x="2633" y="546"/>
            <a:ext cx="702" cy="162"/>
          </p:xfrm>
          <a:graphic>
            <a:graphicData uri="http://schemas.openxmlformats.org/presentationml/2006/ole">
              <p:oleObj spid="_x0000_s14341" name="Формула" r:id="rId3" imgW="1117115" imgH="253890" progId="Equation.3">
                <p:embed/>
              </p:oleObj>
            </a:graphicData>
          </a:graphic>
        </p:graphicFrame>
        <p:graphicFrame>
          <p:nvGraphicFramePr>
            <p:cNvPr id="14342" name="Object 11"/>
            <p:cNvGraphicFramePr>
              <a:graphicFrameLocks noChangeAspect="1"/>
            </p:cNvGraphicFramePr>
            <p:nvPr/>
          </p:nvGraphicFramePr>
          <p:xfrm>
            <a:off x="2046" y="1313"/>
            <a:ext cx="576" cy="150"/>
          </p:xfrm>
          <a:graphic>
            <a:graphicData uri="http://schemas.openxmlformats.org/presentationml/2006/ole">
              <p:oleObj spid="_x0000_s14342" name="Формула" r:id="rId4" imgW="914400" imgH="241300" progId="Equation.3">
                <p:embed/>
              </p:oleObj>
            </a:graphicData>
          </a:graphic>
        </p:graphicFrame>
        <p:graphicFrame>
          <p:nvGraphicFramePr>
            <p:cNvPr id="14343" name="Object 10"/>
            <p:cNvGraphicFramePr>
              <a:graphicFrameLocks noChangeAspect="1"/>
            </p:cNvGraphicFramePr>
            <p:nvPr/>
          </p:nvGraphicFramePr>
          <p:xfrm>
            <a:off x="3097" y="1313"/>
            <a:ext cx="456" cy="150"/>
          </p:xfrm>
          <a:graphic>
            <a:graphicData uri="http://schemas.openxmlformats.org/presentationml/2006/ole">
              <p:oleObj spid="_x0000_s14343" name="Формула" r:id="rId5" imgW="723586" imgH="241195" progId="Equation.3">
                <p:embed/>
              </p:oleObj>
            </a:graphicData>
          </a:graphic>
        </p:graphicFrame>
        <p:graphicFrame>
          <p:nvGraphicFramePr>
            <p:cNvPr id="14344" name="Object 9"/>
            <p:cNvGraphicFramePr>
              <a:graphicFrameLocks noChangeAspect="1"/>
            </p:cNvGraphicFramePr>
            <p:nvPr/>
          </p:nvGraphicFramePr>
          <p:xfrm>
            <a:off x="2077" y="1797"/>
            <a:ext cx="360" cy="150"/>
          </p:xfrm>
          <a:graphic>
            <a:graphicData uri="http://schemas.openxmlformats.org/presentationml/2006/ole">
              <p:oleObj spid="_x0000_s14344" name="Формула" r:id="rId6" imgW="571252" imgH="241195" progId="Equation.3">
                <p:embed/>
              </p:oleObj>
            </a:graphicData>
          </a:graphic>
        </p:graphicFrame>
        <p:graphicFrame>
          <p:nvGraphicFramePr>
            <p:cNvPr id="14345" name="Object 8"/>
            <p:cNvGraphicFramePr>
              <a:graphicFrameLocks noChangeAspect="1"/>
            </p:cNvGraphicFramePr>
            <p:nvPr/>
          </p:nvGraphicFramePr>
          <p:xfrm>
            <a:off x="2077" y="2120"/>
            <a:ext cx="384" cy="150"/>
          </p:xfrm>
          <a:graphic>
            <a:graphicData uri="http://schemas.openxmlformats.org/presentationml/2006/ole">
              <p:oleObj spid="_x0000_s14345" name="Формула" r:id="rId7" imgW="609336" imgH="241195" progId="Equation.3">
                <p:embed/>
              </p:oleObj>
            </a:graphicData>
          </a:graphic>
        </p:graphicFrame>
        <p:graphicFrame>
          <p:nvGraphicFramePr>
            <p:cNvPr id="14346" name="Object 7"/>
            <p:cNvGraphicFramePr>
              <a:graphicFrameLocks noChangeAspect="1"/>
            </p:cNvGraphicFramePr>
            <p:nvPr/>
          </p:nvGraphicFramePr>
          <p:xfrm>
            <a:off x="2077" y="2564"/>
            <a:ext cx="1170" cy="150"/>
          </p:xfrm>
          <a:graphic>
            <a:graphicData uri="http://schemas.openxmlformats.org/presentationml/2006/ole">
              <p:oleObj spid="_x0000_s14346" name="Формула" r:id="rId8" imgW="1854200" imgH="241300" progId="Equation.3">
                <p:embed/>
              </p:oleObj>
            </a:graphicData>
          </a:graphic>
        </p:graphicFrame>
        <p:graphicFrame>
          <p:nvGraphicFramePr>
            <p:cNvPr id="14347" name="Object 6"/>
            <p:cNvGraphicFramePr>
              <a:graphicFrameLocks noChangeAspect="1"/>
            </p:cNvGraphicFramePr>
            <p:nvPr/>
          </p:nvGraphicFramePr>
          <p:xfrm>
            <a:off x="2077" y="2846"/>
            <a:ext cx="864" cy="150"/>
          </p:xfrm>
          <a:graphic>
            <a:graphicData uri="http://schemas.openxmlformats.org/presentationml/2006/ole">
              <p:oleObj spid="_x0000_s14347" name="Формула" r:id="rId9" imgW="1371600" imgH="241300" progId="Equation.3">
                <p:embed/>
              </p:oleObj>
            </a:graphicData>
          </a:graphic>
        </p:graphicFrame>
        <p:graphicFrame>
          <p:nvGraphicFramePr>
            <p:cNvPr id="14348" name="Object 5"/>
            <p:cNvGraphicFramePr>
              <a:graphicFrameLocks noChangeAspect="1"/>
            </p:cNvGraphicFramePr>
            <p:nvPr/>
          </p:nvGraphicFramePr>
          <p:xfrm>
            <a:off x="2077" y="3371"/>
            <a:ext cx="810" cy="162"/>
          </p:xfrm>
          <a:graphic>
            <a:graphicData uri="http://schemas.openxmlformats.org/presentationml/2006/ole">
              <p:oleObj spid="_x0000_s14348" name="Формула" r:id="rId10" imgW="1282700" imgH="254000" progId="Equation.3">
                <p:embed/>
              </p:oleObj>
            </a:graphicData>
          </a:graphic>
        </p:graphicFrame>
        <p:graphicFrame>
          <p:nvGraphicFramePr>
            <p:cNvPr id="14349" name="Object 4"/>
            <p:cNvGraphicFramePr>
              <a:graphicFrameLocks noChangeAspect="1"/>
            </p:cNvGraphicFramePr>
            <p:nvPr/>
          </p:nvGraphicFramePr>
          <p:xfrm>
            <a:off x="2448" y="3613"/>
            <a:ext cx="810" cy="162"/>
          </p:xfrm>
          <a:graphic>
            <a:graphicData uri="http://schemas.openxmlformats.org/presentationml/2006/ole">
              <p:oleObj spid="_x0000_s14349" name="Формула" r:id="rId11" imgW="1282700" imgH="254000" progId="Equation.3">
                <p:embed/>
              </p:oleObj>
            </a:graphicData>
          </a:graphic>
        </p:graphicFrame>
        <p:sp>
          <p:nvSpPr>
            <p:cNvPr id="14350" name="Rectangle 13"/>
            <p:cNvSpPr>
              <a:spLocks noChangeArrowheads="1"/>
            </p:cNvSpPr>
            <p:nvPr/>
          </p:nvSpPr>
          <p:spPr bwMode="auto">
            <a:xfrm>
              <a:off x="1459" y="223"/>
              <a:ext cx="139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                                                                                                   </a:t>
              </a:r>
              <a:r>
                <a:rPr lang="ru-RU" sz="2400" b="1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Задача</a:t>
              </a:r>
              <a:endParaRPr lang="ru-RU" sz="24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Дано квадратное уравнение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4351" name="Rectangle 14"/>
            <p:cNvSpPr>
              <a:spLocks noChangeArrowheads="1"/>
            </p:cNvSpPr>
            <p:nvPr/>
          </p:nvSpPr>
          <p:spPr bwMode="auto">
            <a:xfrm>
              <a:off x="1459" y="586"/>
              <a:ext cx="3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</a:p>
            <a:p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Составить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квадратное уравнение, корни которого втрое больше корней данного уравнения.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endParaRPr lang="ru-RU" sz="1200" i="1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pPr eaLnBrk="0" hangingPunct="0"/>
              <a:r>
                <a:rPr lang="ru-RU" sz="1400" i="1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Решение</a:t>
              </a:r>
              <a:r>
                <a:rPr lang="ru-RU" sz="1400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.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Пусть </a:t>
              </a:r>
              <a:r>
                <a:rPr lang="ru-RU" sz="1400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х</a:t>
              </a:r>
              <a:r>
                <a:rPr lang="ru-RU" sz="1400" i="1" baseline="-300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1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и </a:t>
              </a:r>
              <a:r>
                <a:rPr lang="ru-RU" sz="1400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х</a:t>
              </a:r>
              <a:r>
                <a:rPr lang="ru-RU" sz="1400" i="1" baseline="-300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2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–  корни данного уравнения.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</a:t>
              </a:r>
            </a:p>
            <a:p>
              <a:pPr eaLnBrk="0" hangingPunct="0"/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По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теореме Виета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4352" name="Rectangle 15"/>
            <p:cNvSpPr>
              <a:spLocks noChangeArrowheads="1"/>
            </p:cNvSpPr>
            <p:nvPr/>
          </p:nvSpPr>
          <p:spPr bwMode="auto">
            <a:xfrm>
              <a:off x="2788" y="1313"/>
              <a:ext cx="15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и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4353" name="Rectangle 16"/>
            <p:cNvSpPr>
              <a:spLocks noChangeArrowheads="1"/>
            </p:cNvSpPr>
            <p:nvPr/>
          </p:nvSpPr>
          <p:spPr bwMode="auto">
            <a:xfrm>
              <a:off x="902" y="1459"/>
              <a:ext cx="2679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.</a:t>
              </a:r>
              <a:endParaRPr lang="ru-RU" sz="1100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                                 По </a:t>
              </a:r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условию корни искомого уравнения равны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4354" name="Rectangle 17"/>
            <p:cNvSpPr>
              <a:spLocks noChangeArrowheads="1"/>
            </p:cNvSpPr>
            <p:nvPr/>
          </p:nvSpPr>
          <p:spPr bwMode="auto">
            <a:xfrm>
              <a:off x="2046" y="1958"/>
              <a:ext cx="17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и 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4355" name="Rectangle 18"/>
            <p:cNvSpPr>
              <a:spLocks noChangeArrowheads="1"/>
            </p:cNvSpPr>
            <p:nvPr/>
          </p:nvSpPr>
          <p:spPr bwMode="auto">
            <a:xfrm>
              <a:off x="2015" y="2281"/>
              <a:ext cx="35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Отсюда </a:t>
              </a:r>
              <a:endParaRPr lang="ru-RU" sz="1100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4356" name="Rectangle 19"/>
            <p:cNvSpPr>
              <a:spLocks noChangeArrowheads="1"/>
            </p:cNvSpPr>
            <p:nvPr/>
          </p:nvSpPr>
          <p:spPr bwMode="auto">
            <a:xfrm>
              <a:off x="2015" y="2725"/>
              <a:ext cx="20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и  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4357" name="Rectangle 20"/>
            <p:cNvSpPr>
              <a:spLocks noChangeArrowheads="1"/>
            </p:cNvSpPr>
            <p:nvPr/>
          </p:nvSpPr>
          <p:spPr bwMode="auto">
            <a:xfrm>
              <a:off x="902" y="3039"/>
              <a:ext cx="274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sz="1100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                                  По </a:t>
              </a:r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теореме, обратной теореме Виета получаем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4358" name="Rectangle 21"/>
            <p:cNvSpPr>
              <a:spLocks noChangeArrowheads="1"/>
            </p:cNvSpPr>
            <p:nvPr/>
          </p:nvSpPr>
          <p:spPr bwMode="auto">
            <a:xfrm>
              <a:off x="902" y="3488"/>
              <a:ext cx="1492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sz="1200" i="1" dirty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pPr eaLnBrk="0" hangingPunct="0"/>
              <a:r>
                <a:rPr lang="ru-RU" sz="1200" i="1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                                 Ответ</a:t>
              </a:r>
              <a:r>
                <a:rPr lang="ru-RU" sz="1200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.</a:t>
              </a:r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4359" name="Rectangle 22"/>
            <p:cNvSpPr>
              <a:spLocks noChangeArrowheads="1"/>
            </p:cNvSpPr>
            <p:nvPr/>
          </p:nvSpPr>
          <p:spPr bwMode="auto">
            <a:xfrm>
              <a:off x="902" y="3933"/>
              <a:ext cx="8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	</a:t>
            </a:r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5365" name="Group 25"/>
          <p:cNvGrpSpPr>
            <a:grpSpLocks/>
          </p:cNvGrpSpPr>
          <p:nvPr/>
        </p:nvGrpSpPr>
        <p:grpSpPr bwMode="auto">
          <a:xfrm>
            <a:off x="0" y="-12700"/>
            <a:ext cx="9377624" cy="6530179"/>
            <a:chOff x="0" y="-118"/>
            <a:chExt cx="4623" cy="4334"/>
          </a:xfrm>
        </p:grpSpPr>
        <p:sp>
          <p:nvSpPr>
            <p:cNvPr id="15377" name="Rectangle 15"/>
            <p:cNvSpPr>
              <a:spLocks noChangeArrowheads="1"/>
            </p:cNvSpPr>
            <p:nvPr/>
          </p:nvSpPr>
          <p:spPr bwMode="auto">
            <a:xfrm>
              <a:off x="0" y="412"/>
              <a:ext cx="4623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sz="12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образуют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возрастающую арифметическую прогрессию?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endParaRPr lang="ru-RU" sz="1200" i="1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pPr eaLnBrk="0" hangingPunct="0"/>
              <a:r>
                <a:rPr lang="ru-RU" sz="1400" i="1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Решение</a:t>
              </a:r>
              <a:r>
                <a:rPr lang="ru-RU" sz="1400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.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Пусть </a:t>
              </a:r>
              <a:r>
                <a:rPr lang="ru-RU" sz="1400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а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– первый член арифметической прогрессии,  </a:t>
              </a:r>
              <a:r>
                <a:rPr lang="ru-RU" sz="1400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с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– разность арифметической прогрессии,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5376" name="Rectangle 14"/>
            <p:cNvSpPr>
              <a:spLocks noChangeArrowheads="1"/>
            </p:cNvSpPr>
            <p:nvPr/>
          </p:nvSpPr>
          <p:spPr bwMode="auto">
            <a:xfrm>
              <a:off x="0" y="-118"/>
              <a:ext cx="3206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Задача с параметром</a:t>
              </a:r>
            </a:p>
            <a:p>
              <a:pPr algn="ctr"/>
              <a:endParaRPr lang="ru-RU" sz="2400" b="1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При каком значении параметра   </a:t>
              </a:r>
              <a:r>
                <a:rPr lang="ru-RU" sz="1400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т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три действительных корня уравнения</a:t>
              </a:r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graphicFrame>
          <p:nvGraphicFramePr>
            <p:cNvPr id="15366" name="Object 13"/>
            <p:cNvGraphicFramePr>
              <a:graphicFrameLocks noChangeAspect="1"/>
            </p:cNvGraphicFramePr>
            <p:nvPr/>
          </p:nvGraphicFramePr>
          <p:xfrm>
            <a:off x="3134" y="365"/>
            <a:ext cx="1242" cy="164"/>
          </p:xfrm>
          <a:graphic>
            <a:graphicData uri="http://schemas.openxmlformats.org/presentationml/2006/ole">
              <p:oleObj spid="_x0000_s15366" name="Формула" r:id="rId3" imgW="1651000" imgH="215900" progId="Equation.3">
                <p:embed/>
              </p:oleObj>
            </a:graphicData>
          </a:graphic>
        </p:graphicFrame>
        <p:graphicFrame>
          <p:nvGraphicFramePr>
            <p:cNvPr id="15367" name="Object 12"/>
            <p:cNvGraphicFramePr>
              <a:graphicFrameLocks noChangeAspect="1"/>
            </p:cNvGraphicFramePr>
            <p:nvPr/>
          </p:nvGraphicFramePr>
          <p:xfrm>
            <a:off x="493" y="1123"/>
            <a:ext cx="240" cy="120"/>
          </p:xfrm>
          <a:graphic>
            <a:graphicData uri="http://schemas.openxmlformats.org/presentationml/2006/ole">
              <p:oleObj spid="_x0000_s15367" name="Формула" r:id="rId4" imgW="380835" imgH="190417" progId="Equation.3">
                <p:embed/>
              </p:oleObj>
            </a:graphicData>
          </a:graphic>
        </p:graphicFrame>
        <p:graphicFrame>
          <p:nvGraphicFramePr>
            <p:cNvPr id="15368" name="Object 11"/>
            <p:cNvGraphicFramePr>
              <a:graphicFrameLocks noChangeAspect="1"/>
            </p:cNvGraphicFramePr>
            <p:nvPr/>
          </p:nvGraphicFramePr>
          <p:xfrm>
            <a:off x="1585" y="1502"/>
            <a:ext cx="1819" cy="505"/>
          </p:xfrm>
          <a:graphic>
            <a:graphicData uri="http://schemas.openxmlformats.org/presentationml/2006/ole">
              <p:oleObj spid="_x0000_s15368" name="Формула" r:id="rId5" imgW="2565360" imgH="711000" progId="Equation.3">
                <p:embed/>
              </p:oleObj>
            </a:graphicData>
          </a:graphic>
        </p:graphicFrame>
        <p:graphicFrame>
          <p:nvGraphicFramePr>
            <p:cNvPr id="15369" name="Object 10"/>
            <p:cNvGraphicFramePr>
              <a:graphicFrameLocks noChangeAspect="1"/>
            </p:cNvGraphicFramePr>
            <p:nvPr/>
          </p:nvGraphicFramePr>
          <p:xfrm>
            <a:off x="1585" y="2119"/>
            <a:ext cx="1210" cy="401"/>
          </p:xfrm>
          <a:graphic>
            <a:graphicData uri="http://schemas.openxmlformats.org/presentationml/2006/ole">
              <p:oleObj spid="_x0000_s15369" name="Формула" r:id="rId6" imgW="1637589" imgH="545863" progId="Equation.3">
                <p:embed/>
              </p:oleObj>
            </a:graphicData>
          </a:graphic>
        </p:graphicFrame>
        <p:graphicFrame>
          <p:nvGraphicFramePr>
            <p:cNvPr id="15370" name="Object 9"/>
            <p:cNvGraphicFramePr>
              <a:graphicFrameLocks noChangeAspect="1"/>
            </p:cNvGraphicFramePr>
            <p:nvPr/>
          </p:nvGraphicFramePr>
          <p:xfrm>
            <a:off x="2958" y="2071"/>
            <a:ext cx="1089" cy="422"/>
          </p:xfrm>
          <a:graphic>
            <a:graphicData uri="http://schemas.openxmlformats.org/presentationml/2006/ole">
              <p:oleObj spid="_x0000_s15370" name="Формула" r:id="rId7" imgW="1473200" imgH="571500" progId="Equation.3">
                <p:embed/>
              </p:oleObj>
            </a:graphicData>
          </a:graphic>
        </p:graphicFrame>
        <p:graphicFrame>
          <p:nvGraphicFramePr>
            <p:cNvPr id="15371" name="Object 8"/>
            <p:cNvGraphicFramePr>
              <a:graphicFrameLocks noChangeAspect="1"/>
            </p:cNvGraphicFramePr>
            <p:nvPr/>
          </p:nvGraphicFramePr>
          <p:xfrm>
            <a:off x="1972" y="2593"/>
            <a:ext cx="364" cy="171"/>
          </p:xfrm>
          <a:graphic>
            <a:graphicData uri="http://schemas.openxmlformats.org/presentationml/2006/ole">
              <p:oleObj spid="_x0000_s15371" name="Формула" r:id="rId8" imgW="444240" imgH="203040" progId="Equation.3">
                <p:embed/>
              </p:oleObj>
            </a:graphicData>
          </a:graphic>
        </p:graphicFrame>
        <p:graphicFrame>
          <p:nvGraphicFramePr>
            <p:cNvPr id="15372" name="Object 7"/>
            <p:cNvGraphicFramePr>
              <a:graphicFrameLocks noChangeAspect="1"/>
            </p:cNvGraphicFramePr>
            <p:nvPr/>
          </p:nvGraphicFramePr>
          <p:xfrm>
            <a:off x="2113" y="2877"/>
            <a:ext cx="240" cy="120"/>
          </p:xfrm>
          <a:graphic>
            <a:graphicData uri="http://schemas.openxmlformats.org/presentationml/2006/ole">
              <p:oleObj spid="_x0000_s15372" name="Формула" r:id="rId9" imgW="380835" imgH="190417" progId="Equation.3">
                <p:embed/>
              </p:oleObj>
            </a:graphicData>
          </a:graphic>
        </p:graphicFrame>
        <p:graphicFrame>
          <p:nvGraphicFramePr>
            <p:cNvPr id="15373" name="Object 6"/>
            <p:cNvGraphicFramePr>
              <a:graphicFrameLocks noChangeAspect="1"/>
            </p:cNvGraphicFramePr>
            <p:nvPr/>
          </p:nvGraphicFramePr>
          <p:xfrm>
            <a:off x="1620" y="3114"/>
            <a:ext cx="330" cy="150"/>
          </p:xfrm>
          <a:graphic>
            <a:graphicData uri="http://schemas.openxmlformats.org/presentationml/2006/ole">
              <p:oleObj spid="_x0000_s15373" name="Формула" r:id="rId10" imgW="520474" imgH="241195" progId="Equation.3">
                <p:embed/>
              </p:oleObj>
            </a:graphicData>
          </a:graphic>
        </p:graphicFrame>
        <p:graphicFrame>
          <p:nvGraphicFramePr>
            <p:cNvPr id="15374" name="Object 5"/>
            <p:cNvGraphicFramePr>
              <a:graphicFrameLocks noChangeAspect="1"/>
            </p:cNvGraphicFramePr>
            <p:nvPr/>
          </p:nvGraphicFramePr>
          <p:xfrm>
            <a:off x="2183" y="3114"/>
            <a:ext cx="498" cy="150"/>
          </p:xfrm>
          <a:graphic>
            <a:graphicData uri="http://schemas.openxmlformats.org/presentationml/2006/ole">
              <p:oleObj spid="_x0000_s15374" name="Формула" r:id="rId11" imgW="787400" imgH="241300" progId="Equation.3">
                <p:embed/>
              </p:oleObj>
            </a:graphicData>
          </a:graphic>
        </p:graphicFrame>
        <p:graphicFrame>
          <p:nvGraphicFramePr>
            <p:cNvPr id="15375" name="Object 4"/>
            <p:cNvGraphicFramePr>
              <a:graphicFrameLocks noChangeAspect="1"/>
            </p:cNvGraphicFramePr>
            <p:nvPr/>
          </p:nvGraphicFramePr>
          <p:xfrm>
            <a:off x="1657" y="3545"/>
            <a:ext cx="985" cy="136"/>
          </p:xfrm>
          <a:graphic>
            <a:graphicData uri="http://schemas.openxmlformats.org/presentationml/2006/ole">
              <p:oleObj spid="_x0000_s15375" name="Формула" r:id="rId12" imgW="1562040" imgH="215640" progId="Equation.3">
                <p:embed/>
              </p:oleObj>
            </a:graphicData>
          </a:graphic>
        </p:graphicFrame>
        <p:sp>
          <p:nvSpPr>
            <p:cNvPr id="15378" name="Rectangle 16"/>
            <p:cNvSpPr>
              <a:spLocks noChangeArrowheads="1"/>
            </p:cNvSpPr>
            <p:nvPr/>
          </p:nvSpPr>
          <p:spPr bwMode="auto">
            <a:xfrm>
              <a:off x="740" y="1218"/>
              <a:ext cx="834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sz="1100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endParaRPr lang="ru-RU" sz="12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pPr eaLnBrk="0" hangingPunct="0"/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По </a:t>
              </a:r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формулам Виета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5379" name="Rectangle 18"/>
            <p:cNvSpPr>
              <a:spLocks noChangeArrowheads="1"/>
            </p:cNvSpPr>
            <p:nvPr/>
          </p:nvSpPr>
          <p:spPr bwMode="auto">
            <a:xfrm>
              <a:off x="0" y="1754"/>
              <a:ext cx="13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</a:t>
              </a:r>
              <a:endParaRPr lang="ru-RU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5380" name="Rectangle 19"/>
            <p:cNvSpPr>
              <a:spLocks noChangeArrowheads="1"/>
            </p:cNvSpPr>
            <p:nvPr/>
          </p:nvSpPr>
          <p:spPr bwMode="auto">
            <a:xfrm>
              <a:off x="1550" y="2593"/>
              <a:ext cx="38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отсюда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5381" name="Rectangle 20"/>
            <p:cNvSpPr>
              <a:spLocks noChangeArrowheads="1"/>
            </p:cNvSpPr>
            <p:nvPr/>
          </p:nvSpPr>
          <p:spPr bwMode="auto">
            <a:xfrm>
              <a:off x="1550" y="2830"/>
              <a:ext cx="53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По </a:t>
              </a:r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условию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5382" name="Rectangle 21"/>
            <p:cNvSpPr>
              <a:spLocks noChangeArrowheads="1"/>
            </p:cNvSpPr>
            <p:nvPr/>
          </p:nvSpPr>
          <p:spPr bwMode="auto">
            <a:xfrm>
              <a:off x="2430" y="2830"/>
              <a:ext cx="4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, </a:t>
              </a:r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тогда 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5383" name="Rectangle 22"/>
            <p:cNvSpPr>
              <a:spLocks noChangeArrowheads="1"/>
            </p:cNvSpPr>
            <p:nvPr/>
          </p:nvSpPr>
          <p:spPr bwMode="auto">
            <a:xfrm>
              <a:off x="1972" y="3114"/>
              <a:ext cx="13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,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5384" name="Rectangle 23"/>
            <p:cNvSpPr>
              <a:spLocks noChangeArrowheads="1"/>
            </p:cNvSpPr>
            <p:nvPr/>
          </p:nvSpPr>
          <p:spPr bwMode="auto">
            <a:xfrm>
              <a:off x="2747" y="3114"/>
              <a:ext cx="11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.</a:t>
              </a:r>
              <a:endParaRPr lang="ru-RU" sz="1100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5385" name="Rectangle 24"/>
            <p:cNvSpPr>
              <a:spLocks noChangeArrowheads="1"/>
            </p:cNvSpPr>
            <p:nvPr/>
          </p:nvSpPr>
          <p:spPr bwMode="auto">
            <a:xfrm>
              <a:off x="1585" y="3920"/>
              <a:ext cx="50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sz="1100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r>
                <a:rPr lang="ru-RU" sz="1200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Ответ</a:t>
              </a:r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. 21.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196292" cy="515939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800" dirty="0" smtClean="0"/>
              <a:t>С помощью теоремы Виета можно решать задачи следующего содержания: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подбирать устно целые корни приведенного квадратного уравнения;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проверять с помощью обобщенной теоремы Виета полученные корни квадратных уравнений при , не подставляя их в исходное уравнение;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используя зависимости между коэффициентами, подбирать устно корни уравнений с большими коэффициентами, дающими громоздкие вычисления с помощью дискриминанта;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различные задачи на зависимость между коэффициентами и корнями уравнений;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исследовательские задачи с параметрами;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задания из разных разделов алгебры и геометрии, первоначально не связанных с решением уравнений;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задания из математических олимпиад по теме «Многочлены» и «Алгебраические уравнения»;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8612" name="Picture 4" descr="PICT01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>
            <a:off x="0" y="2420938"/>
            <a:ext cx="8893175" cy="20875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ИСПОЛЬЗОВАННАЯ ЛИТЕРАТУРА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9637" name="Picture 5" descr="PICT018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9638" name="WordArt 6"/>
          <p:cNvSpPr>
            <a:spLocks noChangeArrowheads="1" noChangeShapeType="1" noTextEdit="1"/>
          </p:cNvSpPr>
          <p:nvPr/>
        </p:nvSpPr>
        <p:spPr bwMode="auto">
          <a:xfrm>
            <a:off x="381000" y="2781300"/>
            <a:ext cx="8382000" cy="9794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Спасибо,Виет, за замечательную теорему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изучить биографию Франсуа Виета;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изучить подробности его великого открытия в области математики;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разобраться с формулировками теоремы Виета;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сделать подборку задач, в которых используется теорема Виета;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найти задачи с параметрами, в которых удобно использовать теорему Виета;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посмотреть задачи ЕГЭ, в которых может быть использована теорема;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попробовать весь найденный материал привести в определенную систему.</a:t>
            </a: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6480175" cy="10810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ВОПРОСЫ  В  РАБОТЕ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0180" name="Picture 4" descr="PICT0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b="1" i="1" dirty="0" smtClean="0"/>
              <a:t>   Знаменитая </a:t>
            </a:r>
            <a:r>
              <a:rPr lang="ru-RU" b="1" i="1" dirty="0" smtClean="0"/>
              <a:t>теорема, устанавливающая связь коэффициентов многочлена с его корнями, была обнародована в 1591 году. Теперь она носит имя Виета. Сам автор формулировал её так: «Если B+D, умноженное на А, минус А в квадрате равно BD, то А равно В и рано D».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Теорема     Виета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00174"/>
            <a:ext cx="8229600" cy="4530725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dirty="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186766" cy="112711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grpSp>
        <p:nvGrpSpPr>
          <p:cNvPr id="7172" name="Group 25"/>
          <p:cNvGrpSpPr>
            <a:grpSpLocks/>
          </p:cNvGrpSpPr>
          <p:nvPr/>
        </p:nvGrpSpPr>
        <p:grpSpPr bwMode="auto">
          <a:xfrm>
            <a:off x="0" y="121229"/>
            <a:ext cx="8264724" cy="6736771"/>
            <a:chOff x="689" y="-478"/>
            <a:chExt cx="3485" cy="4830"/>
          </a:xfrm>
        </p:grpSpPr>
        <p:graphicFrame>
          <p:nvGraphicFramePr>
            <p:cNvPr id="7173" name="Object 13"/>
            <p:cNvGraphicFramePr>
              <a:graphicFrameLocks noChangeAspect="1"/>
            </p:cNvGraphicFramePr>
            <p:nvPr/>
          </p:nvGraphicFramePr>
          <p:xfrm>
            <a:off x="2225" y="-85"/>
            <a:ext cx="96" cy="138"/>
          </p:xfrm>
          <a:graphic>
            <a:graphicData uri="http://schemas.openxmlformats.org/presentationml/2006/ole">
              <p:oleObj spid="_x0000_s7173" name="Формула" r:id="rId3" imgW="152268" imgH="215713" progId="Equation.3">
                <p:embed/>
              </p:oleObj>
            </a:graphicData>
          </a:graphic>
        </p:graphicFrame>
        <p:graphicFrame>
          <p:nvGraphicFramePr>
            <p:cNvPr id="7174" name="Object 12"/>
            <p:cNvGraphicFramePr>
              <a:graphicFrameLocks noChangeAspect="1"/>
            </p:cNvGraphicFramePr>
            <p:nvPr/>
          </p:nvGraphicFramePr>
          <p:xfrm>
            <a:off x="2466" y="-85"/>
            <a:ext cx="120" cy="150"/>
          </p:xfrm>
          <a:graphic>
            <a:graphicData uri="http://schemas.openxmlformats.org/presentationml/2006/ole">
              <p:oleObj spid="_x0000_s7174" name="Формула" r:id="rId4" imgW="190417" imgH="241195" progId="Equation.3">
                <p:embed/>
              </p:oleObj>
            </a:graphicData>
          </a:graphic>
        </p:graphicFrame>
        <p:graphicFrame>
          <p:nvGraphicFramePr>
            <p:cNvPr id="7175" name="Object 11"/>
            <p:cNvGraphicFramePr>
              <a:graphicFrameLocks noChangeAspect="1"/>
            </p:cNvGraphicFramePr>
            <p:nvPr/>
          </p:nvGraphicFramePr>
          <p:xfrm>
            <a:off x="2378" y="454"/>
            <a:ext cx="889" cy="205"/>
          </p:xfrm>
          <a:graphic>
            <a:graphicData uri="http://schemas.openxmlformats.org/presentationml/2006/ole">
              <p:oleObj spid="_x0000_s7175" name="Формула" r:id="rId5" imgW="1002960" imgH="228600" progId="Equation.3">
                <p:embed/>
              </p:oleObj>
            </a:graphicData>
          </a:graphic>
        </p:graphicFrame>
        <p:graphicFrame>
          <p:nvGraphicFramePr>
            <p:cNvPr id="7176" name="Object 10"/>
            <p:cNvGraphicFramePr>
              <a:graphicFrameLocks noChangeAspect="1"/>
            </p:cNvGraphicFramePr>
            <p:nvPr/>
          </p:nvGraphicFramePr>
          <p:xfrm>
            <a:off x="2376" y="785"/>
            <a:ext cx="889" cy="410"/>
          </p:xfrm>
          <a:graphic>
            <a:graphicData uri="http://schemas.openxmlformats.org/presentationml/2006/ole">
              <p:oleObj spid="_x0000_s7176" name="Формула" r:id="rId6" imgW="850680" imgH="393480" progId="Equation.3">
                <p:embed/>
              </p:oleObj>
            </a:graphicData>
          </a:graphic>
        </p:graphicFrame>
        <p:graphicFrame>
          <p:nvGraphicFramePr>
            <p:cNvPr id="7177" name="Object 9"/>
            <p:cNvGraphicFramePr>
              <a:graphicFrameLocks noChangeAspect="1"/>
            </p:cNvGraphicFramePr>
            <p:nvPr/>
          </p:nvGraphicFramePr>
          <p:xfrm>
            <a:off x="2411" y="1123"/>
            <a:ext cx="623" cy="362"/>
          </p:xfrm>
          <a:graphic>
            <a:graphicData uri="http://schemas.openxmlformats.org/presentationml/2006/ole">
              <p:oleObj spid="_x0000_s7177" name="Формула" r:id="rId7" imgW="672840" imgH="393480" progId="Equation.3">
                <p:embed/>
              </p:oleObj>
            </a:graphicData>
          </a:graphic>
        </p:graphicFrame>
        <p:graphicFrame>
          <p:nvGraphicFramePr>
            <p:cNvPr id="7178" name="Object 8"/>
            <p:cNvGraphicFramePr>
              <a:graphicFrameLocks noChangeAspect="1"/>
            </p:cNvGraphicFramePr>
            <p:nvPr/>
          </p:nvGraphicFramePr>
          <p:xfrm>
            <a:off x="2376" y="1605"/>
            <a:ext cx="152" cy="223"/>
          </p:xfrm>
          <a:graphic>
            <a:graphicData uri="http://schemas.openxmlformats.org/presentationml/2006/ole">
              <p:oleObj spid="_x0000_s7178" name="Формула" r:id="rId8" imgW="164957" imgH="241091" progId="Equation.3">
                <p:embed/>
              </p:oleObj>
            </a:graphicData>
          </a:graphic>
        </p:graphicFrame>
        <p:graphicFrame>
          <p:nvGraphicFramePr>
            <p:cNvPr id="7179" name="Object 7"/>
            <p:cNvGraphicFramePr>
              <a:graphicFrameLocks noChangeAspect="1"/>
            </p:cNvGraphicFramePr>
            <p:nvPr/>
          </p:nvGraphicFramePr>
          <p:xfrm>
            <a:off x="2677" y="1605"/>
            <a:ext cx="176" cy="221"/>
          </p:xfrm>
          <a:graphic>
            <a:graphicData uri="http://schemas.openxmlformats.org/presentationml/2006/ole">
              <p:oleObj spid="_x0000_s7179" name="Формула" r:id="rId9" imgW="190417" imgH="241195" progId="Equation.3">
                <p:embed/>
              </p:oleObj>
            </a:graphicData>
          </a:graphic>
        </p:graphicFrame>
        <p:graphicFrame>
          <p:nvGraphicFramePr>
            <p:cNvPr id="7180" name="Object 6"/>
            <p:cNvGraphicFramePr>
              <a:graphicFrameLocks noChangeAspect="1"/>
            </p:cNvGraphicFramePr>
            <p:nvPr/>
          </p:nvGraphicFramePr>
          <p:xfrm>
            <a:off x="1936" y="2189"/>
            <a:ext cx="858" cy="362"/>
          </p:xfrm>
          <a:graphic>
            <a:graphicData uri="http://schemas.openxmlformats.org/presentationml/2006/ole">
              <p:oleObj spid="_x0000_s7180" name="Формула" r:id="rId10" imgW="1028520" imgH="431640" progId="Equation.3">
                <p:embed/>
              </p:oleObj>
            </a:graphicData>
          </a:graphic>
        </p:graphicFrame>
        <p:graphicFrame>
          <p:nvGraphicFramePr>
            <p:cNvPr id="7181" name="Object 5"/>
            <p:cNvGraphicFramePr>
              <a:graphicFrameLocks noChangeAspect="1"/>
            </p:cNvGraphicFramePr>
            <p:nvPr/>
          </p:nvGraphicFramePr>
          <p:xfrm>
            <a:off x="1909" y="3004"/>
            <a:ext cx="2265" cy="273"/>
          </p:xfrm>
          <a:graphic>
            <a:graphicData uri="http://schemas.openxmlformats.org/presentationml/2006/ole">
              <p:oleObj spid="_x0000_s7181" name="Формула" r:id="rId11" imgW="3593880" imgH="431640" progId="Equation.3">
                <p:embed/>
              </p:oleObj>
            </a:graphicData>
          </a:graphic>
        </p:graphicFrame>
        <p:graphicFrame>
          <p:nvGraphicFramePr>
            <p:cNvPr id="7182" name="Object 4"/>
            <p:cNvGraphicFramePr>
              <a:graphicFrameLocks noChangeAspect="1"/>
            </p:cNvGraphicFramePr>
            <p:nvPr/>
          </p:nvGraphicFramePr>
          <p:xfrm>
            <a:off x="1107" y="3663"/>
            <a:ext cx="3065" cy="290"/>
          </p:xfrm>
          <a:graphic>
            <a:graphicData uri="http://schemas.openxmlformats.org/presentationml/2006/ole">
              <p:oleObj spid="_x0000_s7182" name="Формула" r:id="rId12" imgW="4863960" imgH="457200" progId="Equation.3">
                <p:embed/>
              </p:oleObj>
            </a:graphicData>
          </a:graphic>
        </p:graphicFrame>
        <p:sp>
          <p:nvSpPr>
            <p:cNvPr id="7183" name="Rectangle 14"/>
            <p:cNvSpPr>
              <a:spLocks noChangeArrowheads="1"/>
            </p:cNvSpPr>
            <p:nvPr/>
          </p:nvSpPr>
          <p:spPr bwMode="auto">
            <a:xfrm>
              <a:off x="689" y="-478"/>
              <a:ext cx="2563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2400" b="1" i="1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           Теорема </a:t>
              </a:r>
              <a:r>
                <a:rPr lang="ru-RU" sz="2400" b="1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Виета</a:t>
              </a:r>
              <a:r>
                <a:rPr lang="ru-RU" sz="2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. </a:t>
              </a:r>
              <a:endParaRPr lang="ru-RU" sz="24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r>
                <a:rPr lang="ru-RU" sz="2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2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</a:t>
              </a:r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Если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числа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7184" name="Rectangle 15"/>
            <p:cNvSpPr>
              <a:spLocks noChangeArrowheads="1"/>
            </p:cNvSpPr>
            <p:nvPr/>
          </p:nvSpPr>
          <p:spPr bwMode="auto">
            <a:xfrm>
              <a:off x="2316" y="-155"/>
              <a:ext cx="17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ru-RU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и</a:t>
              </a:r>
              <a:r>
                <a:rPr lang="ru-RU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7185" name="Rectangle 16"/>
            <p:cNvSpPr>
              <a:spLocks noChangeArrowheads="1"/>
            </p:cNvSpPr>
            <p:nvPr/>
          </p:nvSpPr>
          <p:spPr bwMode="auto">
            <a:xfrm>
              <a:off x="839" y="128"/>
              <a:ext cx="214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</a:t>
              </a:r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-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есть корни квадратного уравнения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7186" name="Rectangle 17"/>
            <p:cNvSpPr>
              <a:spLocks noChangeArrowheads="1"/>
            </p:cNvSpPr>
            <p:nvPr/>
          </p:nvSpPr>
          <p:spPr bwMode="auto">
            <a:xfrm>
              <a:off x="839" y="439"/>
              <a:ext cx="2083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</a:t>
              </a:r>
              <a:endParaRPr lang="ru-RU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r>
                <a:rPr lang="ru-RU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</a:t>
              </a:r>
              <a:r>
                <a:rPr lang="ru-RU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то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для них выполнены равенства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7187" name="Rectangle 18"/>
            <p:cNvSpPr>
              <a:spLocks noChangeArrowheads="1"/>
            </p:cNvSpPr>
            <p:nvPr/>
          </p:nvSpPr>
          <p:spPr bwMode="auto">
            <a:xfrm>
              <a:off x="840" y="1041"/>
              <a:ext cx="21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ru-RU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</a:t>
              </a:r>
              <a:r>
                <a:rPr lang="ru-RU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7188" name="Rectangle 19"/>
            <p:cNvSpPr>
              <a:spLocks noChangeArrowheads="1"/>
            </p:cNvSpPr>
            <p:nvPr/>
          </p:nvSpPr>
          <p:spPr bwMode="auto">
            <a:xfrm>
              <a:off x="839" y="1320"/>
              <a:ext cx="1124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r>
                <a:rPr lang="ru-RU" sz="1400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Доказательство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. </a:t>
              </a:r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Пусть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7189" name="Rectangle 20"/>
            <p:cNvSpPr>
              <a:spLocks noChangeArrowheads="1"/>
            </p:cNvSpPr>
            <p:nvPr/>
          </p:nvSpPr>
          <p:spPr bwMode="auto">
            <a:xfrm>
              <a:off x="2527" y="1554"/>
              <a:ext cx="17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и</a:t>
              </a:r>
              <a:r>
                <a:rPr lang="ru-RU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7190" name="Rectangle 21"/>
            <p:cNvSpPr>
              <a:spLocks noChangeArrowheads="1"/>
            </p:cNvSpPr>
            <p:nvPr/>
          </p:nvSpPr>
          <p:spPr bwMode="auto">
            <a:xfrm>
              <a:off x="839" y="1861"/>
              <a:ext cx="327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ru-RU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           </a:t>
              </a:r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являются корнями квадратного уравнения, т. е.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7191" name="Rectangle 22"/>
            <p:cNvSpPr>
              <a:spLocks noChangeArrowheads="1"/>
            </p:cNvSpPr>
            <p:nvPr/>
          </p:nvSpPr>
          <p:spPr bwMode="auto">
            <a:xfrm>
              <a:off x="839" y="2589"/>
              <a:ext cx="2796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           </a:t>
              </a:r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тогда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вычислим сумму и произведение корней: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7192" name="Rectangle 23"/>
            <p:cNvSpPr>
              <a:spLocks noChangeArrowheads="1"/>
            </p:cNvSpPr>
            <p:nvPr/>
          </p:nvSpPr>
          <p:spPr bwMode="auto">
            <a:xfrm>
              <a:off x="839" y="3242"/>
              <a:ext cx="78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7193" name="Rectangle 24"/>
            <p:cNvSpPr>
              <a:spLocks noChangeArrowheads="1"/>
            </p:cNvSpPr>
            <p:nvPr/>
          </p:nvSpPr>
          <p:spPr bwMode="auto">
            <a:xfrm>
              <a:off x="839" y="3889"/>
              <a:ext cx="93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r>
                <a:rPr lang="ru-RU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Теорема доказана.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ru-RU" dirty="0" smtClean="0"/>
          </a:p>
        </p:txBody>
      </p:sp>
      <p:grpSp>
        <p:nvGrpSpPr>
          <p:cNvPr id="8196" name="Group 17"/>
          <p:cNvGrpSpPr>
            <a:grpSpLocks/>
          </p:cNvGrpSpPr>
          <p:nvPr/>
        </p:nvGrpSpPr>
        <p:grpSpPr bwMode="auto">
          <a:xfrm>
            <a:off x="0" y="73025"/>
            <a:ext cx="7091363" cy="5647667"/>
            <a:chOff x="-613" y="829"/>
            <a:chExt cx="2084" cy="2322"/>
          </a:xfrm>
        </p:grpSpPr>
        <p:graphicFrame>
          <p:nvGraphicFramePr>
            <p:cNvPr id="8198" name="Object 9"/>
            <p:cNvGraphicFramePr>
              <a:graphicFrameLocks noChangeAspect="1"/>
            </p:cNvGraphicFramePr>
            <p:nvPr/>
          </p:nvGraphicFramePr>
          <p:xfrm>
            <a:off x="395" y="1181"/>
            <a:ext cx="102" cy="150"/>
          </p:xfrm>
          <a:graphic>
            <a:graphicData uri="http://schemas.openxmlformats.org/presentationml/2006/ole">
              <p:oleObj spid="_x0000_s8198" name="Формула" r:id="rId3" imgW="164957" imgH="241091" progId="Equation.3">
                <p:embed/>
              </p:oleObj>
            </a:graphicData>
          </a:graphic>
        </p:graphicFrame>
        <p:graphicFrame>
          <p:nvGraphicFramePr>
            <p:cNvPr id="8199" name="Object 8"/>
            <p:cNvGraphicFramePr>
              <a:graphicFrameLocks noChangeAspect="1"/>
            </p:cNvGraphicFramePr>
            <p:nvPr/>
          </p:nvGraphicFramePr>
          <p:xfrm>
            <a:off x="647" y="1181"/>
            <a:ext cx="120" cy="150"/>
          </p:xfrm>
          <a:graphic>
            <a:graphicData uri="http://schemas.openxmlformats.org/presentationml/2006/ole">
              <p:oleObj spid="_x0000_s8199" name="Формула" r:id="rId4" imgW="190417" imgH="241195" progId="Equation.3">
                <p:embed/>
              </p:oleObj>
            </a:graphicData>
          </a:graphic>
        </p:graphicFrame>
        <p:graphicFrame>
          <p:nvGraphicFramePr>
            <p:cNvPr id="8200" name="Object 7"/>
            <p:cNvGraphicFramePr>
              <a:graphicFrameLocks noChangeAspect="1"/>
            </p:cNvGraphicFramePr>
            <p:nvPr/>
          </p:nvGraphicFramePr>
          <p:xfrm>
            <a:off x="-25" y="1680"/>
            <a:ext cx="720" cy="138"/>
          </p:xfrm>
          <a:graphic>
            <a:graphicData uri="http://schemas.openxmlformats.org/presentationml/2006/ole">
              <p:oleObj spid="_x0000_s8200" name="Формула" r:id="rId5" imgW="1143000" imgH="215900" progId="Equation.3">
                <p:embed/>
              </p:oleObj>
            </a:graphicData>
          </a:graphic>
        </p:graphicFrame>
        <p:graphicFrame>
          <p:nvGraphicFramePr>
            <p:cNvPr id="8201" name="Object 6"/>
            <p:cNvGraphicFramePr>
              <a:graphicFrameLocks noChangeAspect="1"/>
            </p:cNvGraphicFramePr>
            <p:nvPr/>
          </p:nvGraphicFramePr>
          <p:xfrm>
            <a:off x="332" y="2033"/>
            <a:ext cx="618" cy="288"/>
          </p:xfrm>
          <a:graphic>
            <a:graphicData uri="http://schemas.openxmlformats.org/presentationml/2006/ole">
              <p:oleObj spid="_x0000_s8201" name="Формула" r:id="rId6" imgW="977900" imgH="457200" progId="Equation.3">
                <p:embed/>
              </p:oleObj>
            </a:graphicData>
          </a:graphic>
        </p:graphicFrame>
        <p:graphicFrame>
          <p:nvGraphicFramePr>
            <p:cNvPr id="8202" name="Object 5"/>
            <p:cNvGraphicFramePr>
              <a:graphicFrameLocks noChangeAspect="1"/>
            </p:cNvGraphicFramePr>
            <p:nvPr/>
          </p:nvGraphicFramePr>
          <p:xfrm>
            <a:off x="353" y="2502"/>
            <a:ext cx="474" cy="288"/>
          </p:xfrm>
          <a:graphic>
            <a:graphicData uri="http://schemas.openxmlformats.org/presentationml/2006/ole">
              <p:oleObj spid="_x0000_s8202" name="Формула" r:id="rId7" imgW="749300" imgH="457200" progId="Equation.3">
                <p:embed/>
              </p:oleObj>
            </a:graphicData>
          </a:graphic>
        </p:graphicFrame>
        <p:graphicFrame>
          <p:nvGraphicFramePr>
            <p:cNvPr id="8203" name="Object 4"/>
            <p:cNvGraphicFramePr>
              <a:graphicFrameLocks noChangeAspect="1"/>
            </p:cNvGraphicFramePr>
            <p:nvPr/>
          </p:nvGraphicFramePr>
          <p:xfrm>
            <a:off x="878" y="3031"/>
            <a:ext cx="234" cy="120"/>
          </p:xfrm>
          <a:graphic>
            <a:graphicData uri="http://schemas.openxmlformats.org/presentationml/2006/ole">
              <p:oleObj spid="_x0000_s8203" name="Формула" r:id="rId8" imgW="368300" imgH="190500" progId="Equation.3">
                <p:embed/>
              </p:oleObj>
            </a:graphicData>
          </a:graphic>
        </p:graphicFrame>
        <p:sp>
          <p:nvSpPr>
            <p:cNvPr id="8204" name="Rectangle 10"/>
            <p:cNvSpPr>
              <a:spLocks noChangeArrowheads="1"/>
            </p:cNvSpPr>
            <p:nvPr/>
          </p:nvSpPr>
          <p:spPr bwMode="auto">
            <a:xfrm>
              <a:off x="-613" y="829"/>
              <a:ext cx="2084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ru-RU" sz="2400" b="1" i="1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Обобщенная </a:t>
              </a:r>
              <a:r>
                <a:rPr lang="ru-RU" sz="2400" b="1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теорема Виета.</a:t>
              </a:r>
              <a:r>
                <a:rPr lang="ru-RU" sz="2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sz="24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                    </a:t>
              </a:r>
            </a:p>
            <a:p>
              <a:endParaRPr lang="ru-RU" sz="1200" dirty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endParaRPr lang="ru-RU" sz="12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                 </a:t>
              </a:r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Для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того чтобы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8205" name="Rectangle 11"/>
            <p:cNvSpPr>
              <a:spLocks noChangeArrowheads="1"/>
            </p:cNvSpPr>
            <p:nvPr/>
          </p:nvSpPr>
          <p:spPr bwMode="auto">
            <a:xfrm>
              <a:off x="500" y="1181"/>
              <a:ext cx="109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и</a:t>
              </a:r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8206" name="Rectangle 12"/>
            <p:cNvSpPr>
              <a:spLocks noChangeArrowheads="1"/>
            </p:cNvSpPr>
            <p:nvPr/>
          </p:nvSpPr>
          <p:spPr bwMode="auto">
            <a:xfrm>
              <a:off x="-582" y="1520"/>
              <a:ext cx="126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          были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корнями уравнения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8207" name="Rectangle 13"/>
            <p:cNvSpPr>
              <a:spLocks noChangeArrowheads="1"/>
            </p:cNvSpPr>
            <p:nvPr/>
          </p:nvSpPr>
          <p:spPr bwMode="auto">
            <a:xfrm>
              <a:off x="-582" y="1861"/>
              <a:ext cx="179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          необходимо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и достаточно выполнения равенств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8208" name="Rectangle 14"/>
            <p:cNvSpPr>
              <a:spLocks noChangeArrowheads="1"/>
            </p:cNvSpPr>
            <p:nvPr/>
          </p:nvSpPr>
          <p:spPr bwMode="auto">
            <a:xfrm>
              <a:off x="332" y="2356"/>
              <a:ext cx="11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и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8209" name="Rectangle 15"/>
            <p:cNvSpPr>
              <a:spLocks noChangeArrowheads="1"/>
            </p:cNvSpPr>
            <p:nvPr/>
          </p:nvSpPr>
          <p:spPr bwMode="auto">
            <a:xfrm>
              <a:off x="-582" y="2946"/>
              <a:ext cx="139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.  </a:t>
              </a:r>
              <a:endParaRPr lang="ru-RU" sz="1100" dirty="0">
                <a:solidFill>
                  <a:srgbClr val="00FF00"/>
                </a:solidFill>
                <a:latin typeface="Arial" charset="0"/>
              </a:endParaRPr>
            </a:p>
            <a:p>
              <a:pPr eaLnBrk="0" hangingPunct="0"/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</a:t>
              </a:r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             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Из теоремы Виета при 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</p:grpSp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0" y="5929330"/>
            <a:ext cx="9096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4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                                                      следует </a:t>
            </a:r>
            <a:r>
              <a:rPr lang="ru-RU" sz="1400" dirty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утверждение для корней приведенного квадратного уравнения. </a:t>
            </a:r>
            <a:endParaRPr lang="ru-RU" sz="1400" dirty="0" smtClean="0">
              <a:solidFill>
                <a:srgbClr val="00FF00"/>
              </a:solidFill>
              <a:latin typeface="Arial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этом случае обратная теорема часто используется для устного подбора корней уравнения</a:t>
            </a:r>
            <a:r>
              <a:rPr lang="ru-RU" sz="1200" dirty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.</a:t>
            </a:r>
            <a:endParaRPr lang="ru-RU" dirty="0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ru-RU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       </a:t>
            </a:r>
            <a:endParaRPr lang="ru-RU" dirty="0" smtClean="0">
              <a:solidFill>
                <a:srgbClr val="00FF00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00FF00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14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                                                    </a:t>
            </a:r>
            <a:r>
              <a:rPr lang="ru-RU" sz="14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тогда</a:t>
            </a:r>
            <a:r>
              <a:rPr lang="ru-RU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FF00"/>
              </a:solidFill>
              <a:latin typeface="Arial" charset="0"/>
            </a:endParaRPr>
          </a:p>
        </p:txBody>
      </p:sp>
      <p:grpSp>
        <p:nvGrpSpPr>
          <p:cNvPr id="9220" name="Group 12"/>
          <p:cNvGrpSpPr>
            <a:grpSpLocks/>
          </p:cNvGrpSpPr>
          <p:nvPr/>
        </p:nvGrpSpPr>
        <p:grpSpPr bwMode="auto">
          <a:xfrm>
            <a:off x="0" y="155575"/>
            <a:ext cx="8172450" cy="6321760"/>
            <a:chOff x="1742" y="1197"/>
            <a:chExt cx="2277" cy="1860"/>
          </a:xfrm>
        </p:grpSpPr>
        <p:graphicFrame>
          <p:nvGraphicFramePr>
            <p:cNvPr id="9221" name="Object 7"/>
            <p:cNvGraphicFramePr>
              <a:graphicFrameLocks noChangeAspect="1"/>
            </p:cNvGraphicFramePr>
            <p:nvPr/>
          </p:nvGraphicFramePr>
          <p:xfrm>
            <a:off x="2677" y="1361"/>
            <a:ext cx="378" cy="150"/>
          </p:xfrm>
          <a:graphic>
            <a:graphicData uri="http://schemas.openxmlformats.org/presentationml/2006/ole">
              <p:oleObj spid="_x0000_s9221" name="Формула" r:id="rId3" imgW="596900" imgH="241300" progId="Equation.3">
                <p:embed/>
              </p:oleObj>
            </a:graphicData>
          </a:graphic>
        </p:graphicFrame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2618" y="1635"/>
            <a:ext cx="990" cy="138"/>
          </p:xfrm>
          <a:graphic>
            <a:graphicData uri="http://schemas.openxmlformats.org/presentationml/2006/ole">
              <p:oleObj spid="_x0000_s9222" name="Формула" r:id="rId4" imgW="1574117" imgH="215806" progId="Equation.3">
                <p:embed/>
              </p:oleObj>
            </a:graphicData>
          </a:graphic>
        </p:graphicFrame>
        <p:graphicFrame>
          <p:nvGraphicFramePr>
            <p:cNvPr id="9223" name="Object 5"/>
            <p:cNvGraphicFramePr>
              <a:graphicFrameLocks noChangeAspect="1"/>
            </p:cNvGraphicFramePr>
            <p:nvPr/>
          </p:nvGraphicFramePr>
          <p:xfrm>
            <a:off x="2618" y="1845"/>
            <a:ext cx="258" cy="120"/>
          </p:xfrm>
          <a:graphic>
            <a:graphicData uri="http://schemas.openxmlformats.org/presentationml/2006/ole">
              <p:oleObj spid="_x0000_s9223" name="Формула" r:id="rId5" imgW="406224" imgH="190417" progId="Equation.3">
                <p:embed/>
              </p:oleObj>
            </a:graphicData>
          </a:graphic>
        </p:graphicFrame>
        <p:graphicFrame>
          <p:nvGraphicFramePr>
            <p:cNvPr id="9224" name="Object 4"/>
            <p:cNvGraphicFramePr>
              <a:graphicFrameLocks noChangeAspect="1"/>
            </p:cNvGraphicFramePr>
            <p:nvPr/>
          </p:nvGraphicFramePr>
          <p:xfrm>
            <a:off x="2618" y="2139"/>
            <a:ext cx="1080" cy="918"/>
          </p:xfrm>
          <a:graphic>
            <a:graphicData uri="http://schemas.openxmlformats.org/presentationml/2006/ole">
              <p:oleObj spid="_x0000_s9224" name="Формула" r:id="rId6" imgW="1714500" imgH="1460500" progId="Equation.3">
                <p:embed/>
              </p:oleObj>
            </a:graphicData>
          </a:graphic>
        </p:graphicFrame>
        <p:sp>
          <p:nvSpPr>
            <p:cNvPr id="9225" name="Rectangle 8"/>
            <p:cNvSpPr>
              <a:spLocks noChangeArrowheads="1"/>
            </p:cNvSpPr>
            <p:nvPr/>
          </p:nvSpPr>
          <p:spPr bwMode="auto">
            <a:xfrm>
              <a:off x="1742" y="1197"/>
              <a:ext cx="2277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ru-RU" sz="2400" b="1" i="1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Теорема </a:t>
              </a:r>
              <a:r>
                <a:rPr lang="ru-RU" sz="2400" b="1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Виета для кубического </a:t>
              </a:r>
              <a:r>
                <a:rPr lang="ru-RU" sz="2400" b="1" i="1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уравнения</a:t>
              </a:r>
            </a:p>
            <a:p>
              <a:r>
                <a:rPr lang="ru-RU" sz="1200" b="1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sz="1200" b="1" i="1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r>
                <a:rPr lang="ru-RU" sz="1200" b="1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1200" b="1" i="1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         </a:t>
              </a:r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Пусть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9226" name="Rectangle 9"/>
            <p:cNvSpPr>
              <a:spLocks noChangeArrowheads="1"/>
            </p:cNvSpPr>
            <p:nvPr/>
          </p:nvSpPr>
          <p:spPr bwMode="auto">
            <a:xfrm>
              <a:off x="1886" y="1520"/>
              <a:ext cx="783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</a:t>
              </a:r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корни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уравнения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9227" name="Rectangle 10"/>
            <p:cNvSpPr>
              <a:spLocks noChangeArrowheads="1"/>
            </p:cNvSpPr>
            <p:nvPr/>
          </p:nvSpPr>
          <p:spPr bwMode="auto">
            <a:xfrm>
              <a:off x="1886" y="1831"/>
              <a:ext cx="7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9228" name="Rectangle 11"/>
            <p:cNvSpPr>
              <a:spLocks noChangeArrowheads="1"/>
            </p:cNvSpPr>
            <p:nvPr/>
          </p:nvSpPr>
          <p:spPr bwMode="auto">
            <a:xfrm>
              <a:off x="2896" y="1866"/>
              <a:ext cx="115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,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   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14488"/>
            <a:ext cx="8229600" cy="453072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	</a:t>
            </a:r>
          </a:p>
        </p:txBody>
      </p:sp>
      <p:grpSp>
        <p:nvGrpSpPr>
          <p:cNvPr id="10244" name="Group 12"/>
          <p:cNvGrpSpPr>
            <a:grpSpLocks/>
          </p:cNvGrpSpPr>
          <p:nvPr/>
        </p:nvGrpSpPr>
        <p:grpSpPr bwMode="auto">
          <a:xfrm>
            <a:off x="10395" y="122238"/>
            <a:ext cx="9133605" cy="6351890"/>
            <a:chOff x="1565" y="1067"/>
            <a:chExt cx="2636" cy="2118"/>
          </a:xfrm>
        </p:grpSpPr>
        <p:sp>
          <p:nvSpPr>
            <p:cNvPr id="10249" name="Rectangle 8"/>
            <p:cNvSpPr>
              <a:spLocks noChangeArrowheads="1"/>
            </p:cNvSpPr>
            <p:nvPr/>
          </p:nvSpPr>
          <p:spPr bwMode="auto">
            <a:xfrm>
              <a:off x="1565" y="1067"/>
              <a:ext cx="263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ru-RU" sz="2400" b="1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Теорема Виета для уравнения четвертой степени</a:t>
              </a:r>
              <a:r>
                <a:rPr lang="ru-RU" sz="2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.</a:t>
              </a:r>
            </a:p>
            <a:p>
              <a:r>
                <a:rPr lang="ru-RU" sz="2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</a:t>
              </a:r>
            </a:p>
            <a:p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        Пусть</a:t>
              </a:r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graphicFrame>
          <p:nvGraphicFramePr>
            <p:cNvPr id="10245" name="Object 7"/>
            <p:cNvGraphicFramePr>
              <a:graphicFrameLocks noChangeAspect="1"/>
            </p:cNvGraphicFramePr>
            <p:nvPr/>
          </p:nvGraphicFramePr>
          <p:xfrm>
            <a:off x="2304" y="1288"/>
            <a:ext cx="510" cy="150"/>
          </p:xfrm>
          <a:graphic>
            <a:graphicData uri="http://schemas.openxmlformats.org/presentationml/2006/ole">
              <p:oleObj spid="_x0000_s10245" name="Формула" r:id="rId3" imgW="812447" imgH="241195" progId="Equation.3">
                <p:embed/>
              </p:oleObj>
            </a:graphicData>
          </a:graphic>
        </p:graphicFrame>
        <p:graphicFrame>
          <p:nvGraphicFramePr>
            <p:cNvPr id="10246" name="Object 6"/>
            <p:cNvGraphicFramePr>
              <a:graphicFrameLocks noChangeAspect="1"/>
            </p:cNvGraphicFramePr>
            <p:nvPr/>
          </p:nvGraphicFramePr>
          <p:xfrm>
            <a:off x="2170" y="1498"/>
            <a:ext cx="1088" cy="147"/>
          </p:xfrm>
          <a:graphic>
            <a:graphicData uri="http://schemas.openxmlformats.org/presentationml/2006/ole">
              <p:oleObj spid="_x0000_s10246" name="Формула" r:id="rId4" imgW="1726920" imgH="228600" progId="Equation.3">
                <p:embed/>
              </p:oleObj>
            </a:graphicData>
          </a:graphic>
        </p:graphicFrame>
        <p:graphicFrame>
          <p:nvGraphicFramePr>
            <p:cNvPr id="10247" name="Object 5"/>
            <p:cNvGraphicFramePr>
              <a:graphicFrameLocks noChangeAspect="1"/>
            </p:cNvGraphicFramePr>
            <p:nvPr/>
          </p:nvGraphicFramePr>
          <p:xfrm>
            <a:off x="2181" y="1693"/>
            <a:ext cx="258" cy="120"/>
          </p:xfrm>
          <a:graphic>
            <a:graphicData uri="http://schemas.openxmlformats.org/presentationml/2006/ole">
              <p:oleObj spid="_x0000_s10247" name="Формула" r:id="rId5" imgW="406224" imgH="190417" progId="Equation.3">
                <p:embed/>
              </p:oleObj>
            </a:graphicData>
          </a:graphic>
        </p:graphicFrame>
        <p:graphicFrame>
          <p:nvGraphicFramePr>
            <p:cNvPr id="10248" name="Object 4"/>
            <p:cNvGraphicFramePr>
              <a:graphicFrameLocks noChangeAspect="1"/>
            </p:cNvGraphicFramePr>
            <p:nvPr/>
          </p:nvGraphicFramePr>
          <p:xfrm>
            <a:off x="2227" y="1979"/>
            <a:ext cx="1974" cy="1206"/>
          </p:xfrm>
          <a:graphic>
            <a:graphicData uri="http://schemas.openxmlformats.org/presentationml/2006/ole">
              <p:oleObj spid="_x0000_s10248" name="Формула" r:id="rId6" imgW="3136900" imgH="1917700" progId="Equation.3">
                <p:embed/>
              </p:oleObj>
            </a:graphicData>
          </a:graphic>
        </p:graphicFrame>
        <p:sp>
          <p:nvSpPr>
            <p:cNvPr id="10250" name="Rectangle 9"/>
            <p:cNvSpPr>
              <a:spLocks noChangeArrowheads="1"/>
            </p:cNvSpPr>
            <p:nvPr/>
          </p:nvSpPr>
          <p:spPr bwMode="auto">
            <a:xfrm>
              <a:off x="2881" y="1312"/>
              <a:ext cx="95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-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корни уравнения 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1706" y="1682"/>
              <a:ext cx="66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2407" y="1717"/>
              <a:ext cx="59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,   </a:t>
              </a:r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тогда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grpSp>
        <p:nvGrpSpPr>
          <p:cNvPr id="11268" name="Group 12"/>
          <p:cNvGrpSpPr>
            <a:grpSpLocks/>
          </p:cNvGrpSpPr>
          <p:nvPr/>
        </p:nvGrpSpPr>
        <p:grpSpPr bwMode="auto">
          <a:xfrm>
            <a:off x="0" y="142852"/>
            <a:ext cx="8143265" cy="6146896"/>
            <a:chOff x="1388" y="813"/>
            <a:chExt cx="2659" cy="2474"/>
          </a:xfrm>
        </p:grpSpPr>
        <p:sp>
          <p:nvSpPr>
            <p:cNvPr id="11273" name="Rectangle 8"/>
            <p:cNvSpPr>
              <a:spLocks noChangeArrowheads="1"/>
            </p:cNvSpPr>
            <p:nvPr/>
          </p:nvSpPr>
          <p:spPr bwMode="auto">
            <a:xfrm>
              <a:off x="1388" y="813"/>
              <a:ext cx="2659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2000" b="1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Теорема Виета для алгебраического уравнения  </a:t>
              </a:r>
              <a:r>
                <a:rPr lang="ru-RU" sz="2000" b="1" i="1" dirty="0" err="1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п</a:t>
              </a:r>
              <a:r>
                <a:rPr lang="ru-RU" sz="2000" b="1" i="1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степени.</a:t>
              </a:r>
              <a:r>
                <a:rPr lang="ru-RU" sz="20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endParaRPr lang="ru-RU" sz="20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endParaRPr lang="ru-RU" sz="12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endParaRPr lang="ru-RU" sz="1200" dirty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endParaRPr lang="ru-RU" sz="1200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endParaRPr>
            </a:p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                                   </a:t>
              </a:r>
              <a:r>
                <a:rPr lang="ru-RU" sz="14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Пусть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  <p:graphicFrame>
          <p:nvGraphicFramePr>
            <p:cNvPr id="11269" name="Object 7"/>
            <p:cNvGraphicFramePr>
              <a:graphicFrameLocks noChangeAspect="1"/>
            </p:cNvGraphicFramePr>
            <p:nvPr/>
          </p:nvGraphicFramePr>
          <p:xfrm>
            <a:off x="2158" y="1158"/>
            <a:ext cx="498" cy="150"/>
          </p:xfrm>
          <a:graphic>
            <a:graphicData uri="http://schemas.openxmlformats.org/presentationml/2006/ole">
              <p:oleObj spid="_x0000_s11269" name="Формула" r:id="rId3" imgW="787400" imgH="241300" progId="Equation.3">
                <p:embed/>
              </p:oleObj>
            </a:graphicData>
          </a:graphic>
        </p:graphicFrame>
        <p:graphicFrame>
          <p:nvGraphicFramePr>
            <p:cNvPr id="11270" name="Object 6"/>
            <p:cNvGraphicFramePr>
              <a:graphicFrameLocks noChangeAspect="1"/>
            </p:cNvGraphicFramePr>
            <p:nvPr/>
          </p:nvGraphicFramePr>
          <p:xfrm>
            <a:off x="2258" y="1334"/>
            <a:ext cx="1522" cy="185"/>
          </p:xfrm>
          <a:graphic>
            <a:graphicData uri="http://schemas.openxmlformats.org/presentationml/2006/ole">
              <p:oleObj spid="_x0000_s11270" name="Формула" r:id="rId4" imgW="2006280" imgH="241200" progId="Equation.3">
                <p:embed/>
              </p:oleObj>
            </a:graphicData>
          </a:graphic>
        </p:graphicFrame>
        <p:graphicFrame>
          <p:nvGraphicFramePr>
            <p:cNvPr id="11271" name="Object 5"/>
            <p:cNvGraphicFramePr>
              <a:graphicFrameLocks noChangeAspect="1"/>
            </p:cNvGraphicFramePr>
            <p:nvPr/>
          </p:nvGraphicFramePr>
          <p:xfrm>
            <a:off x="2247" y="1577"/>
            <a:ext cx="266" cy="144"/>
          </p:xfrm>
          <a:graphic>
            <a:graphicData uri="http://schemas.openxmlformats.org/presentationml/2006/ole">
              <p:oleObj spid="_x0000_s11271" name="Формула" r:id="rId5" imgW="419040" imgH="228600" progId="Equation.3">
                <p:embed/>
              </p:oleObj>
            </a:graphicData>
          </a:graphic>
        </p:graphicFrame>
        <p:graphicFrame>
          <p:nvGraphicFramePr>
            <p:cNvPr id="11272" name="Object 4"/>
            <p:cNvGraphicFramePr>
              <a:graphicFrameLocks noChangeAspect="1"/>
            </p:cNvGraphicFramePr>
            <p:nvPr/>
          </p:nvGraphicFramePr>
          <p:xfrm>
            <a:off x="2391" y="1877"/>
            <a:ext cx="1602" cy="1410"/>
          </p:xfrm>
          <a:graphic>
            <a:graphicData uri="http://schemas.openxmlformats.org/presentationml/2006/ole">
              <p:oleObj spid="_x0000_s11272" name="Формула" r:id="rId6" imgW="2539800" imgH="2234880" progId="Equation.3">
                <p:embed/>
              </p:oleObj>
            </a:graphicData>
          </a:graphic>
        </p:graphicFrame>
        <p:sp>
          <p:nvSpPr>
            <p:cNvPr id="11274" name="Rectangle 9"/>
            <p:cNvSpPr>
              <a:spLocks noChangeArrowheads="1"/>
            </p:cNvSpPr>
            <p:nvPr/>
          </p:nvSpPr>
          <p:spPr bwMode="auto">
            <a:xfrm>
              <a:off x="2741" y="1158"/>
              <a:ext cx="479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 - корни уравнения </a:t>
              </a:r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1275" name="Rectangle 10"/>
            <p:cNvSpPr>
              <a:spLocks noChangeArrowheads="1"/>
            </p:cNvSpPr>
            <p:nvPr/>
          </p:nvSpPr>
          <p:spPr bwMode="auto">
            <a:xfrm>
              <a:off x="1532" y="1479"/>
              <a:ext cx="6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11276" name="Rectangle 11"/>
            <p:cNvSpPr>
              <a:spLocks noChangeArrowheads="1"/>
            </p:cNvSpPr>
            <p:nvPr/>
          </p:nvSpPr>
          <p:spPr bwMode="auto">
            <a:xfrm>
              <a:off x="2531" y="1589"/>
              <a:ext cx="249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1200" dirty="0" smtClean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, </a:t>
              </a:r>
              <a:r>
                <a:rPr lang="ru-RU" sz="1400" dirty="0">
                  <a:solidFill>
                    <a:srgbClr val="00FF00"/>
                  </a:solidFill>
                  <a:latin typeface="Arial" charset="0"/>
                  <a:cs typeface="Times New Roman" pitchFamily="18" charset="0"/>
                </a:rPr>
                <a:t>тогда </a:t>
              </a:r>
              <a:endParaRPr lang="ru-RU" sz="1400" dirty="0">
                <a:solidFill>
                  <a:srgbClr val="00FF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206</TotalTime>
  <Words>529</Words>
  <Application>Microsoft Office PowerPoint</Application>
  <PresentationFormat>Экран (4:3)</PresentationFormat>
  <Paragraphs>137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Соревнование</vt:lpstr>
      <vt:lpstr>Формула</vt:lpstr>
      <vt:lpstr>Microsoft Equation 3.0</vt:lpstr>
      <vt:lpstr>Слайд 1</vt:lpstr>
      <vt:lpstr>Слайд 2</vt:lpstr>
      <vt:lpstr>Слайд 3</vt:lpstr>
      <vt:lpstr>Теорема     Виета</vt:lpstr>
      <vt:lpstr>Слайд 5</vt:lpstr>
      <vt:lpstr>Слайд 6</vt:lpstr>
      <vt:lpstr>Слайд 7</vt:lpstr>
      <vt:lpstr>                 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123</cp:lastModifiedBy>
  <cp:revision>21</cp:revision>
  <dcterms:created xsi:type="dcterms:W3CDTF">2012-02-17T11:02:50Z</dcterms:created>
  <dcterms:modified xsi:type="dcterms:W3CDTF">2012-02-19T18:41:05Z</dcterms:modified>
</cp:coreProperties>
</file>