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66" r:id="rId5"/>
    <p:sldId id="269" r:id="rId6"/>
    <p:sldId id="262" r:id="rId7"/>
    <p:sldId id="270" r:id="rId8"/>
    <p:sldId id="271" r:id="rId9"/>
    <p:sldId id="259" r:id="rId10"/>
    <p:sldId id="267" r:id="rId11"/>
    <p:sldId id="268" r:id="rId12"/>
    <p:sldId id="265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51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78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23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96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88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54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758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1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15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97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88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A29B-89BA-4308-9E72-1A7A102DA969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25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4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EA29B-89BA-4308-9E72-1A7A102DA969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A6A08-EBBA-49AA-B6A2-229AB68B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18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521" y="1844824"/>
            <a:ext cx="906163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6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Сложение </a:t>
            </a:r>
            <a:r>
              <a:rPr lang="ru-RU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вычитание </a:t>
            </a:r>
            <a:r>
              <a:rPr lang="ru-RU" sz="6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многочленов</a:t>
            </a:r>
            <a:endParaRPr lang="ru-RU" sz="60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9783" y="404664"/>
            <a:ext cx="24298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Московское СВУ</a:t>
            </a:r>
            <a:endParaRPr lang="ru-RU" sz="2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5949280"/>
            <a:ext cx="58681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Преподаватель математики Каримова С.Р.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207531" cy="365125"/>
          </a:xfrm>
        </p:spPr>
        <p:txBody>
          <a:bodyPr/>
          <a:lstStyle/>
          <a:p>
            <a:fld id="{33D54441-D21A-4B86-8402-889E002506BA}" type="datetime1">
              <a:rPr lang="ru-RU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16.01.2013</a:t>
            </a:fld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72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62136"/>
            <a:ext cx="3168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Упражнения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694398"/>
            <a:ext cx="8007765" cy="5020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3200" b="1" dirty="0" smtClean="0">
                <a:latin typeface="Times New Roman"/>
                <a:ea typeface="Calibri"/>
                <a:cs typeface="Times New Roman"/>
              </a:rPr>
              <a:t>№ 585, </a:t>
            </a:r>
          </a:p>
          <a:p>
            <a:pPr algn="just"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3200" b="1" dirty="0" smtClean="0">
                <a:latin typeface="Times New Roman"/>
                <a:ea typeface="Calibri"/>
                <a:cs typeface="Times New Roman"/>
              </a:rPr>
              <a:t>№ 587(а, в, д), </a:t>
            </a:r>
          </a:p>
          <a:p>
            <a:pPr algn="just"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3200" b="1" dirty="0">
                <a:latin typeface="Times New Roman"/>
                <a:ea typeface="Calibri"/>
                <a:cs typeface="Times New Roman"/>
              </a:rPr>
              <a:t>№ 589 </a:t>
            </a:r>
            <a:r>
              <a:rPr lang="ru-RU" sz="3200" b="1" dirty="0" smtClean="0">
                <a:latin typeface="Times New Roman"/>
                <a:ea typeface="Calibri"/>
                <a:cs typeface="Times New Roman"/>
              </a:rPr>
              <a:t>(а, в), </a:t>
            </a:r>
          </a:p>
          <a:p>
            <a:pPr algn="just"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3200" b="1" dirty="0">
                <a:latin typeface="Times New Roman"/>
                <a:ea typeface="Calibri"/>
                <a:cs typeface="Times New Roman"/>
              </a:rPr>
              <a:t>№ 588 </a:t>
            </a:r>
            <a:r>
              <a:rPr lang="ru-RU" sz="3200" b="1" dirty="0" smtClean="0">
                <a:latin typeface="Times New Roman"/>
                <a:ea typeface="Calibri"/>
                <a:cs typeface="Times New Roman"/>
              </a:rPr>
              <a:t>(а, в)</a:t>
            </a:r>
          </a:p>
          <a:p>
            <a:pPr algn="just"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3200" b="1" dirty="0" smtClean="0">
                <a:latin typeface="Times New Roman"/>
                <a:ea typeface="Calibri"/>
                <a:cs typeface="Times New Roman"/>
              </a:rPr>
              <a:t>№ 591 (дополнительно)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9417" y="4543428"/>
            <a:ext cx="2356834" cy="234315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21216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76745"/>
            <a:ext cx="24842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36" y="620688"/>
            <a:ext cx="9133664" cy="6165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а) Любое нечетное число можно записать в виде 2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+ 1, тогда следующее за ним нечетное число будет равно 2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+ 3. </a:t>
            </a:r>
            <a:endParaRPr lang="ru-RU" dirty="0">
              <a:ea typeface="Calibri"/>
              <a:cs typeface="Times New Roman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Найдем сумму этих чисел:</a:t>
            </a:r>
            <a:endParaRPr lang="ru-RU" dirty="0">
              <a:ea typeface="Calibri"/>
              <a:cs typeface="Times New Roman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2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+ 1 + 2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+ 3 = 4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+ 4.</a:t>
            </a:r>
            <a:endParaRPr lang="ru-RU" dirty="0">
              <a:ea typeface="Calibri"/>
              <a:cs typeface="Times New Roman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Первое слагаемое этой суммы делится на 4 и второе слагаемое делится на 4. Значит, вся сумма 4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+ 4 делится на 4.</a:t>
            </a:r>
            <a:endParaRPr lang="ru-RU" dirty="0">
              <a:ea typeface="Calibri"/>
              <a:cs typeface="Times New Roman"/>
            </a:endParaRPr>
          </a:p>
          <a:p>
            <a:pPr indent="22860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б) Пусть 2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+ 1, 2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+ 3, 2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+ 5 и 2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+ 7 – четыре последовательных нечетных числа. Найдем их сумму:</a:t>
            </a:r>
            <a:endParaRPr lang="ru-RU" dirty="0">
              <a:ea typeface="Calibri"/>
              <a:cs typeface="Times New Roman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2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+ 1 + 2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+ 3 + 2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+ 5 + 2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+ 7 = 8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+ 16.</a:t>
            </a:r>
            <a:endParaRPr lang="ru-RU" dirty="0">
              <a:ea typeface="Calibri"/>
              <a:cs typeface="Times New Roman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Оба слагаемых этой суммы делятся на 8, значит, и вся сумма делится на 8.</a:t>
            </a:r>
            <a:endParaRPr lang="ru-RU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856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671" y="188640"/>
            <a:ext cx="47282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Итог урока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89944"/>
            <a:ext cx="8784976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3200" dirty="0">
                <a:latin typeface="Times New Roman"/>
                <a:ea typeface="Calibri"/>
                <a:cs typeface="Times New Roman"/>
              </a:rPr>
              <a:t>– Что называется многочленом? степенью многочлена?</a:t>
            </a:r>
            <a:endParaRPr lang="ru-RU" sz="2400" dirty="0">
              <a:ea typeface="Calibri"/>
              <a:cs typeface="Times New Roman"/>
            </a:endParaRPr>
          </a:p>
          <a:p>
            <a:pPr indent="228600" algn="just">
              <a:lnSpc>
                <a:spcPct val="105000"/>
              </a:lnSpc>
              <a:spcAft>
                <a:spcPts val="0"/>
              </a:spcAft>
            </a:pPr>
            <a:r>
              <a:rPr lang="ru-RU" sz="3200" dirty="0">
                <a:latin typeface="Times New Roman"/>
                <a:ea typeface="Calibri"/>
                <a:cs typeface="Times New Roman"/>
              </a:rPr>
              <a:t>– Как привести многочлен к стандартному виду?</a:t>
            </a:r>
            <a:endParaRPr lang="ru-RU" sz="2400" dirty="0">
              <a:ea typeface="Calibri"/>
              <a:cs typeface="Times New Roman"/>
            </a:endParaRPr>
          </a:p>
          <a:p>
            <a:pPr indent="228600" algn="just">
              <a:lnSpc>
                <a:spcPct val="105000"/>
              </a:lnSpc>
              <a:spcAft>
                <a:spcPts val="0"/>
              </a:spcAft>
            </a:pPr>
            <a:r>
              <a:rPr lang="ru-RU" sz="3200" dirty="0">
                <a:latin typeface="Times New Roman"/>
                <a:ea typeface="Calibri"/>
                <a:cs typeface="Times New Roman"/>
              </a:rPr>
              <a:t>– Как раскрыть скобки, перед которыми стоит знак «+»? знак «–»?</a:t>
            </a:r>
            <a:endParaRPr lang="ru-RU" sz="2400" dirty="0">
              <a:ea typeface="Calibri"/>
              <a:cs typeface="Times New Roman"/>
            </a:endParaRPr>
          </a:p>
          <a:p>
            <a:pPr indent="228600" algn="just">
              <a:lnSpc>
                <a:spcPct val="105000"/>
              </a:lnSpc>
              <a:spcAft>
                <a:spcPts val="0"/>
              </a:spcAft>
            </a:pPr>
            <a:r>
              <a:rPr lang="ru-RU" sz="3200" dirty="0">
                <a:latin typeface="Times New Roman"/>
                <a:ea typeface="Calibri"/>
                <a:cs typeface="Times New Roman"/>
              </a:rPr>
              <a:t>– Как выполнить сложение или вычитание многочленов?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921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48680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Задание на самоподготовку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2132856"/>
            <a:ext cx="7632848" cy="2378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4000" dirty="0" smtClean="0">
                <a:latin typeface="Times New Roman"/>
                <a:ea typeface="Calibri"/>
                <a:cs typeface="Times New Roman"/>
              </a:rPr>
              <a:t>п.25, 26. № </a:t>
            </a:r>
            <a:r>
              <a:rPr lang="ru-RU" sz="4000" dirty="0">
                <a:latin typeface="Times New Roman"/>
                <a:ea typeface="Calibri"/>
                <a:cs typeface="Times New Roman"/>
              </a:rPr>
              <a:t>586; № 587 (б, г, е); № 588 (б, г); № 589 (б, г).</a:t>
            </a:r>
            <a:endParaRPr lang="ru-RU" sz="4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7974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7504" y="24597"/>
            <a:ext cx="4176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Устная работа.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908720"/>
            <a:ext cx="8856984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Записаны ли многочлены в стандартном виде? </a:t>
            </a:r>
            <a:endParaRPr lang="ru-RU" sz="2800" dirty="0">
              <a:ea typeface="Calibri"/>
              <a:cs typeface="Times New Roman"/>
            </a:endParaRPr>
          </a:p>
          <a:p>
            <a:pPr indent="228600" algn="just"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а) 3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ab</a:t>
            </a:r>
            <a:r>
              <a:rPr lang="ru-RU" sz="28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– 7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y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– 9;			б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)     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x</a:t>
            </a:r>
            <a:r>
              <a:rPr lang="ru-RU" sz="2800" baseline="30000" dirty="0">
                <a:latin typeface="Times New Roman"/>
                <a:ea typeface="Calibri"/>
                <a:cs typeface="Times New Roman"/>
              </a:rPr>
              <a:t>5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+ 2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x</a:t>
            </a:r>
            <a:r>
              <a:rPr lang="ru-RU" sz="28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– </a:t>
            </a:r>
            <a:r>
              <a:rPr lang="ru-RU" sz="2800" i="1" dirty="0" err="1">
                <a:latin typeface="Times New Roman"/>
                <a:ea typeface="Calibri"/>
                <a:cs typeface="Times New Roman"/>
              </a:rPr>
              <a:t>abc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;</a:t>
            </a:r>
            <a:endParaRPr lang="ru-RU" sz="2800" dirty="0">
              <a:ea typeface="Calibri"/>
              <a:cs typeface="Times New Roman"/>
            </a:endParaRPr>
          </a:p>
          <a:p>
            <a:pPr indent="228600" algn="just">
              <a:lnSpc>
                <a:spcPct val="200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в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) 3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y</a:t>
            </a:r>
            <a:r>
              <a:rPr lang="en-US" sz="2800" baseline="30000" dirty="0">
                <a:latin typeface="Times New Roman"/>
                <a:ea typeface="Calibri"/>
                <a:cs typeface="Times New Roman"/>
              </a:rPr>
              <a:t>5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– 7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y</a:t>
            </a:r>
            <a:r>
              <a:rPr lang="en-US" sz="28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+ 2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y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– 9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y</a:t>
            </a:r>
            <a:r>
              <a:rPr lang="en-US" sz="2800" baseline="30000" dirty="0">
                <a:latin typeface="Times New Roman"/>
                <a:ea typeface="Calibri"/>
                <a:cs typeface="Times New Roman"/>
              </a:rPr>
              <a:t>5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;		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г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)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     </a:t>
            </a:r>
            <a:r>
              <a:rPr lang="en-US" sz="2800" i="1" dirty="0" smtClean="0">
                <a:latin typeface="Times New Roman"/>
                <a:ea typeface="Calibri"/>
                <a:cs typeface="Times New Roman"/>
              </a:rPr>
              <a:t>x</a:t>
            </a:r>
            <a:r>
              <a:rPr lang="en-US" sz="2800" baseline="30000" dirty="0" smtClean="0">
                <a:latin typeface="Times New Roman"/>
                <a:ea typeface="Calibri"/>
                <a:cs typeface="Times New Roman"/>
              </a:rPr>
              <a:t>4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– 3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x 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∙ 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 x</a:t>
            </a:r>
            <a:r>
              <a:rPr lang="en-US" sz="28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+ 5;</a:t>
            </a:r>
            <a:endParaRPr lang="ru-RU" sz="2800" dirty="0">
              <a:ea typeface="Calibri"/>
              <a:cs typeface="Times New Roman"/>
            </a:endParaRPr>
          </a:p>
          <a:p>
            <a:pPr indent="228600" algn="just">
              <a:lnSpc>
                <a:spcPct val="200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д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) 4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xy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– 8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x</a:t>
            </a:r>
            <a:r>
              <a:rPr lang="en-US" sz="28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y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+ 2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xy</a:t>
            </a:r>
            <a:r>
              <a:rPr lang="en-US" sz="28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– 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x</a:t>
            </a:r>
            <a:r>
              <a:rPr lang="en-US" sz="28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y</a:t>
            </a:r>
            <a:r>
              <a:rPr lang="en-US" sz="28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;	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е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) 2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a</a:t>
            </a:r>
            <a:r>
              <a:rPr lang="en-US" sz="2800" baseline="30000" dirty="0">
                <a:latin typeface="Times New Roman"/>
                <a:ea typeface="Calibri"/>
                <a:cs typeface="Times New Roman"/>
              </a:rPr>
              <a:t>4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+ 3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a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(–4) + 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a</a:t>
            </a:r>
            <a:r>
              <a:rPr lang="en-US" sz="2800" baseline="30000" dirty="0">
                <a:latin typeface="Times New Roman"/>
                <a:ea typeface="Calibri"/>
                <a:cs typeface="Times New Roman"/>
              </a:rPr>
              <a:t>3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+ 8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a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.</a:t>
            </a:r>
            <a:endParaRPr lang="ru-RU" sz="2800" dirty="0">
              <a:ea typeface="Calibri"/>
              <a:cs typeface="Times New Roman"/>
            </a:endParaRPr>
          </a:p>
          <a:p>
            <a:pPr indent="228600" algn="just"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Приведите к стандартному виду все многочлены.</a:t>
            </a:r>
            <a:endParaRPr lang="ru-RU" sz="2800" dirty="0">
              <a:ea typeface="Calibri"/>
              <a:cs typeface="Times New Roman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88840"/>
            <a:ext cx="360040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681" y="2852936"/>
            <a:ext cx="369947" cy="7361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74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24597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2. Упражнения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8" y="1844824"/>
            <a:ext cx="9065923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806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24597"/>
            <a:ext cx="24842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5780" y="908720"/>
            <a:ext cx="8442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</a:rPr>
              <a:t>!</a:t>
            </a:r>
            <a:r>
              <a:rPr lang="ru-RU" sz="2800" dirty="0" smtClean="0">
                <a:latin typeface="Times New Roman"/>
                <a:ea typeface="Calibri"/>
              </a:rPr>
              <a:t> перед </a:t>
            </a:r>
            <a:r>
              <a:rPr lang="ru-RU" sz="2800" dirty="0">
                <a:latin typeface="Times New Roman"/>
                <a:ea typeface="Calibri"/>
              </a:rPr>
              <a:t>подстановкой </a:t>
            </a:r>
            <a:r>
              <a:rPr lang="ru-RU" sz="2800" dirty="0" smtClean="0">
                <a:latin typeface="Times New Roman"/>
                <a:ea typeface="Calibri"/>
              </a:rPr>
              <a:t>необходимо </a:t>
            </a:r>
            <a:r>
              <a:rPr lang="ru-RU" sz="2800" dirty="0">
                <a:latin typeface="Times New Roman"/>
                <a:ea typeface="Calibri"/>
              </a:rPr>
              <a:t>привести подобные члены </a:t>
            </a:r>
            <a:r>
              <a:rPr lang="ru-RU" sz="2800" dirty="0" smtClean="0">
                <a:latin typeface="Times New Roman"/>
                <a:ea typeface="Calibri"/>
              </a:rPr>
              <a:t>многочлена (подобные слагаемые)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768" y="2060848"/>
            <a:ext cx="8658708" cy="390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25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а) 5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x</a:t>
            </a:r>
            <a:r>
              <a:rPr lang="ru-RU" sz="2400" baseline="30000" dirty="0">
                <a:latin typeface="Times New Roman"/>
                <a:ea typeface="Calibri"/>
                <a:cs typeface="Times New Roman"/>
              </a:rPr>
              <a:t>6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– 3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x</a:t>
            </a:r>
            <a:r>
              <a:rPr lang="ru-RU" sz="24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+ 7 – 2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x</a:t>
            </a:r>
            <a:r>
              <a:rPr lang="ru-RU" sz="2400" baseline="30000" dirty="0">
                <a:latin typeface="Times New Roman"/>
                <a:ea typeface="Calibri"/>
                <a:cs typeface="Times New Roman"/>
              </a:rPr>
              <a:t>6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– 3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x</a:t>
            </a:r>
            <a:r>
              <a:rPr lang="ru-RU" sz="2400" baseline="30000" dirty="0">
                <a:latin typeface="Times New Roman"/>
                <a:ea typeface="Calibri"/>
                <a:cs typeface="Times New Roman"/>
              </a:rPr>
              <a:t>6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+ 4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x</a:t>
            </a:r>
            <a:r>
              <a:rPr lang="ru-RU" sz="24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= 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x</a:t>
            </a:r>
            <a:r>
              <a:rPr lang="ru-RU" sz="24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+ 7</a:t>
            </a:r>
            <a:endParaRPr lang="ru-RU" dirty="0">
              <a:ea typeface="Calibri"/>
              <a:cs typeface="Times New Roman"/>
            </a:endParaRPr>
          </a:p>
          <a:p>
            <a:pPr indent="228600" algn="just">
              <a:lnSpc>
                <a:spcPct val="25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при 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= –10: 		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ru-RU" sz="24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+ 7 = (–10)</a:t>
            </a:r>
            <a:r>
              <a:rPr lang="ru-RU" sz="24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+ 7 = 107.</a:t>
            </a:r>
            <a:endParaRPr lang="ru-RU" dirty="0">
              <a:ea typeface="Calibri"/>
              <a:cs typeface="Times New Roman"/>
            </a:endParaRPr>
          </a:p>
          <a:p>
            <a:pPr indent="228600" algn="just">
              <a:lnSpc>
                <a:spcPct val="25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б) 4</a:t>
            </a:r>
            <a:r>
              <a:rPr lang="en-US" sz="2400" i="1" dirty="0">
                <a:latin typeface="Times New Roman"/>
                <a:ea typeface="Calibri"/>
                <a:cs typeface="Times New Roman"/>
              </a:rPr>
              <a:t>a</a:t>
            </a:r>
            <a:r>
              <a:rPr lang="ru-RU" sz="24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2400" i="1" dirty="0">
                <a:latin typeface="Times New Roman"/>
                <a:ea typeface="Calibri"/>
                <a:cs typeface="Times New Roman"/>
              </a:rPr>
              <a:t>b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– </a:t>
            </a:r>
            <a:r>
              <a:rPr lang="en-US" sz="2400" i="1" dirty="0" err="1">
                <a:latin typeface="Times New Roman"/>
                <a:ea typeface="Calibri"/>
                <a:cs typeface="Times New Roman"/>
              </a:rPr>
              <a:t>ab</a:t>
            </a:r>
            <a:r>
              <a:rPr lang="ru-RU" sz="24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– 3</a:t>
            </a:r>
            <a:r>
              <a:rPr lang="en-US" sz="2400" i="1" dirty="0">
                <a:latin typeface="Times New Roman"/>
                <a:ea typeface="Calibri"/>
                <a:cs typeface="Times New Roman"/>
              </a:rPr>
              <a:t>a</a:t>
            </a:r>
            <a:r>
              <a:rPr lang="ru-RU" sz="24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2400" i="1" dirty="0">
                <a:latin typeface="Times New Roman"/>
                <a:ea typeface="Calibri"/>
                <a:cs typeface="Times New Roman"/>
              </a:rPr>
              <a:t>b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+ </a:t>
            </a:r>
            <a:r>
              <a:rPr lang="en-US" sz="2400" i="1" dirty="0" err="1">
                <a:latin typeface="Times New Roman"/>
                <a:ea typeface="Calibri"/>
                <a:cs typeface="Times New Roman"/>
              </a:rPr>
              <a:t>ab</a:t>
            </a:r>
            <a:r>
              <a:rPr lang="ru-RU" sz="24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– </a:t>
            </a:r>
            <a:r>
              <a:rPr lang="en-US" sz="2400" i="1" dirty="0" err="1">
                <a:latin typeface="Times New Roman"/>
                <a:ea typeface="Calibri"/>
                <a:cs typeface="Times New Roman"/>
              </a:rPr>
              <a:t>ab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+ 6 = </a:t>
            </a:r>
            <a:r>
              <a:rPr lang="en-US" sz="2400" i="1" dirty="0">
                <a:latin typeface="Times New Roman"/>
                <a:ea typeface="Calibri"/>
                <a:cs typeface="Times New Roman"/>
              </a:rPr>
              <a:t>a</a:t>
            </a:r>
            <a:r>
              <a:rPr lang="ru-RU" sz="24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2400" i="1" dirty="0">
                <a:latin typeface="Times New Roman"/>
                <a:ea typeface="Calibri"/>
                <a:cs typeface="Times New Roman"/>
              </a:rPr>
              <a:t>b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– </a:t>
            </a:r>
            <a:r>
              <a:rPr lang="en-US" sz="2400" i="1" dirty="0" err="1">
                <a:latin typeface="Times New Roman"/>
                <a:ea typeface="Calibri"/>
                <a:cs typeface="Times New Roman"/>
              </a:rPr>
              <a:t>ab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+ 6</a:t>
            </a:r>
            <a:endParaRPr lang="ru-RU" dirty="0">
              <a:ea typeface="Calibri"/>
              <a:cs typeface="Times New Roman"/>
            </a:endParaRPr>
          </a:p>
          <a:p>
            <a:pPr indent="228600" algn="just">
              <a:lnSpc>
                <a:spcPct val="25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400" dirty="0">
                <a:latin typeface="Times New Roman"/>
                <a:ea typeface="Calibri"/>
                <a:cs typeface="Times New Roman"/>
              </a:rPr>
              <a:t>при 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а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= –3, 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b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= 2:	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a</a:t>
            </a:r>
            <a:r>
              <a:rPr lang="ru-RU" sz="24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ru-RU" sz="2400" i="1" dirty="0">
                <a:latin typeface="Times New Roman"/>
                <a:ea typeface="Calibri"/>
                <a:cs typeface="Times New Roman"/>
              </a:rPr>
              <a:t>b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– </a:t>
            </a:r>
            <a:r>
              <a:rPr lang="ru-RU" sz="2400" i="1" dirty="0" err="1">
                <a:latin typeface="Times New Roman"/>
                <a:ea typeface="Calibri"/>
                <a:cs typeface="Times New Roman"/>
              </a:rPr>
              <a:t>ab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 + 6 = 9 ∙  2 + 3 ∙  2 + 6 = 30.</a:t>
            </a:r>
            <a:endParaRPr lang="ru-RU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7106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88640"/>
            <a:ext cx="8712968" cy="6232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1. Приведите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многочлен к стандартному виду.</a:t>
            </a:r>
            <a:endParaRPr lang="ru-RU" sz="2000" dirty="0">
              <a:ea typeface="Calibri"/>
              <a:cs typeface="Times New Roman"/>
            </a:endParaRPr>
          </a:p>
          <a:p>
            <a:pPr indent="228600" algn="just"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) 5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x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∙  8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y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∙  (–7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x</a:t>
            </a:r>
            <a:r>
              <a:rPr lang="en-US" sz="28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) + (–6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x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) ∙  3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y</a:t>
            </a:r>
            <a:r>
              <a:rPr lang="en-US" sz="28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;</a:t>
            </a:r>
            <a:endParaRPr lang="ru-RU" sz="2000" dirty="0">
              <a:ea typeface="Calibri"/>
              <a:cs typeface="Times New Roman"/>
            </a:endParaRPr>
          </a:p>
          <a:p>
            <a:pPr indent="228600" algn="just"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б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) 5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a</a:t>
            </a:r>
            <a:r>
              <a:rPr lang="en-US" sz="28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+ 3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a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– 7 – 5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a</a:t>
            </a:r>
            <a:r>
              <a:rPr lang="en-US" sz="2800" baseline="30000" dirty="0">
                <a:latin typeface="Times New Roman"/>
                <a:ea typeface="Calibri"/>
                <a:cs typeface="Times New Roman"/>
              </a:rPr>
              <a:t>3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– 3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a</a:t>
            </a:r>
            <a:r>
              <a:rPr lang="en-US" sz="28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+ 7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a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– 11;</a:t>
            </a:r>
            <a:endParaRPr lang="ru-RU" sz="2000" dirty="0">
              <a:ea typeface="Calibri"/>
              <a:cs typeface="Times New Roman"/>
            </a:endParaRPr>
          </a:p>
          <a:p>
            <a:pPr indent="228600" algn="just"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в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) 6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a</a:t>
            </a:r>
            <a:r>
              <a:rPr lang="en-US" sz="28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b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– 5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ab</a:t>
            </a:r>
            <a:r>
              <a:rPr lang="en-US" sz="28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+ 5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a</a:t>
            </a:r>
            <a:r>
              <a:rPr lang="en-US" sz="2800" baseline="30000" dirty="0">
                <a:latin typeface="Times New Roman"/>
                <a:ea typeface="Calibri"/>
                <a:cs typeface="Times New Roman"/>
              </a:rPr>
              <a:t>3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+ 2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ab</a:t>
            </a:r>
            <a:r>
              <a:rPr lang="en-US" sz="28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– 8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a</a:t>
            </a:r>
            <a:r>
              <a:rPr lang="en-US" sz="2800" baseline="30000" dirty="0">
                <a:latin typeface="Times New Roman"/>
                <a:ea typeface="Calibri"/>
                <a:cs typeface="Times New Roman"/>
              </a:rPr>
              <a:t>3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– 3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a</a:t>
            </a:r>
            <a:r>
              <a:rPr lang="en-US" sz="28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b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.</a:t>
            </a:r>
            <a:endParaRPr lang="ru-RU" sz="2000" dirty="0">
              <a:ea typeface="Calibri"/>
              <a:cs typeface="Times New Roman"/>
            </a:endParaRPr>
          </a:p>
          <a:p>
            <a:pPr indent="228600" algn="just"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2. Найдите значение многочлена.</a:t>
            </a:r>
            <a:endParaRPr lang="ru-RU" sz="2000" dirty="0">
              <a:ea typeface="Calibri"/>
              <a:cs typeface="Times New Roman"/>
            </a:endParaRPr>
          </a:p>
          <a:p>
            <a:pPr indent="228600" algn="just"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а) –15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a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–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b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– 2 + 14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a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при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а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–29,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b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–2;</a:t>
            </a:r>
            <a:endParaRPr lang="ru-RU" sz="2000" dirty="0">
              <a:ea typeface="Calibri"/>
              <a:cs typeface="Times New Roman"/>
            </a:endParaRPr>
          </a:p>
          <a:p>
            <a:pPr indent="228600" algn="just">
              <a:lnSpc>
                <a:spcPct val="20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б)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m</a:t>
            </a:r>
            <a:r>
              <a:rPr lang="ru-RU" sz="2800" baseline="30000" dirty="0">
                <a:latin typeface="Times New Roman"/>
                <a:ea typeface="Calibri"/>
                <a:cs typeface="Times New Roman"/>
              </a:rPr>
              <a:t>4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– 3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m</a:t>
            </a:r>
            <a:r>
              <a:rPr lang="ru-RU" sz="2800" baseline="30000" dirty="0">
                <a:latin typeface="Times New Roman"/>
                <a:ea typeface="Calibri"/>
                <a:cs typeface="Times New Roman"/>
              </a:rPr>
              <a:t>3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n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+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m</a:t>
            </a:r>
            <a:r>
              <a:rPr lang="ru-RU" sz="28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n</a:t>
            </a:r>
            <a:r>
              <a:rPr lang="ru-RU" sz="2800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–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m</a:t>
            </a:r>
            <a:r>
              <a:rPr lang="ru-RU" sz="2800" baseline="30000" dirty="0">
                <a:latin typeface="Times New Roman"/>
                <a:ea typeface="Calibri"/>
                <a:cs typeface="Times New Roman"/>
              </a:rPr>
              <a:t>3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n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– 4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mn</a:t>
            </a:r>
            <a:r>
              <a:rPr lang="ru-RU" sz="2800" baseline="30000" dirty="0">
                <a:latin typeface="Times New Roman"/>
                <a:ea typeface="Calibri"/>
                <a:cs typeface="Times New Roman"/>
              </a:rPr>
              <a:t>3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при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т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–1,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п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= 1.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457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248" y="18864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Степень многочлена</a:t>
            </a:r>
            <a:endParaRPr lang="ru-RU" sz="48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8256" y="855594"/>
            <a:ext cx="9144000" cy="647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5000"/>
              </a:lnSpc>
              <a:spcAft>
                <a:spcPts val="0"/>
              </a:spcAft>
            </a:pPr>
            <a:r>
              <a:rPr lang="ru-RU" sz="3600" dirty="0" smtClean="0">
                <a:latin typeface="Times New Roman"/>
                <a:ea typeface="Calibri"/>
                <a:cs typeface="Times New Roman"/>
              </a:rPr>
              <a:t> </a:t>
            </a:r>
            <a:endParaRPr lang="ru-RU" sz="3600" dirty="0"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628800"/>
            <a:ext cx="4520533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50000"/>
              </a:lnSpc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Работа с учебником стр.120:</a:t>
            </a:r>
          </a:p>
          <a:p>
            <a:pPr marL="457200" indent="-457200">
              <a:lnSpc>
                <a:spcPct val="25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Определение</a:t>
            </a:r>
          </a:p>
          <a:p>
            <a:pPr marL="457200" indent="-457200">
              <a:lnSpc>
                <a:spcPct val="25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Пример 2</a:t>
            </a:r>
          </a:p>
          <a:p>
            <a:pPr>
              <a:lnSpc>
                <a:spcPct val="250000"/>
              </a:lnSpc>
            </a:pPr>
            <a:r>
              <a:rPr lang="ru-RU" sz="2800" dirty="0" smtClean="0">
                <a:latin typeface="Times New Roman"/>
                <a:cs typeface="Times New Roman"/>
              </a:rPr>
              <a:t>№ 577 (а), 578 (а)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1400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248" y="-12528"/>
            <a:ext cx="89289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Сложение и вычитание многочленов</a:t>
            </a:r>
            <a:endParaRPr lang="ru-RU" sz="48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6196" y="2348880"/>
            <a:ext cx="8280920" cy="2716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Назовите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выражение, которое получится после раскрытия скобок.</a:t>
            </a:r>
            <a:endParaRPr lang="ru-RU" sz="2000" dirty="0">
              <a:ea typeface="Calibri"/>
              <a:cs typeface="Times New Roman"/>
            </a:endParaRPr>
          </a:p>
          <a:p>
            <a:pPr indent="22860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а)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x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+ (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y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–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z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);			в)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x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– (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a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–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b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);</a:t>
            </a:r>
            <a:endParaRPr lang="ru-RU" sz="2000" dirty="0">
              <a:ea typeface="Calibri"/>
              <a:cs typeface="Times New Roman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б)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a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– (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b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+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c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);			г) 2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p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– (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p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+ 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q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).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96935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16632"/>
            <a:ext cx="265329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u="sng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Правило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772816"/>
            <a:ext cx="8496944" cy="3697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   Если перед скобками стоит знак «</a:t>
            </a: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плюс</a:t>
            </a:r>
            <a:r>
              <a:rPr lang="ru-RU" sz="3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», то скобки можно опустить, </a:t>
            </a:r>
            <a:r>
              <a:rPr lang="ru-RU" sz="32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не меняя 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знаки</a:t>
            </a:r>
            <a:r>
              <a:rPr lang="ru-RU" sz="32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слагаемых; если перед скобками стоит знак «</a:t>
            </a:r>
            <a:r>
              <a:rPr lang="ru-RU" sz="32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минус</a:t>
            </a:r>
            <a:r>
              <a:rPr lang="ru-RU" sz="3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», то 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скобки можно </a:t>
            </a:r>
            <a:r>
              <a:rPr lang="ru-RU" sz="32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опустить </a:t>
            </a:r>
            <a:r>
              <a:rPr lang="ru-RU" sz="3200" b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изменив 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знак каждого слагаемого на противоположный.</a:t>
            </a:r>
          </a:p>
        </p:txBody>
      </p:sp>
    </p:spTree>
    <p:extLst>
      <p:ext uri="{BB962C8B-B14F-4D97-AF65-F5344CB8AC3E}">
        <p14:creationId xmlns:p14="http://schemas.microsoft.com/office/powerpoint/2010/main" val="3639618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6293298" y="1099428"/>
            <a:ext cx="2724435" cy="1967496"/>
            <a:chOff x="2877380" y="1831557"/>
            <a:chExt cx="4104456" cy="2592288"/>
          </a:xfrm>
        </p:grpSpPr>
        <p:sp>
          <p:nvSpPr>
            <p:cNvPr id="5" name="Выноска-облако 4"/>
            <p:cNvSpPr/>
            <p:nvPr/>
          </p:nvSpPr>
          <p:spPr>
            <a:xfrm>
              <a:off x="2877380" y="1831557"/>
              <a:ext cx="4104456" cy="2592288"/>
            </a:xfrm>
            <a:prstGeom prst="cloudCallout">
              <a:avLst>
                <a:gd name="adj1" fmla="val -42432"/>
                <a:gd name="adj2" fmla="val -14306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62980" y="2606445"/>
              <a:ext cx="3533253" cy="7704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32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меняются</a:t>
              </a:r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04023" y="5870642"/>
            <a:ext cx="1893467" cy="864096"/>
            <a:chOff x="154726" y="2881945"/>
            <a:chExt cx="1893467" cy="864096"/>
          </a:xfrm>
        </p:grpSpPr>
        <p:sp>
          <p:nvSpPr>
            <p:cNvPr id="10" name="Блок-схема: перфолента 9"/>
            <p:cNvSpPr/>
            <p:nvPr/>
          </p:nvSpPr>
          <p:spPr>
            <a:xfrm>
              <a:off x="167322" y="2881945"/>
              <a:ext cx="1833773" cy="864096"/>
            </a:xfrm>
            <a:prstGeom prst="flowChartPunchedTap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54726" y="3021605"/>
              <a:ext cx="189346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>
                  <a:latin typeface="Times New Roman"/>
                  <a:ea typeface="Calibri"/>
                  <a:cs typeface="Times New Roman"/>
                </a:rPr>
                <a:t>x</a:t>
              </a:r>
              <a:r>
                <a:rPr lang="ru-RU" sz="3200" b="1" dirty="0">
                  <a:latin typeface="Times New Roman"/>
                  <a:ea typeface="Calibri"/>
                  <a:cs typeface="Times New Roman"/>
                </a:rPr>
                <a:t> – (</a:t>
              </a:r>
              <a:r>
                <a:rPr lang="ru-RU" sz="3200" b="1" i="1" dirty="0">
                  <a:latin typeface="Times New Roman"/>
                  <a:ea typeface="Calibri"/>
                  <a:cs typeface="Times New Roman"/>
                </a:rPr>
                <a:t>a</a:t>
              </a:r>
              <a:r>
                <a:rPr lang="ru-RU" sz="3200" b="1" dirty="0">
                  <a:latin typeface="Times New Roman"/>
                  <a:ea typeface="Calibri"/>
                  <a:cs typeface="Times New Roman"/>
                </a:rPr>
                <a:t> – </a:t>
              </a:r>
              <a:r>
                <a:rPr lang="ru-RU" sz="3200" b="1" i="1" dirty="0">
                  <a:latin typeface="Times New Roman"/>
                  <a:ea typeface="Calibri"/>
                  <a:cs typeface="Times New Roman"/>
                </a:rPr>
                <a:t>b</a:t>
              </a:r>
              <a:r>
                <a:rPr lang="ru-RU" sz="3200" b="1" dirty="0" smtClean="0">
                  <a:latin typeface="Times New Roman"/>
                  <a:ea typeface="Calibri"/>
                  <a:cs typeface="Times New Roman"/>
                </a:rPr>
                <a:t>)</a:t>
              </a:r>
              <a:endParaRPr lang="ru-RU" sz="3200" b="1" dirty="0"/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0" y="0"/>
            <a:ext cx="19899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Кластер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296348" y="453097"/>
            <a:ext cx="75886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 раскрытии скобок знаки:</a:t>
            </a:r>
            <a:endParaRPr lang="ru-RU" sz="36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905111" y="1162652"/>
            <a:ext cx="2890055" cy="1967496"/>
            <a:chOff x="2877380" y="1831557"/>
            <a:chExt cx="4353968" cy="2592288"/>
          </a:xfrm>
        </p:grpSpPr>
        <p:sp>
          <p:nvSpPr>
            <p:cNvPr id="41" name="Выноска-облако 40"/>
            <p:cNvSpPr/>
            <p:nvPr/>
          </p:nvSpPr>
          <p:spPr>
            <a:xfrm>
              <a:off x="2877380" y="1831557"/>
              <a:ext cx="4104456" cy="2592288"/>
            </a:xfrm>
            <a:prstGeom prst="cloudCallout">
              <a:avLst>
                <a:gd name="adj1" fmla="val -42432"/>
                <a:gd name="adj2" fmla="val -14306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2877380" y="2601965"/>
              <a:ext cx="4353968" cy="7704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32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не меняются</a:t>
              </a:r>
              <a:endPara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216619" y="5030031"/>
            <a:ext cx="1922321" cy="864096"/>
            <a:chOff x="154726" y="2881945"/>
            <a:chExt cx="1922321" cy="864096"/>
          </a:xfrm>
        </p:grpSpPr>
        <p:sp>
          <p:nvSpPr>
            <p:cNvPr id="44" name="Блок-схема: перфолента 43"/>
            <p:cNvSpPr/>
            <p:nvPr/>
          </p:nvSpPr>
          <p:spPr>
            <a:xfrm>
              <a:off x="167322" y="2881945"/>
              <a:ext cx="1833773" cy="864096"/>
            </a:xfrm>
            <a:prstGeom prst="flowChartPunchedTap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54726" y="3021605"/>
              <a:ext cx="192232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i="1" dirty="0">
                  <a:latin typeface="Times New Roman"/>
                  <a:ea typeface="Calibri"/>
                  <a:cs typeface="Times New Roman"/>
                </a:rPr>
                <a:t>d</a:t>
              </a:r>
              <a:r>
                <a:rPr lang="ru-RU" sz="3200" b="1" dirty="0" smtClean="0">
                  <a:latin typeface="Times New Roman"/>
                  <a:ea typeface="Calibri"/>
                  <a:cs typeface="Times New Roman"/>
                </a:rPr>
                <a:t> </a:t>
              </a:r>
              <a:r>
                <a:rPr lang="en-US" sz="3200" b="1" dirty="0" smtClean="0">
                  <a:latin typeface="Times New Roman"/>
                  <a:ea typeface="Calibri"/>
                  <a:cs typeface="Times New Roman"/>
                </a:rPr>
                <a:t>+</a:t>
              </a:r>
              <a:r>
                <a:rPr lang="ru-RU" sz="3200" b="1" dirty="0" smtClean="0">
                  <a:latin typeface="Times New Roman"/>
                  <a:ea typeface="Calibri"/>
                  <a:cs typeface="Times New Roman"/>
                </a:rPr>
                <a:t> (</a:t>
              </a:r>
              <a:r>
                <a:rPr lang="en-US" sz="3200" b="1" i="1" dirty="0" smtClean="0">
                  <a:latin typeface="Times New Roman"/>
                  <a:ea typeface="Calibri"/>
                  <a:cs typeface="Times New Roman"/>
                </a:rPr>
                <a:t>c</a:t>
              </a:r>
              <a:r>
                <a:rPr lang="ru-RU" sz="3200" b="1" dirty="0" smtClean="0">
                  <a:latin typeface="Times New Roman"/>
                  <a:ea typeface="Calibri"/>
                  <a:cs typeface="Times New Roman"/>
                </a:rPr>
                <a:t> </a:t>
              </a:r>
              <a:r>
                <a:rPr lang="ru-RU" sz="3200" b="1" dirty="0">
                  <a:latin typeface="Times New Roman"/>
                  <a:ea typeface="Calibri"/>
                  <a:cs typeface="Times New Roman"/>
                </a:rPr>
                <a:t>– </a:t>
              </a:r>
              <a:r>
                <a:rPr lang="en-US" sz="3200" b="1" i="1" dirty="0" smtClean="0">
                  <a:latin typeface="Times New Roman"/>
                  <a:ea typeface="Calibri"/>
                  <a:cs typeface="Times New Roman"/>
                </a:rPr>
                <a:t>a</a:t>
              </a:r>
              <a:r>
                <a:rPr lang="ru-RU" sz="3200" b="1" dirty="0" smtClean="0">
                  <a:latin typeface="Times New Roman"/>
                  <a:ea typeface="Calibri"/>
                  <a:cs typeface="Times New Roman"/>
                </a:rPr>
                <a:t>)</a:t>
              </a:r>
              <a:endParaRPr lang="ru-RU" sz="3200" b="1" dirty="0"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3244287" y="5939793"/>
            <a:ext cx="2056341" cy="864096"/>
            <a:chOff x="154726" y="2881945"/>
            <a:chExt cx="1846369" cy="864096"/>
          </a:xfrm>
        </p:grpSpPr>
        <p:sp>
          <p:nvSpPr>
            <p:cNvPr id="47" name="Блок-схема: перфолента 46"/>
            <p:cNvSpPr/>
            <p:nvPr/>
          </p:nvSpPr>
          <p:spPr>
            <a:xfrm>
              <a:off x="167322" y="2881945"/>
              <a:ext cx="1833773" cy="864096"/>
            </a:xfrm>
            <a:prstGeom prst="flowChartPunchedTap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154726" y="3021605"/>
              <a:ext cx="172603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latin typeface="Times New Roman"/>
                  <a:ea typeface="Calibri"/>
                  <a:cs typeface="Times New Roman"/>
                </a:rPr>
                <a:t>p</a:t>
              </a:r>
              <a:r>
                <a:rPr lang="ru-RU" sz="3200" b="1" dirty="0" smtClean="0">
                  <a:latin typeface="Times New Roman"/>
                  <a:ea typeface="Calibri"/>
                  <a:cs typeface="Times New Roman"/>
                </a:rPr>
                <a:t> </a:t>
              </a:r>
              <a:r>
                <a:rPr lang="ru-RU" sz="3200" b="1" dirty="0">
                  <a:latin typeface="Times New Roman"/>
                  <a:ea typeface="Calibri"/>
                  <a:cs typeface="Times New Roman"/>
                </a:rPr>
                <a:t>– (</a:t>
              </a:r>
              <a:r>
                <a:rPr lang="ru-RU" sz="3200" b="1" i="1" dirty="0">
                  <a:latin typeface="Times New Roman"/>
                  <a:ea typeface="Calibri"/>
                  <a:cs typeface="Times New Roman"/>
                </a:rPr>
                <a:t>p</a:t>
              </a:r>
              <a:r>
                <a:rPr lang="ru-RU" sz="3200" b="1" dirty="0">
                  <a:latin typeface="Times New Roman"/>
                  <a:ea typeface="Calibri"/>
                  <a:cs typeface="Times New Roman"/>
                </a:rPr>
                <a:t> + </a:t>
              </a:r>
              <a:r>
                <a:rPr lang="ru-RU" sz="3200" b="1" i="1" dirty="0">
                  <a:latin typeface="Times New Roman"/>
                  <a:ea typeface="Calibri"/>
                  <a:cs typeface="Times New Roman"/>
                </a:rPr>
                <a:t>q</a:t>
              </a:r>
              <a:r>
                <a:rPr lang="ru-RU" sz="3200" b="1" dirty="0" smtClean="0">
                  <a:latin typeface="Times New Roman"/>
                  <a:ea typeface="Calibri"/>
                  <a:cs typeface="Times New Roman"/>
                </a:rPr>
                <a:t>)</a:t>
              </a:r>
              <a:endParaRPr lang="ru-RU" sz="3200" b="1" dirty="0"/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3244286" y="5015819"/>
            <a:ext cx="2002471" cy="864096"/>
            <a:chOff x="154726" y="2881945"/>
            <a:chExt cx="2002471" cy="864096"/>
          </a:xfrm>
        </p:grpSpPr>
        <p:sp>
          <p:nvSpPr>
            <p:cNvPr id="50" name="Блок-схема: перфолента 49"/>
            <p:cNvSpPr/>
            <p:nvPr/>
          </p:nvSpPr>
          <p:spPr>
            <a:xfrm>
              <a:off x="167322" y="2881945"/>
              <a:ext cx="1833773" cy="864096"/>
            </a:xfrm>
            <a:prstGeom prst="flowChartPunchedTap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54726" y="3021605"/>
              <a:ext cx="200247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i="1" dirty="0" smtClean="0">
                  <a:latin typeface="Times New Roman"/>
                  <a:ea typeface="Calibri"/>
                  <a:cs typeface="Times New Roman"/>
                </a:rPr>
                <a:t>a</a:t>
              </a:r>
              <a:r>
                <a:rPr lang="ru-RU" sz="3200" b="1" dirty="0">
                  <a:latin typeface="Times New Roman"/>
                  <a:ea typeface="Calibri"/>
                  <a:cs typeface="Times New Roman"/>
                </a:rPr>
                <a:t> –</a:t>
              </a:r>
              <a:r>
                <a:rPr lang="ru-RU" sz="3200" b="1" dirty="0" smtClean="0">
                  <a:latin typeface="Times New Roman"/>
                  <a:ea typeface="Calibri"/>
                  <a:cs typeface="Times New Roman"/>
                </a:rPr>
                <a:t>(</a:t>
              </a:r>
              <a:r>
                <a:rPr lang="en-US" sz="3200" b="1" i="1" dirty="0" smtClean="0">
                  <a:latin typeface="Times New Roman"/>
                  <a:ea typeface="Calibri"/>
                  <a:cs typeface="Times New Roman"/>
                </a:rPr>
                <a:t>c</a:t>
              </a:r>
              <a:r>
                <a:rPr lang="ru-RU" sz="3200" b="1" dirty="0" smtClean="0">
                  <a:latin typeface="Times New Roman"/>
                  <a:ea typeface="Calibri"/>
                  <a:cs typeface="Times New Roman"/>
                </a:rPr>
                <a:t>–</a:t>
              </a:r>
              <a:r>
                <a:rPr lang="en-US" sz="3200" b="1" i="1" dirty="0" err="1" smtClean="0">
                  <a:latin typeface="Times New Roman"/>
                  <a:ea typeface="Calibri"/>
                  <a:cs typeface="Times New Roman"/>
                </a:rPr>
                <a:t>a+b</a:t>
              </a:r>
              <a:r>
                <a:rPr lang="ru-RU" sz="3200" b="1" dirty="0" smtClean="0">
                  <a:latin typeface="Times New Roman"/>
                  <a:ea typeface="Calibri"/>
                  <a:cs typeface="Times New Roman"/>
                </a:rPr>
                <a:t>)</a:t>
              </a:r>
              <a:endParaRPr lang="ru-RU" sz="3200" b="1" dirty="0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6401443" y="5028697"/>
            <a:ext cx="2056341" cy="864096"/>
            <a:chOff x="154726" y="2881945"/>
            <a:chExt cx="1846369" cy="864096"/>
          </a:xfrm>
        </p:grpSpPr>
        <p:sp>
          <p:nvSpPr>
            <p:cNvPr id="53" name="Блок-схема: перфолента 52"/>
            <p:cNvSpPr/>
            <p:nvPr/>
          </p:nvSpPr>
          <p:spPr>
            <a:xfrm>
              <a:off x="167322" y="2881945"/>
              <a:ext cx="1833773" cy="864096"/>
            </a:xfrm>
            <a:prstGeom prst="flowChartPunchedTap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154726" y="3021605"/>
              <a:ext cx="1691490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>
                  <a:latin typeface="Times New Roman"/>
                  <a:ea typeface="Calibri"/>
                  <a:cs typeface="Times New Roman"/>
                </a:rPr>
                <a:t>x</a:t>
              </a:r>
              <a:r>
                <a:rPr lang="ru-RU" sz="3200" b="1" dirty="0">
                  <a:latin typeface="Times New Roman"/>
                  <a:ea typeface="Calibri"/>
                  <a:cs typeface="Times New Roman"/>
                </a:rPr>
                <a:t> + (</a:t>
              </a:r>
              <a:r>
                <a:rPr lang="ru-RU" sz="3200" b="1" i="1" dirty="0">
                  <a:latin typeface="Times New Roman"/>
                  <a:ea typeface="Calibri"/>
                  <a:cs typeface="Times New Roman"/>
                </a:rPr>
                <a:t>y</a:t>
              </a:r>
              <a:r>
                <a:rPr lang="ru-RU" sz="3200" b="1" dirty="0">
                  <a:latin typeface="Times New Roman"/>
                  <a:ea typeface="Calibri"/>
                  <a:cs typeface="Times New Roman"/>
                </a:rPr>
                <a:t> </a:t>
              </a:r>
              <a:r>
                <a:rPr lang="en-US" sz="3200" b="1" dirty="0" smtClean="0">
                  <a:latin typeface="Times New Roman"/>
                  <a:ea typeface="Calibri"/>
                  <a:cs typeface="Times New Roman"/>
                </a:rPr>
                <a:t>+</a:t>
              </a:r>
              <a:r>
                <a:rPr lang="ru-RU" sz="3200" b="1" dirty="0" smtClean="0">
                  <a:latin typeface="Times New Roman"/>
                  <a:ea typeface="Calibri"/>
                  <a:cs typeface="Times New Roman"/>
                </a:rPr>
                <a:t> </a:t>
              </a:r>
              <a:r>
                <a:rPr lang="ru-RU" sz="3200" b="1" i="1" dirty="0">
                  <a:latin typeface="Times New Roman"/>
                  <a:ea typeface="Calibri"/>
                  <a:cs typeface="Times New Roman"/>
                </a:rPr>
                <a:t>z</a:t>
              </a:r>
              <a:r>
                <a:rPr lang="ru-RU" sz="3200" b="1" dirty="0">
                  <a:latin typeface="Times New Roman"/>
                  <a:ea typeface="Calibri"/>
                  <a:cs typeface="Times New Roman"/>
                </a:rPr>
                <a:t>)</a:t>
              </a:r>
              <a:endParaRPr lang="ru-RU" sz="3200" b="1" dirty="0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6415471" y="5892793"/>
            <a:ext cx="2098651" cy="864096"/>
            <a:chOff x="154726" y="2881945"/>
            <a:chExt cx="1884359" cy="864096"/>
          </a:xfrm>
        </p:grpSpPr>
        <p:sp>
          <p:nvSpPr>
            <p:cNvPr id="56" name="Блок-схема: перфолента 55"/>
            <p:cNvSpPr/>
            <p:nvPr/>
          </p:nvSpPr>
          <p:spPr>
            <a:xfrm>
              <a:off x="167322" y="2881945"/>
              <a:ext cx="1833773" cy="864096"/>
            </a:xfrm>
            <a:prstGeom prst="flowChartPunchedTap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154726" y="3021605"/>
              <a:ext cx="188435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="1" dirty="0" smtClean="0">
                  <a:latin typeface="Times New Roman"/>
                  <a:ea typeface="Calibri"/>
                  <a:cs typeface="Times New Roman"/>
                </a:rPr>
                <a:t>s</a:t>
              </a:r>
              <a:r>
                <a:rPr lang="ru-RU" sz="3200" b="1" dirty="0" smtClean="0">
                  <a:latin typeface="Times New Roman"/>
                  <a:ea typeface="Calibri"/>
                  <a:cs typeface="Times New Roman"/>
                </a:rPr>
                <a:t> </a:t>
              </a:r>
              <a:r>
                <a:rPr lang="en-US" sz="3200" b="1" dirty="0" smtClean="0">
                  <a:latin typeface="Times New Roman"/>
                  <a:ea typeface="Calibri"/>
                  <a:cs typeface="Times New Roman"/>
                </a:rPr>
                <a:t>+t</a:t>
              </a:r>
              <a:r>
                <a:rPr lang="ru-RU" sz="3200" b="1" dirty="0" smtClean="0">
                  <a:latin typeface="Times New Roman"/>
                  <a:ea typeface="Calibri"/>
                  <a:cs typeface="Times New Roman"/>
                </a:rPr>
                <a:t>–(</a:t>
              </a:r>
              <a:r>
                <a:rPr lang="en-US" sz="3200" b="1" dirty="0" smtClean="0">
                  <a:latin typeface="Times New Roman"/>
                  <a:ea typeface="Calibri"/>
                  <a:cs typeface="Times New Roman"/>
                </a:rPr>
                <a:t>t</a:t>
              </a:r>
              <a:r>
                <a:rPr lang="ru-RU" sz="3200" b="1" dirty="0" smtClean="0">
                  <a:latin typeface="Times New Roman"/>
                  <a:ea typeface="Calibri"/>
                  <a:cs typeface="Times New Roman"/>
                </a:rPr>
                <a:t> </a:t>
              </a:r>
              <a:r>
                <a:rPr lang="en-US" sz="3200" b="1" dirty="0" smtClean="0">
                  <a:latin typeface="Times New Roman"/>
                  <a:ea typeface="Calibri"/>
                  <a:cs typeface="Times New Roman"/>
                </a:rPr>
                <a:t>+</a:t>
              </a:r>
              <a:r>
                <a:rPr lang="ru-RU" sz="3200" b="1" dirty="0" smtClean="0">
                  <a:latin typeface="Times New Roman"/>
                  <a:ea typeface="Calibri"/>
                  <a:cs typeface="Times New Roman"/>
                </a:rPr>
                <a:t> </a:t>
              </a:r>
              <a:r>
                <a:rPr lang="en-US" sz="3200" b="1" dirty="0">
                  <a:latin typeface="Times New Roman"/>
                  <a:ea typeface="Calibri"/>
                  <a:cs typeface="Times New Roman"/>
                </a:rPr>
                <a:t>u</a:t>
              </a:r>
              <a:r>
                <a:rPr lang="ru-RU" sz="3200" b="1" dirty="0" smtClean="0">
                  <a:latin typeface="Times New Roman"/>
                  <a:ea typeface="Calibri"/>
                  <a:cs typeface="Times New Roman"/>
                </a:rPr>
                <a:t>)</a:t>
              </a:r>
              <a:endParaRPr lang="ru-RU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921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539</Words>
  <Application>Microsoft Office PowerPoint</Application>
  <PresentationFormat>Экран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У</cp:lastModifiedBy>
  <cp:revision>73</cp:revision>
  <dcterms:created xsi:type="dcterms:W3CDTF">2012-11-04T16:40:22Z</dcterms:created>
  <dcterms:modified xsi:type="dcterms:W3CDTF">2013-01-15T22:25:45Z</dcterms:modified>
</cp:coreProperties>
</file>