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DB67F-5C2A-433C-9341-7CCC364D807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5A802-FA34-47FA-B7A5-587A63BFF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5A802-FA34-47FA-B7A5-587A63BFF38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ПЕРВЫЕ КНЯЗЬЯ</a:t>
            </a:r>
            <a:endParaRPr lang="ru-RU" sz="7200" b="1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 descr="C:\Documents and Settings\Admin\Рабочий стол\урок\Владимир1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52"/>
            <a:ext cx="2066925" cy="220980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урок\рюр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286124"/>
            <a:ext cx="2290766" cy="3277745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урок\Ольга1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214290"/>
            <a:ext cx="2262190" cy="2262190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Рабочий стол\урок\олег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9" y="3286124"/>
            <a:ext cx="2803564" cy="3357562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Рабочий стол\урок\Игорь3(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214290"/>
            <a:ext cx="1943100" cy="2352675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Рабочий стол\урок\Святослав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86182" y="3929066"/>
            <a:ext cx="2200275" cy="2076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Рабочий стол\урок\Владимир1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3748107" cy="400719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6248" y="642918"/>
            <a:ext cx="4357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КНЯЗЬ ВЛАДИМИР</a:t>
            </a: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     (952 – 1015)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6248" y="2143116"/>
            <a:ext cx="44291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mbria" pitchFamily="18" charset="0"/>
              </a:rPr>
              <a:t>       Владимир был младшим сыном Святослава Храброго. С детства он жил в Новгороде под присмотром своего дяди – былинного героя Добрыни. </a:t>
            </a:r>
            <a:endParaRPr lang="ru-RU" sz="2000" b="1" dirty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4357694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mbria" pitchFamily="18" charset="0"/>
              </a:rPr>
              <a:t>        В 980 г. он стал единодержавным правителем Руси. В первые годы своего княжения Владимир совершил удачные походы, в результате чего расширил пределы Русского государства и построил множество крепостей.</a:t>
            </a:r>
            <a:endParaRPr lang="ru-RU" sz="2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\Рабочий стол\урок\iКрещ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714620"/>
            <a:ext cx="3929090" cy="251685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642918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mbria" pitchFamily="18" charset="0"/>
              </a:rPr>
              <a:t>     В 988 г. после долгой осады князь Владимир взял греческий город </a:t>
            </a:r>
            <a:r>
              <a:rPr lang="ru-RU" sz="2000" b="1" dirty="0" err="1" smtClean="0">
                <a:latin typeface="Cambria" pitchFamily="18" charset="0"/>
              </a:rPr>
              <a:t>Корсунь</a:t>
            </a:r>
            <a:r>
              <a:rPr lang="ru-RU" sz="2000" b="1" dirty="0" smtClean="0">
                <a:latin typeface="Cambria" pitchFamily="18" charset="0"/>
              </a:rPr>
              <a:t>. В этом городе в церкви святого Василия князь принял святое крещение. Во время этого таинства к Владимиру вернулось зрение, и он увидел храм Божий. После крещения Владимир вступил в брак с византийской принцессой Анной и вернулся в Киев.</a:t>
            </a:r>
            <a:endParaRPr lang="ru-RU" sz="2000" b="1" dirty="0">
              <a:latin typeface="Cambria" pitchFamily="18" charset="0"/>
            </a:endParaRPr>
          </a:p>
        </p:txBody>
      </p:sp>
      <p:pic>
        <p:nvPicPr>
          <p:cNvPr id="11267" name="Picture 3" descr="C:\Documents and Settings\Admin\Рабочий стол\урок\крещение 3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357562"/>
            <a:ext cx="4551714" cy="3028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85728"/>
            <a:ext cx="5429288" cy="3843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57158" y="4500570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mbria" pitchFamily="18" charset="0"/>
              </a:rPr>
              <a:t>     По возвращении в Киев в 988 г. князь Владимир крестил свой народ. В назначенное время все пришли на берег Днепра. Сюда прибыл и Владимир в сопровождении митрополита Михаила и греческих священников. Торжественно совершилось таинство крещения. Священники прочитали молитву над вошедшими в реку, окропили их елеем и благословили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урок\тр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85728"/>
            <a:ext cx="5015414" cy="33680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4000504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mbria" pitchFamily="18" charset="0"/>
              </a:rPr>
              <a:t>      На призыв </a:t>
            </a:r>
            <a:r>
              <a:rPr lang="ru-RU" sz="2400" b="1" dirty="0" err="1" smtClean="0">
                <a:latin typeface="Cambria" pitchFamily="18" charset="0"/>
              </a:rPr>
              <a:t>ильменских</a:t>
            </a:r>
            <a:r>
              <a:rPr lang="ru-RU" sz="2400" b="1" dirty="0" smtClean="0">
                <a:latin typeface="Cambria" pitchFamily="18" charset="0"/>
              </a:rPr>
              <a:t> славян откликнулись трое варяжских князей – родные братья: </a:t>
            </a:r>
            <a:r>
              <a:rPr lang="ru-RU" sz="2400" b="1" dirty="0" err="1" smtClean="0">
                <a:latin typeface="Cambria" pitchFamily="18" charset="0"/>
              </a:rPr>
              <a:t>Рюрик</a:t>
            </a:r>
            <a:r>
              <a:rPr lang="ru-RU" sz="2400" b="1" dirty="0" smtClean="0">
                <a:latin typeface="Cambria" pitchFamily="18" charset="0"/>
              </a:rPr>
              <a:t>, </a:t>
            </a:r>
            <a:r>
              <a:rPr lang="ru-RU" sz="2400" b="1" dirty="0" err="1" smtClean="0">
                <a:latin typeface="Cambria" pitchFamily="18" charset="0"/>
              </a:rPr>
              <a:t>Синеус</a:t>
            </a:r>
            <a:r>
              <a:rPr lang="ru-RU" sz="2400" b="1" dirty="0" smtClean="0">
                <a:latin typeface="Cambria" pitchFamily="18" charset="0"/>
              </a:rPr>
              <a:t> и Трувор. Они прибыли на Русь со всеми своими родичами и с сильной дружиной и стали княжить на земле </a:t>
            </a:r>
            <a:r>
              <a:rPr lang="ru-RU" sz="2400" b="1" dirty="0" err="1" smtClean="0">
                <a:latin typeface="Cambria" pitchFamily="18" charset="0"/>
              </a:rPr>
              <a:t>ильменских</a:t>
            </a:r>
            <a:r>
              <a:rPr lang="ru-RU" sz="2400" b="1" dirty="0" smtClean="0">
                <a:latin typeface="Cambria" pitchFamily="18" charset="0"/>
              </a:rPr>
              <a:t> славян и кривичей.</a:t>
            </a:r>
            <a:endParaRPr lang="ru-RU" sz="24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урок\рюр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3038490" cy="434762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14810" y="285728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КНЯЗЬ РЮРИК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   (830 – 879)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496" y="1857364"/>
            <a:ext cx="47149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mbria" pitchFamily="18" charset="0"/>
              </a:rPr>
              <a:t>        Старший брат </a:t>
            </a:r>
            <a:r>
              <a:rPr lang="ru-RU" sz="2000" b="1" dirty="0" err="1" smtClean="0">
                <a:latin typeface="Cambria" pitchFamily="18" charset="0"/>
              </a:rPr>
              <a:t>Рюрик</a:t>
            </a:r>
            <a:r>
              <a:rPr lang="ru-RU" sz="2000" b="1" dirty="0" smtClean="0">
                <a:latin typeface="Cambria" pitchFamily="18" charset="0"/>
              </a:rPr>
              <a:t> сел на княжение в Новгороде. После смерти братьев владения </a:t>
            </a:r>
            <a:r>
              <a:rPr lang="ru-RU" sz="2000" b="1" dirty="0" err="1" smtClean="0">
                <a:latin typeface="Cambria" pitchFamily="18" charset="0"/>
              </a:rPr>
              <a:t>Рюрика</a:t>
            </a:r>
            <a:r>
              <a:rPr lang="ru-RU" sz="2000" b="1" dirty="0" smtClean="0">
                <a:latin typeface="Cambria" pitchFamily="18" charset="0"/>
              </a:rPr>
              <a:t> распространились далеко на восток и на запад. </a:t>
            </a:r>
          </a:p>
          <a:p>
            <a:r>
              <a:rPr lang="ru-RU" sz="2000" b="1" dirty="0" smtClean="0">
                <a:latin typeface="Cambria" pitchFamily="18" charset="0"/>
              </a:rPr>
              <a:t>         И долго ещё </a:t>
            </a:r>
            <a:r>
              <a:rPr lang="ru-RU" sz="2000" b="1" dirty="0" err="1" smtClean="0">
                <a:latin typeface="Cambria" pitchFamily="18" charset="0"/>
              </a:rPr>
              <a:t>Рюрик</a:t>
            </a:r>
            <a:r>
              <a:rPr lang="ru-RU" sz="2000" b="1" dirty="0" smtClean="0">
                <a:latin typeface="Cambria" pitchFamily="18" charset="0"/>
              </a:rPr>
              <a:t> спокойно и мирно правил на севере Руси и, умирая, передал власть над русской землёй своему сыну Игорю. А так как Игорь был ещё </a:t>
            </a:r>
            <a:r>
              <a:rPr lang="ru-RU" sz="2000" b="1" dirty="0" err="1" smtClean="0">
                <a:latin typeface="Cambria" pitchFamily="18" charset="0"/>
              </a:rPr>
              <a:t>малолетен</a:t>
            </a:r>
            <a:r>
              <a:rPr lang="ru-RU" sz="2000" b="1" dirty="0" smtClean="0">
                <a:latin typeface="Cambria" pitchFamily="18" charset="0"/>
              </a:rPr>
              <a:t>, то </a:t>
            </a:r>
            <a:r>
              <a:rPr lang="ru-RU" sz="2000" b="1" dirty="0" err="1" smtClean="0">
                <a:latin typeface="Cambria" pitchFamily="18" charset="0"/>
              </a:rPr>
              <a:t>Рюрик</a:t>
            </a:r>
            <a:r>
              <a:rPr lang="ru-RU" sz="2000" b="1" dirty="0" smtClean="0">
                <a:latin typeface="Cambria" pitchFamily="18" charset="0"/>
              </a:rPr>
              <a:t> поручил его попечениям своего родича Олега.</a:t>
            </a:r>
            <a:endParaRPr lang="ru-RU" sz="20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урок\олег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928670"/>
            <a:ext cx="3753568" cy="44952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57752" y="500042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КНЯЗЬ ОЛЕГ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    (? – 912)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2143116"/>
            <a:ext cx="435771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mbria" pitchFamily="18" charset="0"/>
              </a:rPr>
              <a:t>       Князь Олег прославился отвагой и военными победами. За свою мудрость он получил прозвище «Вещий».</a:t>
            </a:r>
          </a:p>
          <a:p>
            <a:r>
              <a:rPr lang="ru-RU" sz="2000" b="1" dirty="0" smtClean="0">
                <a:latin typeface="Cambria" pitchFamily="18" charset="0"/>
              </a:rPr>
              <a:t>        Подчинив своей власти все важнейшие славянские племена, Олег избрал город Киев столицей Руси и стал называть его «матерью всех городов русских» – старшим над всеми остальными городами.</a:t>
            </a:r>
            <a:endParaRPr lang="ru-RU" sz="20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урок\45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14290"/>
            <a:ext cx="5734057" cy="419382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4500570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mbria" pitchFamily="18" charset="0"/>
              </a:rPr>
              <a:t>         Однажды Олег спросил у волхвов: «Отчего смерть мне приключится?» Один из волхвов отвечал князю: «Ты умрёшь от любимого своего коня». Тогда Олег приказал увести коня, никогда больше не садился на него и даже его не видел. Через много лет он узнал, что конь его давно уже пал. Услышав это, Олег посмеялся над предсказанием волхва и пожелал видеть кости своего коня. </a:t>
            </a:r>
            <a:endParaRPr lang="ru-RU" sz="20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урок\iОле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6886" y="427247"/>
            <a:ext cx="5555444" cy="389710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596" y="4929198"/>
            <a:ext cx="84296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mbria" pitchFamily="18" charset="0"/>
              </a:rPr>
              <a:t>      Наступив ногою на череп коня, он сказал: «От этого ли черепа я должен был умереть?» Но в это мгновение выползла из черепа змея, ужалила князя в ногу – и он от этого разболелся и умер.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урок\Игорь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3590" y="2428868"/>
            <a:ext cx="2847473" cy="3885614"/>
          </a:xfrm>
          <a:prstGeom prst="rect">
            <a:avLst/>
          </a:prstGeom>
          <a:noFill/>
        </p:spPr>
      </p:pic>
      <p:pic>
        <p:nvPicPr>
          <p:cNvPr id="7171" name="Picture 3" descr="C:\Documents and Settings\Admin\Рабочий стол\урок\Игорь3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66"/>
            <a:ext cx="2242054" cy="27146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143240" y="642918"/>
            <a:ext cx="58579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КНЯЗЬ ИГОРЬ РЮРИКОВИЧ</a:t>
            </a: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                     (? – 945)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3214686"/>
            <a:ext cx="50720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mbria" pitchFamily="18" charset="0"/>
              </a:rPr>
              <a:t>      Наследником Олега был сын </a:t>
            </a:r>
            <a:r>
              <a:rPr lang="ru-RU" sz="2000" b="1" dirty="0" err="1" smtClean="0">
                <a:latin typeface="Cambria" pitchFamily="18" charset="0"/>
              </a:rPr>
              <a:t>Рюрика</a:t>
            </a:r>
            <a:r>
              <a:rPr lang="ru-RU" sz="2000" b="1" dirty="0" smtClean="0">
                <a:latin typeface="Cambria" pitchFamily="18" charset="0"/>
              </a:rPr>
              <a:t> Игорь. Княжение Игоря было не так счастливо, как княжение Олега. Молодой князь не обладал осторожностью и поэтому терпел неудачи. </a:t>
            </a:r>
          </a:p>
          <a:p>
            <a:r>
              <a:rPr lang="ru-RU" sz="2000" b="1" dirty="0" smtClean="0">
                <a:latin typeface="Cambria" pitchFamily="18" charset="0"/>
              </a:rPr>
              <a:t>      В 945 г. Игорь был убит древлянами за то, что хотел вторично собрать с них дань.</a:t>
            </a:r>
            <a:endParaRPr lang="ru-RU" sz="20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Рабочий стол\урок\iОльг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3000396" cy="44679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14876" y="571480"/>
            <a:ext cx="3786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КНЯГИНЯ ОЛЬГА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          (? – 969)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0" y="2285992"/>
            <a:ext cx="48577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mbria" pitchFamily="18" charset="0"/>
              </a:rPr>
              <a:t>        Княгиня Ольга стала первой русской христианкой в великокняжеской семье. Она посетила Византию, там приняла крещение и получила христианское имя Елена. Из Византии Ольга привезла на Русь священные книги. Вместе с ней приехали на Русь и православные священники. В народе княгиню Ольгу называли «</a:t>
            </a:r>
            <a:r>
              <a:rPr lang="ru-RU" sz="2000" b="1" dirty="0" err="1" smtClean="0">
                <a:latin typeface="Cambria" pitchFamily="18" charset="0"/>
              </a:rPr>
              <a:t>Богомудрой</a:t>
            </a:r>
            <a:r>
              <a:rPr lang="ru-RU" sz="2000" b="1" dirty="0" smtClean="0">
                <a:latin typeface="Cambria" pitchFamily="18" charset="0"/>
              </a:rPr>
              <a:t>».</a:t>
            </a:r>
            <a:endParaRPr lang="ru-RU" sz="20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урок\Святослав4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3571900" cy="42522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43438" y="357166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КНЯЗЬ СВЯТОСЛАВ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            (? – 972)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1643050"/>
            <a:ext cx="48577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mbria" pitchFamily="18" charset="0"/>
              </a:rPr>
              <a:t>         Князь Святослав, сын Игоря и Ольги, стал самостоятельно княжить в 957 г. Он был отважным </a:t>
            </a:r>
            <a:r>
              <a:rPr lang="ru-RU" sz="2000" b="1" dirty="0" smtClean="0">
                <a:latin typeface="Cambria" pitchFamily="18" charset="0"/>
              </a:rPr>
              <a:t>войном</a:t>
            </a:r>
            <a:r>
              <a:rPr lang="ru-RU" sz="2000" b="1" dirty="0" smtClean="0">
                <a:latin typeface="Cambria" pitchFamily="18" charset="0"/>
              </a:rPr>
              <a:t> и совершил ряд успешных походов против хазар.</a:t>
            </a:r>
            <a:endParaRPr lang="ru-RU" sz="2000" b="1" dirty="0">
              <a:latin typeface="Cambria" pitchFamily="18" charset="0"/>
            </a:endParaRPr>
          </a:p>
        </p:txBody>
      </p:sp>
      <p:pic>
        <p:nvPicPr>
          <p:cNvPr id="9219" name="Picture 3" descr="C:\Documents and Settings\Admin\Рабочий стол\урок\Святослав1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571876"/>
            <a:ext cx="4647982" cy="3109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615</Words>
  <PresentationFormat>Экран (4:3)</PresentationFormat>
  <Paragraphs>29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ПЕРВЫЕ КНЯЗЬЯ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ПЕРВЫЕ КНЯЗЬЯ</dc:title>
  <cp:lastModifiedBy>Admin</cp:lastModifiedBy>
  <cp:revision>16</cp:revision>
  <dcterms:modified xsi:type="dcterms:W3CDTF">2002-12-31T21:46:42Z</dcterms:modified>
</cp:coreProperties>
</file>