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96" r:id="rId2"/>
    <p:sldId id="299" r:id="rId3"/>
    <p:sldId id="293" r:id="rId4"/>
    <p:sldId id="298" r:id="rId5"/>
    <p:sldId id="303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3" r:id="rId22"/>
    <p:sldId id="324" r:id="rId23"/>
    <p:sldId id="325" r:id="rId24"/>
    <p:sldId id="327" r:id="rId25"/>
    <p:sldId id="328" r:id="rId26"/>
    <p:sldId id="286" r:id="rId27"/>
    <p:sldId id="287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94660"/>
  </p:normalViewPr>
  <p:slideViewPr>
    <p:cSldViewPr>
      <p:cViewPr varScale="1">
        <p:scale>
          <a:sx n="103" d="100"/>
          <a:sy n="103" d="100"/>
        </p:scale>
        <p:origin x="-2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30C6C-A204-47BF-8103-F0EE78FE3D2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D5BFB-F05E-450C-9389-4317E8A74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F612-E769-49EB-BFE1-E4EA8FFCF6D1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32E-585F-4789-A516-E4E4887BF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F612-E769-49EB-BFE1-E4EA8FFCF6D1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32E-585F-4789-A516-E4E4887BF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F612-E769-49EB-BFE1-E4EA8FFCF6D1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32E-585F-4789-A516-E4E4887BF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F612-E769-49EB-BFE1-E4EA8FFCF6D1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32E-585F-4789-A516-E4E4887BF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F612-E769-49EB-BFE1-E4EA8FFCF6D1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32E-585F-4789-A516-E4E4887BF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F612-E769-49EB-BFE1-E4EA8FFCF6D1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32E-585F-4789-A516-E4E4887BF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F612-E769-49EB-BFE1-E4EA8FFCF6D1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32E-585F-4789-A516-E4E4887BF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F612-E769-49EB-BFE1-E4EA8FFCF6D1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32E-585F-4789-A516-E4E4887BF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F612-E769-49EB-BFE1-E4EA8FFCF6D1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32E-585F-4789-A516-E4E4887BF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F612-E769-49EB-BFE1-E4EA8FFCF6D1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32E-585F-4789-A516-E4E4887BF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F612-E769-49EB-BFE1-E4EA8FFCF6D1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32E-585F-4789-A516-E4E4887BF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FF612-E769-49EB-BFE1-E4EA8FFCF6D1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D132E-585F-4789-A516-E4E4887BF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9.xml"/><Relationship Id="rId4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2&amp;text=%D0%BA%D0%B0%D1%80%D1%82%D0%B8%D0%BD%D0%BA%D0%B0%20%D1%8F%D0%B1%D0%BB%D0%BE%D0%BA%D0%B0&amp;noreask=1&amp;img_url=www.mirralook.ru/admin/images/c059/img/f0c851c6250529a94019352a8bd1184f.jpg&amp;pos=86&amp;rpt=simage&amp;lr=50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.xml"/><Relationship Id="rId2" Type="http://schemas.openxmlformats.org/officeDocument/2006/relationships/image" Target="../media/image2.png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771800" y="476672"/>
            <a:ext cx="54954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 из словаря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484784"/>
            <a:ext cx="25867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 класс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2492896"/>
            <a:ext cx="2089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УМК «Школа 2100»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7890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Букина Светлана Александровна</a:t>
            </a:r>
          </a:p>
          <a:p>
            <a:pPr algn="ctr">
              <a:buFontTx/>
              <a:buNone/>
            </a:pP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учитель начальных классов </a:t>
            </a:r>
          </a:p>
          <a:p>
            <a:pPr algn="ctr">
              <a:buFontTx/>
              <a:buNone/>
            </a:pP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МБОУ  СОШ№8</a:t>
            </a:r>
          </a:p>
          <a:p>
            <a:pPr algn="ctr">
              <a:buFontTx/>
              <a:buNone/>
            </a:pP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г. Чайковский Пермский край</a:t>
            </a: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17" y="0"/>
            <a:ext cx="9146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I:\перенос рисунки\слова из словаря\слова из словаря 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5688632" cy="37766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5013176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70C0"/>
                </a:solidFill>
              </a:rPr>
              <a:t>Произведение живописи в красках.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70C0"/>
                </a:solidFill>
              </a:rPr>
              <a:t>То же, что и фильм.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70C0"/>
                </a:solidFill>
              </a:rPr>
              <a:t>Вид, состояние, положение чего – нибудь.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596336" y="11247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5536" y="4221088"/>
            <a:ext cx="8579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От латинского слова </a:t>
            </a:r>
            <a:r>
              <a:rPr lang="en-US" sz="2800" dirty="0" err="1" smtClean="0"/>
              <a:t>charta</a:t>
            </a:r>
            <a:r>
              <a:rPr lang="en-US" sz="2800" dirty="0" smtClean="0"/>
              <a:t> </a:t>
            </a:r>
            <a:r>
              <a:rPr lang="ru-RU" sz="2800" dirty="0" smtClean="0"/>
              <a:t>«бумага», «лист папируса» 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I:\перенос рисунки\слова из словаря\слова из словаря 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5631682" cy="3600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1720" y="5301208"/>
            <a:ext cx="4913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Толстая, очень твердая бумага.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596336" y="11247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59632" y="4365104"/>
            <a:ext cx="5795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От латинского слова </a:t>
            </a:r>
            <a:r>
              <a:rPr lang="en-US" sz="2800" dirty="0" err="1" smtClean="0"/>
              <a:t>charta</a:t>
            </a:r>
            <a:r>
              <a:rPr lang="en-US" sz="2800" dirty="0" smtClean="0"/>
              <a:t> </a:t>
            </a:r>
            <a:r>
              <a:rPr lang="ru-RU" sz="2800" dirty="0" smtClean="0"/>
              <a:t>«бумага»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I:\перенос рисунки\слова из словаря\слова из словаря 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5616624" cy="353693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4334232"/>
            <a:ext cx="741682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70C0"/>
                </a:solidFill>
              </a:rPr>
              <a:t>Группа учеников одного и того же года обучения.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70C0"/>
                </a:solidFill>
              </a:rPr>
              <a:t>Комната для занятий в школе.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70C0"/>
                </a:solidFill>
              </a:rPr>
              <a:t>Категория, подразделение.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70C0"/>
                </a:solidFill>
              </a:rPr>
              <a:t>Степень, уровень чего – нибудь.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596336" y="11247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3861048"/>
            <a:ext cx="5797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От латинского слова </a:t>
            </a:r>
            <a:r>
              <a:rPr lang="en-US" sz="2800" dirty="0" smtClean="0"/>
              <a:t>classis </a:t>
            </a:r>
            <a:r>
              <a:rPr lang="ru-RU" sz="2800" dirty="0" smtClean="0"/>
              <a:t>«разряд»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17" y="0"/>
            <a:ext cx="9146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I:\перенос рисунки\слова из словаря\слова из словаря 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5767125" cy="36724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5013176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Плетеное изделие, служащее вместилищем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 для чего – нибудь.</a:t>
            </a:r>
            <a:endParaRPr lang="ru-RU" sz="2800" dirty="0"/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596336" y="11247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4077072"/>
            <a:ext cx="73604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От утраченного слова </a:t>
            </a:r>
            <a:r>
              <a:rPr lang="ru-RU" sz="2800" i="1" dirty="0" err="1" smtClean="0"/>
              <a:t>корза</a:t>
            </a:r>
            <a:r>
              <a:rPr lang="ru-RU" sz="2800" i="1" dirty="0" smtClean="0"/>
              <a:t> </a:t>
            </a:r>
            <a:r>
              <a:rPr lang="ru-RU" sz="2800" dirty="0" smtClean="0"/>
              <a:t>«древесная кора» </a:t>
            </a:r>
          </a:p>
          <a:p>
            <a:r>
              <a:rPr lang="ru-RU" sz="2800" dirty="0" smtClean="0"/>
              <a:t>корзина первоначально – изделие из коры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I:\перенос рисунки\слова из словаря\слова из словаря 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5688632" cy="37257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4293096"/>
            <a:ext cx="5656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«</a:t>
            </a:r>
            <a:r>
              <a:rPr lang="en-US" sz="2800" dirty="0" err="1" smtClean="0"/>
              <a:t>Carvati</a:t>
            </a:r>
            <a:r>
              <a:rPr lang="ru-RU" sz="2800" dirty="0" smtClean="0"/>
              <a:t>» - жует (древнеиндийский)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5157192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Домашнее молочное животное, 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самка крупного рогатого скота.</a:t>
            </a:r>
            <a:endParaRPr lang="ru-RU" sz="2800" dirty="0"/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7596336" y="11247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Светлана\Documents\Scanned Documents\Documents\машин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5760640" cy="36605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077072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</a:t>
            </a:r>
            <a:r>
              <a:rPr lang="ru-RU" sz="2800" i="1" dirty="0" smtClean="0"/>
              <a:t>Махина» – </a:t>
            </a:r>
            <a:r>
              <a:rPr lang="ru-RU" sz="2800" dirty="0" smtClean="0"/>
              <a:t>это слово греческого происхождения значит «сооружение», «машина».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5157192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Механизм, совершающий какую-нибудь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 полезную работу.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7596336" y="11247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I:\перенос рисунки\слова из словаря\слова из словаря 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5769319" cy="36724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5805264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Участок земли под овощами, обычно вблизи дома.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596336" y="11247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4005064"/>
            <a:ext cx="89586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От глагола </a:t>
            </a:r>
            <a:r>
              <a:rPr lang="ru-RU" sz="2800" i="1" dirty="0" smtClean="0"/>
              <a:t>огородить; первоначальное значение слова –</a:t>
            </a:r>
          </a:p>
          <a:p>
            <a:r>
              <a:rPr lang="ru-RU" sz="2800" i="1" dirty="0" smtClean="0"/>
              <a:t>«огороженное чем-нибудь место»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I:\перенос рисунки\слова из словаря\слова из словаря 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5698347" cy="37444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5085184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Огородное растение семейства пасленовых и 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его плод, обычно красного цвета.</a:t>
            </a:r>
            <a:endParaRPr lang="ru-RU" sz="2800" dirty="0"/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596336" y="11247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4149080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Заимствованно из итальянского языка; </a:t>
            </a:r>
          </a:p>
          <a:p>
            <a:r>
              <a:rPr lang="ru-RU" sz="2800" dirty="0" smtClean="0"/>
              <a:t>первоначальное значение слова «золотое яблоко»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Светлана\Documents\Scanned Documents\Documents\ребят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532860" cy="3600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4437112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Мальчики и девочки раннего возраста.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Множественное число от </a:t>
            </a:r>
            <a:r>
              <a:rPr lang="ru-RU" sz="2800" smtClean="0">
                <a:solidFill>
                  <a:srgbClr val="0070C0"/>
                </a:solidFill>
              </a:rPr>
              <a:t>слова ребенок.</a:t>
            </a:r>
            <a:endParaRPr lang="ru-RU" sz="2800" dirty="0"/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596336" y="11247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I:\перенос рисунки\слова из словаря\слова из словаря 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5688633" cy="371063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3933056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От древнерусского слова </a:t>
            </a:r>
            <a:r>
              <a:rPr lang="ru-RU" sz="2800" i="1" dirty="0" smtClean="0"/>
              <a:t>«сопля» – </a:t>
            </a:r>
            <a:r>
              <a:rPr lang="ru-RU" sz="2800" dirty="0" smtClean="0"/>
              <a:t>«штанина» из кожи</a:t>
            </a:r>
          </a:p>
          <a:p>
            <a:r>
              <a:rPr lang="ru-RU" sz="2800" i="1" dirty="0" smtClean="0"/>
              <a:t>«</a:t>
            </a:r>
            <a:r>
              <a:rPr lang="ru-RU" sz="2800" i="1" dirty="0" err="1" smtClean="0"/>
              <a:t>сапати</a:t>
            </a:r>
            <a:r>
              <a:rPr lang="ru-RU" sz="2800" i="1" dirty="0" smtClean="0"/>
              <a:t>» – </a:t>
            </a:r>
            <a:r>
              <a:rPr lang="ru-RU" sz="2800" dirty="0" smtClean="0"/>
              <a:t>«сопеть» (по скрипу, который издает эта </a:t>
            </a:r>
          </a:p>
          <a:p>
            <a:r>
              <a:rPr lang="ru-RU" sz="2800" dirty="0" smtClean="0"/>
              <a:t> обувь).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5517232"/>
            <a:ext cx="7020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Высокая обувь, охватывающая голень.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7596336" y="11247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88"/>
            <a:ext cx="914188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55576" y="620688"/>
            <a:ext cx="75129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3" action="ppaction://hlinksldjump"/>
              </a:rPr>
              <a:t>Знакомимся со словами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916832"/>
            <a:ext cx="80422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4" action="ppaction://hlinksldjump"/>
              </a:rPr>
              <a:t>Тренируемся в написании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284984"/>
            <a:ext cx="49164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5" action="ppaction://hlinksldjump"/>
              </a:rPr>
              <a:t>Пишем диктант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020272" y="5013176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I:\перенос рисунки\слова из словаря\слова из словаря 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5904656" cy="37544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4221088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От исчезнувшего слова </a:t>
            </a:r>
            <a:r>
              <a:rPr lang="ru-RU" sz="2800" i="1" dirty="0" err="1" smtClean="0"/>
              <a:t>собь</a:t>
            </a:r>
            <a:r>
              <a:rPr lang="ru-RU" sz="2800" i="1" dirty="0" smtClean="0"/>
              <a:t> </a:t>
            </a:r>
            <a:r>
              <a:rPr lang="ru-RU" sz="2800" dirty="0" smtClean="0"/>
              <a:t>«существо»</a:t>
            </a:r>
          </a:p>
          <a:p>
            <a:r>
              <a:rPr lang="ru-RU" sz="2800" dirty="0" smtClean="0"/>
              <a:t>В переводе с иранского – распущенный, злой человек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5301208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Домашнее животное из семейства хищных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 млекопитающих.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7596336" y="11247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I:\перенос рисунки\слова из словаря\слова из словаря 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5723577" cy="36724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4653136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Орудие для рубки в виде посаженной на деревянную рукоять толстой железной лопасти с острым лезвием с одной стороны и обухом с другой.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596336" y="11247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27584" y="4221088"/>
            <a:ext cx="7617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Того же корня, что и слова </a:t>
            </a:r>
            <a:r>
              <a:rPr lang="ru-RU" sz="2800" dirty="0" err="1" smtClean="0"/>
              <a:t>тёпать</a:t>
            </a:r>
            <a:r>
              <a:rPr lang="ru-RU" sz="2800" dirty="0" smtClean="0"/>
              <a:t> «рубить, бить»</a:t>
            </a:r>
            <a:endParaRPr lang="ru-RU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88"/>
            <a:ext cx="914188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I:\перенос рисунки\слова из словаря\слова из словаря 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5989424" cy="3888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4365104"/>
            <a:ext cx="7128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70C0"/>
                </a:solidFill>
              </a:rPr>
              <a:t>Отметка, обозначающая сравнительно высокую  оценку знаний.</a:t>
            </a:r>
          </a:p>
          <a:p>
            <a:pPr marL="514350" indent="-514350"/>
            <a:r>
              <a:rPr lang="ru-RU" sz="2800" dirty="0" smtClean="0">
                <a:solidFill>
                  <a:srgbClr val="0070C0"/>
                </a:solidFill>
              </a:rPr>
              <a:t>2.   Согласие с чем – либо.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596336" y="11247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Светлана\Documents\Scanned Documents\Documents\чемодан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6112112" cy="3888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4365104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Твердая коробка с прикрепленной запирающейся крышкой, употребляемая в дороге для вещей.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596336" y="11247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I:\перенос рисунки\слова из словаря\слова из словаря 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6192836" cy="40324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4509120"/>
            <a:ext cx="673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Древнерусское «</a:t>
            </a:r>
            <a:r>
              <a:rPr lang="ru-RU" sz="2800" i="1" dirty="0" err="1" smtClean="0"/>
              <a:t>яблъко</a:t>
            </a:r>
            <a:r>
              <a:rPr lang="ru-RU" sz="2800" i="1" dirty="0" smtClean="0"/>
              <a:t>» означало «шар».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5229200"/>
            <a:ext cx="2255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Плод яблони.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7596336" y="11247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I:\перенос рисунки\слова из словаря\слова из словаря 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88640"/>
            <a:ext cx="6030177" cy="3888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5301208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Небольшой сочный плод кустарников и трав.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596336" y="11247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99592" y="4509120"/>
            <a:ext cx="5453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От устаревшего слова </a:t>
            </a:r>
            <a:r>
              <a:rPr lang="ru-RU" sz="2800" i="1" dirty="0" smtClean="0"/>
              <a:t>яга «ягода» </a:t>
            </a:r>
            <a:endParaRPr lang="ru-RU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5523" y="260648"/>
            <a:ext cx="1664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или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5877272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8676" name="Picture 4" descr="http://rattan.nvline.com/img/ware/n_img/31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28800"/>
            <a:ext cx="3249588" cy="299695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948264" y="1124744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4509120"/>
            <a:ext cx="532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20272" y="5805264"/>
            <a:ext cx="5325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20272" y="4653136"/>
            <a:ext cx="5325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82785" y="-171400"/>
            <a:ext cx="10230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30174" y="-171400"/>
            <a:ext cx="20842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 ?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20272" y="4077072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20272" y="2276872"/>
            <a:ext cx="53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20272" y="1700808"/>
            <a:ext cx="53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5576" y="1844824"/>
            <a:ext cx="53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5576" y="1196752"/>
            <a:ext cx="53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20272" y="2852936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5576" y="3140968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020272" y="3429000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020272" y="5301208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55576" y="3789040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55576" y="5934670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55576" y="2492896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5576" y="5157192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7544" y="1412776"/>
            <a:ext cx="1798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     пуста</a:t>
            </a:r>
            <a:endParaRPr lang="ru-RU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467544" y="2132856"/>
            <a:ext cx="1654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     шина</a:t>
            </a:r>
            <a:endParaRPr lang="ru-RU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467544" y="3429000"/>
            <a:ext cx="1497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       пор</a:t>
            </a:r>
            <a:endParaRPr lang="ru-RU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467544" y="2780928"/>
            <a:ext cx="1851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       </a:t>
            </a:r>
            <a:r>
              <a:rPr lang="ru-RU" sz="2800" dirty="0" err="1" smtClean="0"/>
              <a:t>рзина</a:t>
            </a:r>
            <a:endParaRPr lang="ru-RU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467544" y="4077072"/>
            <a:ext cx="1694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      </a:t>
            </a:r>
            <a:r>
              <a:rPr lang="ru-RU" sz="2800" dirty="0" err="1" smtClean="0"/>
              <a:t>рона</a:t>
            </a:r>
            <a:endParaRPr lang="ru-RU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467544" y="4797152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      ран</a:t>
            </a:r>
            <a:endParaRPr lang="ru-RU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467544" y="5445224"/>
            <a:ext cx="1561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      бака</a:t>
            </a:r>
            <a:endParaRPr lang="ru-RU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539552" y="6165304"/>
            <a:ext cx="1358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      </a:t>
            </a:r>
            <a:r>
              <a:rPr lang="ru-RU" sz="2800" dirty="0" err="1" smtClean="0"/>
              <a:t>рох</a:t>
            </a:r>
            <a:endParaRPr lang="ru-RU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6660232" y="1412776"/>
            <a:ext cx="1771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Х       </a:t>
            </a:r>
            <a:r>
              <a:rPr lang="ru-RU" sz="2800" dirty="0" err="1" smtClean="0"/>
              <a:t>рошо</a:t>
            </a:r>
            <a:endParaRPr lang="ru-RU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6660232" y="19888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        </a:t>
            </a:r>
            <a:r>
              <a:rPr lang="ru-RU" sz="2800" dirty="0" err="1" smtClean="0"/>
              <a:t>поги</a:t>
            </a:r>
            <a:endParaRPr lang="ru-RU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6660232" y="2564904"/>
            <a:ext cx="165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       </a:t>
            </a:r>
            <a:r>
              <a:rPr lang="ru-RU" sz="2800" dirty="0" err="1" smtClean="0"/>
              <a:t>ртон</a:t>
            </a:r>
            <a:endParaRPr lang="ru-RU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6732240" y="3140968"/>
            <a:ext cx="1771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Х       </a:t>
            </a:r>
            <a:r>
              <a:rPr lang="ru-RU" sz="2800" dirty="0" err="1" smtClean="0"/>
              <a:t>рошо</a:t>
            </a:r>
            <a:endParaRPr lang="ru-RU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6732240" y="3717032"/>
            <a:ext cx="1658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       рока</a:t>
            </a:r>
            <a:endParaRPr lang="ru-RU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6732240" y="4365104"/>
            <a:ext cx="1407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      </a:t>
            </a:r>
            <a:r>
              <a:rPr lang="ru-RU" sz="2800" dirty="0" err="1" smtClean="0"/>
              <a:t>гаж</a:t>
            </a:r>
            <a:endParaRPr lang="ru-RU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6732240" y="4941168"/>
            <a:ext cx="175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      </a:t>
            </a:r>
            <a:r>
              <a:rPr lang="ru-RU" sz="2800" dirty="0" err="1" smtClean="0"/>
              <a:t>ртина</a:t>
            </a:r>
            <a:endParaRPr lang="ru-RU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6732240" y="5517232"/>
            <a:ext cx="1909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      </a:t>
            </a:r>
            <a:r>
              <a:rPr lang="ru-RU" sz="2800" dirty="0" err="1" smtClean="0"/>
              <a:t>мидор</a:t>
            </a:r>
            <a:endParaRPr lang="ru-RU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6732240" y="6165304"/>
            <a:ext cx="178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      </a:t>
            </a:r>
            <a:r>
              <a:rPr lang="ru-RU" sz="2800" dirty="0" err="1" smtClean="0"/>
              <a:t>рабан</a:t>
            </a:r>
            <a:endParaRPr lang="ru-RU" sz="2800" dirty="0"/>
          </a:p>
        </p:txBody>
      </p:sp>
      <p:pic>
        <p:nvPicPr>
          <p:cNvPr id="6152" name="Picture 8" descr="http://im2-tub-ru.yandex.net/i?id=31103724-11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797152"/>
            <a:ext cx="2457450" cy="1428750"/>
          </a:xfrm>
          <a:prstGeom prst="rect">
            <a:avLst/>
          </a:prstGeom>
          <a:noFill/>
        </p:spPr>
      </p:pic>
      <p:sp>
        <p:nvSpPr>
          <p:cNvPr id="53" name="Прямоугольник 52"/>
          <p:cNvSpPr/>
          <p:nvPr/>
        </p:nvSpPr>
        <p:spPr>
          <a:xfrm>
            <a:off x="3707904" y="5157192"/>
            <a:ext cx="556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644008" y="5157192"/>
            <a:ext cx="516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6" name="Стрелка влево 55">
            <a:hlinkClick r:id="rId5" action="ppaction://hlinksldjump"/>
          </p:cNvPr>
          <p:cNvSpPr/>
          <p:nvPr/>
        </p:nvSpPr>
        <p:spPr>
          <a:xfrm>
            <a:off x="3995936" y="616530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2103" y="548680"/>
            <a:ext cx="7646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Сложи слова в свой дом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7-конечная звезда 6"/>
          <p:cNvSpPr/>
          <p:nvPr/>
        </p:nvSpPr>
        <p:spPr>
          <a:xfrm>
            <a:off x="179512" y="1556792"/>
            <a:ext cx="2642592" cy="2786608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32-конечная звезда 7"/>
          <p:cNvSpPr/>
          <p:nvPr/>
        </p:nvSpPr>
        <p:spPr>
          <a:xfrm>
            <a:off x="6335688" y="1484784"/>
            <a:ext cx="2808312" cy="2736304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347864" y="2204864"/>
            <a:ext cx="166231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Вет</a:t>
            </a:r>
            <a:r>
              <a:rPr lang="ru-RU" sz="2800" dirty="0" smtClean="0"/>
              <a:t>…</a:t>
            </a:r>
            <a:r>
              <a:rPr lang="ru-RU" sz="2800" dirty="0" err="1" smtClean="0"/>
              <a:t>р</a:t>
            </a:r>
            <a:endParaRPr lang="ru-RU" sz="2800" dirty="0" smtClean="0"/>
          </a:p>
          <a:p>
            <a:r>
              <a:rPr lang="ru-RU" sz="2800" dirty="0" smtClean="0"/>
              <a:t>Учит…ль</a:t>
            </a:r>
          </a:p>
          <a:p>
            <a:r>
              <a:rPr lang="ru-RU" sz="2800" dirty="0" smtClean="0"/>
              <a:t>Ч…</a:t>
            </a:r>
            <a:r>
              <a:rPr lang="ru-RU" sz="2800" dirty="0" err="1" smtClean="0"/>
              <a:t>модан</a:t>
            </a:r>
            <a:endParaRPr lang="ru-RU" sz="2800" dirty="0" smtClean="0"/>
          </a:p>
          <a:p>
            <a:r>
              <a:rPr lang="ru-RU" sz="2800" dirty="0" smtClean="0"/>
              <a:t>За…</a:t>
            </a:r>
            <a:r>
              <a:rPr lang="ru-RU" sz="2800" dirty="0" err="1" smtClean="0"/>
              <a:t>ц</a:t>
            </a:r>
            <a:endParaRPr lang="ru-RU" sz="2800" dirty="0" smtClean="0"/>
          </a:p>
          <a:p>
            <a:r>
              <a:rPr lang="ru-RU" sz="2800" dirty="0" smtClean="0"/>
              <a:t>Р…</a:t>
            </a:r>
            <a:r>
              <a:rPr lang="ru-RU" sz="2800" dirty="0" err="1" smtClean="0"/>
              <a:t>бята</a:t>
            </a:r>
            <a:endParaRPr lang="ru-RU" sz="2800" dirty="0" smtClean="0"/>
          </a:p>
          <a:p>
            <a:r>
              <a:rPr lang="ru-RU" sz="2800" dirty="0" err="1" smtClean="0"/>
              <a:t>Пом</a:t>
            </a:r>
            <a:r>
              <a:rPr lang="ru-RU" sz="2800" dirty="0" smtClean="0"/>
              <a:t>…</a:t>
            </a:r>
            <a:r>
              <a:rPr lang="ru-RU" sz="2800" dirty="0" err="1" smtClean="0"/>
              <a:t>дор</a:t>
            </a:r>
            <a:endParaRPr lang="ru-RU" sz="2800" dirty="0" smtClean="0"/>
          </a:p>
          <a:p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308304" y="1916832"/>
            <a:ext cx="8114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2204864"/>
            <a:ext cx="9941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Стрелка влево 11">
            <a:hlinkClick r:id="rId2" action="ppaction://hlinksldjump"/>
          </p:cNvPr>
          <p:cNvSpPr/>
          <p:nvPr/>
        </p:nvSpPr>
        <p:spPr>
          <a:xfrm>
            <a:off x="3635896" y="573325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25 0.00417 L 0.38299 0.03565 " pathEditMode="relative" ptsTypes="AA"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05 0.00486 L 0.38056 -0.026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25 0.01667 L 0.37257 -0.0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55 0.00741 L 0.39028 -0.223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0.02917 L -0.26771 -0.222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92696"/>
            <a:ext cx="6657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лишнее слово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5301208"/>
            <a:ext cx="5987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44824"/>
            <a:ext cx="14840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/>
              <a:t>ябл</a:t>
            </a:r>
            <a:r>
              <a:rPr lang="ru-RU" sz="3200" dirty="0" smtClean="0"/>
              <a:t>…ко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3645024"/>
            <a:ext cx="1785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чем…дан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1988840"/>
            <a:ext cx="15953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х…</a:t>
            </a:r>
            <a:r>
              <a:rPr lang="ru-RU" sz="3200" dirty="0" err="1" smtClean="0"/>
              <a:t>рошо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708920"/>
            <a:ext cx="1231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/>
              <a:t>яг</a:t>
            </a:r>
            <a:r>
              <a:rPr lang="ru-RU" sz="3200" dirty="0" smtClean="0"/>
              <a:t>…да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1916832"/>
            <a:ext cx="1686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к…</a:t>
            </a:r>
            <a:r>
              <a:rPr lang="ru-RU" sz="3200" dirty="0" err="1" smtClean="0"/>
              <a:t>рзина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437112"/>
            <a:ext cx="1216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г…</a:t>
            </a:r>
            <a:r>
              <a:rPr lang="ru-RU" sz="3200" dirty="0" err="1" smtClean="0"/>
              <a:t>рох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4509120"/>
            <a:ext cx="1486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к…</a:t>
            </a:r>
            <a:r>
              <a:rPr lang="ru-RU" sz="3200" dirty="0" err="1" smtClean="0"/>
              <a:t>рова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72200" y="2852936"/>
            <a:ext cx="1881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м…шина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573016"/>
            <a:ext cx="1931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 п…</a:t>
            </a:r>
            <a:r>
              <a:rPr lang="ru-RU" sz="3200" dirty="0" err="1" smtClean="0"/>
              <a:t>мидор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4437112"/>
            <a:ext cx="1438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с…бака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35896" y="2780928"/>
            <a:ext cx="1483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к…</a:t>
            </a:r>
            <a:r>
              <a:rPr lang="ru-RU" sz="3200" dirty="0" err="1" smtClean="0"/>
              <a:t>ньки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63888" y="3573016"/>
            <a:ext cx="1456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с…рока</a:t>
            </a:r>
            <a:endParaRPr lang="ru-RU" sz="3200" dirty="0"/>
          </a:p>
        </p:txBody>
      </p:sp>
      <p:sp>
        <p:nvSpPr>
          <p:cNvPr id="16" name="Стрелка влево 15">
            <a:hlinkClick r:id="rId2" action="ppaction://hlinksldjump"/>
          </p:cNvPr>
          <p:cNvSpPr/>
          <p:nvPr/>
        </p:nvSpPr>
        <p:spPr>
          <a:xfrm>
            <a:off x="3635896" y="573325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76972" y="0"/>
            <a:ext cx="4247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Диктант букв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268760"/>
            <a:ext cx="76637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Вет</a:t>
            </a:r>
            <a:r>
              <a:rPr lang="ru-RU" sz="2800" dirty="0" smtClean="0"/>
              <a:t>...</a:t>
            </a:r>
            <a:r>
              <a:rPr lang="ru-RU" sz="2800" dirty="0" err="1" smtClean="0"/>
              <a:t>р</a:t>
            </a:r>
            <a:r>
              <a:rPr lang="ru-RU" sz="2800" dirty="0" smtClean="0"/>
              <a:t>, в…</a:t>
            </a:r>
            <a:r>
              <a:rPr lang="ru-RU" sz="2800" dirty="0" err="1" smtClean="0"/>
              <a:t>рона</a:t>
            </a:r>
            <a:r>
              <a:rPr lang="ru-RU" sz="2800" dirty="0" smtClean="0"/>
              <a:t>, су…</a:t>
            </a:r>
            <a:r>
              <a:rPr lang="ru-RU" sz="2800" dirty="0" err="1" smtClean="0"/>
              <a:t>ота</a:t>
            </a:r>
            <a:r>
              <a:rPr lang="ru-RU" sz="2800" dirty="0" smtClean="0"/>
              <a:t>, х…</a:t>
            </a:r>
            <a:r>
              <a:rPr lang="ru-RU" sz="2800" dirty="0" err="1" smtClean="0"/>
              <a:t>рошо</a:t>
            </a:r>
            <a:r>
              <a:rPr lang="ru-RU" sz="2800" dirty="0" smtClean="0"/>
              <a:t>, к…</a:t>
            </a:r>
            <a:r>
              <a:rPr lang="ru-RU" sz="2800" dirty="0" err="1" smtClean="0"/>
              <a:t>ртон</a:t>
            </a:r>
            <a:r>
              <a:rPr lang="ru-RU" sz="2800" dirty="0" smtClean="0"/>
              <a:t>, </a:t>
            </a:r>
            <a:r>
              <a:rPr lang="ru-RU" sz="2800" dirty="0" err="1" smtClean="0"/>
              <a:t>яг</a:t>
            </a:r>
            <a:r>
              <a:rPr lang="ru-RU" sz="2800" dirty="0" smtClean="0"/>
              <a:t>…да, </a:t>
            </a:r>
          </a:p>
          <a:p>
            <a:r>
              <a:rPr lang="ru-RU" sz="2800" dirty="0" smtClean="0"/>
              <a:t>р…</a:t>
            </a:r>
            <a:r>
              <a:rPr lang="ru-RU" sz="2800" dirty="0" err="1" smtClean="0"/>
              <a:t>бята</a:t>
            </a:r>
            <a:r>
              <a:rPr lang="ru-RU" sz="2800" dirty="0" smtClean="0"/>
              <a:t>,  ч…</a:t>
            </a:r>
            <a:r>
              <a:rPr lang="ru-RU" sz="2800" dirty="0" err="1" smtClean="0"/>
              <a:t>модан</a:t>
            </a:r>
            <a:r>
              <a:rPr lang="ru-RU" sz="2800" dirty="0" smtClean="0"/>
              <a:t>, к…</a:t>
            </a:r>
            <a:r>
              <a:rPr lang="ru-RU" sz="2800" dirty="0" err="1" smtClean="0"/>
              <a:t>рзина</a:t>
            </a:r>
            <a:r>
              <a:rPr lang="ru-RU" sz="2800" dirty="0" smtClean="0"/>
              <a:t>, б…</a:t>
            </a:r>
            <a:r>
              <a:rPr lang="ru-RU" sz="2800" dirty="0" err="1" smtClean="0"/>
              <a:t>рабан</a:t>
            </a:r>
            <a:r>
              <a:rPr lang="ru-RU" sz="2800" dirty="0" smtClean="0"/>
              <a:t>, за…</a:t>
            </a:r>
            <a:r>
              <a:rPr lang="ru-RU" sz="2800" dirty="0" err="1" smtClean="0"/>
              <a:t>ц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2492896"/>
            <a:ext cx="4591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Диктант чисел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717032"/>
            <a:ext cx="6353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</a:t>
            </a:r>
            <a:r>
              <a:rPr lang="ru-RU" sz="3200" dirty="0" smtClean="0">
                <a:solidFill>
                  <a:srgbClr val="0070C0"/>
                </a:solidFill>
              </a:rPr>
              <a:t> – а       </a:t>
            </a:r>
            <a:r>
              <a:rPr lang="ru-RU" sz="3200" dirty="0" smtClean="0">
                <a:solidFill>
                  <a:srgbClr val="FF0000"/>
                </a:solidFill>
              </a:rPr>
              <a:t>2</a:t>
            </a:r>
            <a:r>
              <a:rPr lang="ru-RU" sz="3200" dirty="0" smtClean="0">
                <a:solidFill>
                  <a:srgbClr val="0070C0"/>
                </a:solidFill>
              </a:rPr>
              <a:t> – о     </a:t>
            </a:r>
            <a:r>
              <a:rPr lang="ru-RU" sz="3200" dirty="0" smtClean="0">
                <a:solidFill>
                  <a:srgbClr val="FF0000"/>
                </a:solidFill>
              </a:rPr>
              <a:t>3</a:t>
            </a:r>
            <a:r>
              <a:rPr lang="ru-RU" sz="3200" dirty="0" smtClean="0">
                <a:solidFill>
                  <a:srgbClr val="0070C0"/>
                </a:solidFill>
              </a:rPr>
              <a:t> – и    </a:t>
            </a:r>
            <a:r>
              <a:rPr lang="ru-RU" sz="3200" dirty="0" smtClean="0">
                <a:solidFill>
                  <a:srgbClr val="FF0000"/>
                </a:solidFill>
              </a:rPr>
              <a:t>4</a:t>
            </a:r>
            <a:r>
              <a:rPr lang="ru-RU" sz="3200" dirty="0" smtClean="0">
                <a:solidFill>
                  <a:srgbClr val="0070C0"/>
                </a:solidFill>
              </a:rPr>
              <a:t> – е   </a:t>
            </a:r>
            <a:r>
              <a:rPr lang="ru-RU" sz="3200" dirty="0" smtClean="0">
                <a:solidFill>
                  <a:srgbClr val="FF0000"/>
                </a:solidFill>
              </a:rPr>
              <a:t> 5 </a:t>
            </a:r>
            <a:r>
              <a:rPr lang="ru-RU" sz="3200" dirty="0" smtClean="0">
                <a:solidFill>
                  <a:srgbClr val="0070C0"/>
                </a:solidFill>
              </a:rPr>
              <a:t>– я  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4797152"/>
            <a:ext cx="80757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С…</a:t>
            </a:r>
            <a:r>
              <a:rPr lang="ru-RU" sz="2800" dirty="0" err="1" smtClean="0"/>
              <a:t>поги</a:t>
            </a:r>
            <a:r>
              <a:rPr lang="ru-RU" sz="2800" dirty="0" smtClean="0"/>
              <a:t>, за…</a:t>
            </a:r>
            <a:r>
              <a:rPr lang="ru-RU" sz="2800" dirty="0" err="1" smtClean="0"/>
              <a:t>ц</a:t>
            </a:r>
            <a:r>
              <a:rPr lang="ru-RU" sz="2800" dirty="0" smtClean="0"/>
              <a:t>, к…пуста, т…пор, …город, </a:t>
            </a:r>
            <a:r>
              <a:rPr lang="ru-RU" sz="2800" dirty="0" err="1" smtClean="0"/>
              <a:t>вет</a:t>
            </a:r>
            <a:r>
              <a:rPr lang="ru-RU" sz="2800" dirty="0" smtClean="0"/>
              <a:t>…</a:t>
            </a:r>
            <a:r>
              <a:rPr lang="ru-RU" sz="2800" dirty="0" err="1" smtClean="0"/>
              <a:t>р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Б…ран, к…</a:t>
            </a:r>
            <a:r>
              <a:rPr lang="ru-RU" sz="2800" dirty="0" err="1" smtClean="0"/>
              <a:t>ртон</a:t>
            </a:r>
            <a:r>
              <a:rPr lang="ru-RU" sz="2800" dirty="0" smtClean="0"/>
              <a:t>, </a:t>
            </a:r>
            <a:r>
              <a:rPr lang="ru-RU" sz="2800" dirty="0" err="1" smtClean="0"/>
              <a:t>ябл</a:t>
            </a:r>
            <a:r>
              <a:rPr lang="ru-RU" sz="2800" dirty="0" smtClean="0"/>
              <a:t>…ко, к…</a:t>
            </a:r>
            <a:r>
              <a:rPr lang="ru-RU" sz="2800" dirty="0" err="1" smtClean="0"/>
              <a:t>рова</a:t>
            </a:r>
            <a:r>
              <a:rPr lang="ru-RU" sz="2800" dirty="0" smtClean="0"/>
              <a:t>, с…рока, </a:t>
            </a:r>
            <a:r>
              <a:rPr lang="ru-RU" sz="2800" dirty="0" err="1" smtClean="0"/>
              <a:t>пом</a:t>
            </a:r>
            <a:r>
              <a:rPr lang="ru-RU" sz="2800" dirty="0" smtClean="0"/>
              <a:t>…</a:t>
            </a:r>
            <a:r>
              <a:rPr lang="ru-RU" sz="2800" dirty="0" err="1" smtClean="0"/>
              <a:t>дор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8" name="Управляющая кнопка: справка 7">
            <a:hlinkClick r:id="" action="ppaction://hlinkshowjump?jump=nextslide" highlightClick="1"/>
          </p:cNvPr>
          <p:cNvSpPr/>
          <p:nvPr/>
        </p:nvSpPr>
        <p:spPr>
          <a:xfrm>
            <a:off x="8100392" y="2060848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справка 8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" y="0"/>
            <a:ext cx="914188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339752" y="476672"/>
            <a:ext cx="1853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hlinkClick r:id="rId3" action="ppaction://hlinksldjump"/>
              </a:rPr>
              <a:t>Багаж</a:t>
            </a:r>
            <a:endParaRPr lang="ru-RU" sz="2800" dirty="0" smtClean="0"/>
          </a:p>
          <a:p>
            <a:r>
              <a:rPr lang="ru-RU" sz="2800" dirty="0" smtClean="0">
                <a:hlinkClick r:id="rId4" action="ppaction://hlinksldjump"/>
              </a:rPr>
              <a:t>Барабан</a:t>
            </a:r>
            <a:endParaRPr lang="ru-RU" sz="2800" dirty="0" smtClean="0"/>
          </a:p>
          <a:p>
            <a:r>
              <a:rPr lang="ru-RU" sz="2800" dirty="0" smtClean="0">
                <a:hlinkClick r:id="rId5" action="ppaction://hlinksldjump"/>
              </a:rPr>
              <a:t>Ворона</a:t>
            </a:r>
            <a:endParaRPr lang="ru-RU" sz="2800" dirty="0" smtClean="0"/>
          </a:p>
          <a:p>
            <a:r>
              <a:rPr lang="ru-RU" sz="2800" dirty="0" smtClean="0">
                <a:hlinkClick r:id="rId6" action="ppaction://hlinksldjump"/>
              </a:rPr>
              <a:t>Горох </a:t>
            </a:r>
            <a:endParaRPr lang="ru-RU" sz="2800" dirty="0" smtClean="0"/>
          </a:p>
          <a:p>
            <a:r>
              <a:rPr lang="ru-RU" sz="2800" dirty="0" smtClean="0">
                <a:hlinkClick r:id="rId7" action="ppaction://hlinksldjump"/>
              </a:rPr>
              <a:t>Заяц</a:t>
            </a:r>
            <a:endParaRPr lang="ru-RU" sz="2800" dirty="0" smtClean="0"/>
          </a:p>
          <a:p>
            <a:r>
              <a:rPr lang="ru-RU" sz="2800" dirty="0" smtClean="0">
                <a:hlinkClick r:id="rId8" action="ppaction://hlinksldjump"/>
              </a:rPr>
              <a:t>Капуста</a:t>
            </a:r>
            <a:endParaRPr lang="ru-RU" sz="2800" dirty="0" smtClean="0"/>
          </a:p>
          <a:p>
            <a:r>
              <a:rPr lang="ru-RU" sz="2800" dirty="0" smtClean="0">
                <a:hlinkClick r:id="rId9" action="ppaction://hlinksldjump"/>
              </a:rPr>
              <a:t>Картина</a:t>
            </a:r>
            <a:endParaRPr lang="ru-RU" sz="2800" dirty="0" smtClean="0"/>
          </a:p>
          <a:p>
            <a:r>
              <a:rPr lang="ru-RU" sz="2800" dirty="0" smtClean="0">
                <a:hlinkClick r:id="rId10" action="ppaction://hlinksldjump"/>
              </a:rPr>
              <a:t>Картон</a:t>
            </a:r>
            <a:endParaRPr lang="ru-RU" sz="2800" dirty="0" smtClean="0"/>
          </a:p>
          <a:p>
            <a:r>
              <a:rPr lang="ru-RU" sz="2800" dirty="0" smtClean="0">
                <a:hlinkClick r:id="rId11" action="ppaction://hlinksldjump"/>
              </a:rPr>
              <a:t>Класс </a:t>
            </a:r>
            <a:endParaRPr lang="ru-RU" sz="2800" dirty="0" smtClean="0"/>
          </a:p>
          <a:p>
            <a:r>
              <a:rPr lang="ru-RU" sz="2800" dirty="0" smtClean="0">
                <a:hlinkClick r:id="rId12" action="ppaction://hlinksldjump"/>
              </a:rPr>
              <a:t>Корзина</a:t>
            </a:r>
            <a:endParaRPr lang="ru-RU" sz="2800" dirty="0" smtClean="0"/>
          </a:p>
          <a:p>
            <a:r>
              <a:rPr lang="ru-RU" sz="2800" dirty="0" smtClean="0">
                <a:hlinkClick r:id="rId13" action="ppaction://hlinksldjump"/>
              </a:rPr>
              <a:t>Корова</a:t>
            </a:r>
            <a:endParaRPr lang="ru-RU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764704"/>
            <a:ext cx="1781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hlinkClick r:id="rId14" action="ppaction://hlinksldjump"/>
              </a:rPr>
              <a:t>Машина</a:t>
            </a:r>
            <a:endParaRPr lang="ru-RU" sz="2800" dirty="0" smtClean="0"/>
          </a:p>
          <a:p>
            <a:r>
              <a:rPr lang="ru-RU" sz="2800" dirty="0" smtClean="0">
                <a:hlinkClick r:id="rId15" action="ppaction://hlinksldjump"/>
              </a:rPr>
              <a:t>Огород</a:t>
            </a:r>
            <a:endParaRPr lang="ru-RU" sz="2800" dirty="0" smtClean="0"/>
          </a:p>
          <a:p>
            <a:r>
              <a:rPr lang="ru-RU" sz="2800" dirty="0" smtClean="0">
                <a:hlinkClick r:id="rId16" action="ppaction://hlinksldjump"/>
              </a:rPr>
              <a:t>Помидор</a:t>
            </a:r>
            <a:endParaRPr lang="ru-RU" sz="2800" dirty="0" smtClean="0"/>
          </a:p>
          <a:p>
            <a:r>
              <a:rPr lang="ru-RU" sz="2800" dirty="0" smtClean="0">
                <a:hlinkClick r:id="rId17" action="ppaction://hlinksldjump"/>
              </a:rPr>
              <a:t>Ребята</a:t>
            </a:r>
            <a:endParaRPr lang="ru-RU" sz="2800" dirty="0" smtClean="0"/>
          </a:p>
          <a:p>
            <a:r>
              <a:rPr lang="ru-RU" sz="2800" dirty="0" smtClean="0">
                <a:hlinkClick r:id="rId18" action="ppaction://hlinksldjump"/>
              </a:rPr>
              <a:t>Сапоги </a:t>
            </a:r>
            <a:endParaRPr lang="ru-RU" sz="2800" dirty="0" smtClean="0"/>
          </a:p>
          <a:p>
            <a:r>
              <a:rPr lang="ru-RU" sz="2800" dirty="0" smtClean="0">
                <a:hlinkClick r:id="rId19" action="ppaction://hlinksldjump"/>
              </a:rPr>
              <a:t>Собака</a:t>
            </a:r>
            <a:endParaRPr lang="ru-RU" sz="2800" dirty="0" smtClean="0"/>
          </a:p>
          <a:p>
            <a:r>
              <a:rPr lang="ru-RU" sz="2800" dirty="0" smtClean="0">
                <a:hlinkClick r:id="rId20" action="ppaction://hlinksldjump"/>
              </a:rPr>
              <a:t>Топор</a:t>
            </a:r>
            <a:endParaRPr lang="ru-RU" sz="2800" dirty="0" smtClean="0"/>
          </a:p>
          <a:p>
            <a:r>
              <a:rPr lang="ru-RU" sz="2800" dirty="0" smtClean="0">
                <a:hlinkClick r:id="rId21" action="ppaction://hlinksldjump"/>
              </a:rPr>
              <a:t>Хорошо</a:t>
            </a:r>
            <a:endParaRPr lang="ru-RU" sz="2800" dirty="0" smtClean="0"/>
          </a:p>
          <a:p>
            <a:r>
              <a:rPr lang="ru-RU" sz="2800" dirty="0" smtClean="0">
                <a:hlinkClick r:id="rId22" action="ppaction://hlinksldjump"/>
              </a:rPr>
              <a:t>Чемодан</a:t>
            </a:r>
            <a:endParaRPr lang="ru-RU" sz="2800" dirty="0" smtClean="0"/>
          </a:p>
          <a:p>
            <a:r>
              <a:rPr lang="ru-RU" sz="2800" dirty="0" smtClean="0">
                <a:hlinkClick r:id="rId23" action="ppaction://hlinksldjump"/>
              </a:rPr>
              <a:t>Яблоко</a:t>
            </a:r>
            <a:endParaRPr lang="ru-RU" sz="2800" dirty="0" smtClean="0"/>
          </a:p>
          <a:p>
            <a:r>
              <a:rPr lang="ru-RU" sz="2800" dirty="0" smtClean="0">
                <a:hlinkClick r:id="rId24" action="ppaction://hlinksldjump"/>
              </a:rPr>
              <a:t>Ягода </a:t>
            </a:r>
            <a:endParaRPr lang="ru-RU" sz="2800" dirty="0"/>
          </a:p>
        </p:txBody>
      </p:sp>
      <p:sp>
        <p:nvSpPr>
          <p:cNvPr id="5" name="Стрелка влево 4">
            <a:hlinkClick r:id="rId25" action="ppaction://hlinksldjump"/>
          </p:cNvPr>
          <p:cNvSpPr/>
          <p:nvPr/>
        </p:nvSpPr>
        <p:spPr>
          <a:xfrm>
            <a:off x="4355976" y="587727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484784"/>
            <a:ext cx="8217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Е, о,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бб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о, а, о, е, е, о, а, я.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293096"/>
            <a:ext cx="7234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1,5,1,2,2,4,1,1,2,2,2,3.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476672"/>
            <a:ext cx="4632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Диктант букв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67919" y="2967335"/>
            <a:ext cx="500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Диктант чисел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Стрелка влево 7">
            <a:hlinkClick r:id="rId2" action="ppaction://hlinksldjump"/>
          </p:cNvPr>
          <p:cNvSpPr/>
          <p:nvPr/>
        </p:nvSpPr>
        <p:spPr>
          <a:xfrm>
            <a:off x="3635896" y="573325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1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Светлана\Documents\Scanned Documents\Documents\слова из словаря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6442300" cy="41369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436510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Заимствовано у французов, которые превратили древнескандинавское слово «</a:t>
            </a:r>
            <a:r>
              <a:rPr lang="ru-RU" i="1" dirty="0" smtClean="0"/>
              <a:t>багги» - «узел», «мешок», «сумка» в «</a:t>
            </a:r>
            <a:r>
              <a:rPr lang="ru-RU" i="1" dirty="0" err="1" smtClean="0"/>
              <a:t>багью</a:t>
            </a:r>
            <a:r>
              <a:rPr lang="ru-RU" i="1" dirty="0" smtClean="0"/>
              <a:t>» – «обоз».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5229200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Упакованные для отправки поездом или другим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 транспортом вещи, груз пассажиров.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7596336" y="11247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I:\перенос рисунки\слова из словаря\слова из словар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6106453" cy="394312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4725144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Ударный музыкальный инструмент в виде цилиндра, верх и низ которого обтянуты кожей.</a:t>
            </a:r>
            <a:endParaRPr lang="ru-RU" sz="2800" dirty="0"/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7308304" y="83671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17" y="0"/>
            <a:ext cx="9146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I:\перенос рисунки\слова из словаря\слова из словаря 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624477" cy="36724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005064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Слово образовано от основы «ворон», что означало «чёрный».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5157192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Всеядная птица, черная или серая с черными перьями.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7596336" y="11247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I:\перенос рисунки\слова из словаря\слова из словаря 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893268" cy="38164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221088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Слово на всех языках означало «лущеный», «тёртый»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4941168"/>
            <a:ext cx="5158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Растение из семейства бобовых.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7596336" y="11247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C:\Users\Светлана\Documents\Scanned Documents\Documents\заяц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39"/>
            <a:ext cx="5688632" cy="357253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005064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</a:t>
            </a:r>
            <a:r>
              <a:rPr lang="ru-RU" sz="2800" dirty="0" err="1" smtClean="0"/>
              <a:t>заи</a:t>
            </a:r>
            <a:r>
              <a:rPr lang="ru-RU" sz="2800" dirty="0" smtClean="0"/>
              <a:t>» – резвое молодое животное(индоевропейский)</a:t>
            </a:r>
          </a:p>
          <a:p>
            <a:r>
              <a:rPr lang="ru-RU" sz="2800" dirty="0" smtClean="0"/>
              <a:t>«</a:t>
            </a:r>
            <a:r>
              <a:rPr lang="en-US" sz="2800" dirty="0" err="1" smtClean="0"/>
              <a:t>zaisti</a:t>
            </a:r>
            <a:r>
              <a:rPr lang="ru-RU" sz="2800" dirty="0" smtClean="0"/>
              <a:t>» - прыгать (литовский)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5301208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Небольшой зверек из отряда грызунов.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Безбилетный пассажир или зритель.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7596336" y="11247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17" y="0"/>
            <a:ext cx="9146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I:\перенос рисунки\слова из словаря\слова из словаря 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5576780" cy="352839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149080"/>
            <a:ext cx="46208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«капут» – голова (латинский)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5013176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Огородный овощ, растущий обычно кочаном.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7596336" y="11247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725</Words>
  <Application>Microsoft Office PowerPoint</Application>
  <PresentationFormat>Экран (4:3)</PresentationFormat>
  <Paragraphs>166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65</cp:revision>
  <dcterms:created xsi:type="dcterms:W3CDTF">2012-11-14T12:00:47Z</dcterms:created>
  <dcterms:modified xsi:type="dcterms:W3CDTF">2013-01-13T10:21:14Z</dcterms:modified>
</cp:coreProperties>
</file>