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85" r:id="rId5"/>
    <p:sldId id="286" r:id="rId6"/>
    <p:sldId id="266" r:id="rId7"/>
    <p:sldId id="269" r:id="rId8"/>
    <p:sldId id="282" r:id="rId9"/>
    <p:sldId id="257" r:id="rId10"/>
    <p:sldId id="259" r:id="rId11"/>
    <p:sldId id="260" r:id="rId12"/>
    <p:sldId id="261" r:id="rId13"/>
    <p:sldId id="262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62D554-EA2F-49E8-BD8A-3D4F020DB545}" type="datetimeFigureOut">
              <a:rPr lang="ru-RU" smtClean="0"/>
              <a:pPr/>
              <a:t>27.06.2012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0682A-6416-4335-8082-D8D26F7D0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3857628"/>
            <a:ext cx="4214842" cy="171451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ru-RU" sz="2400" dirty="0"/>
              <a:t>автор: Молчанова Т. А.</a:t>
            </a:r>
            <a:br>
              <a:rPr lang="ru-RU" sz="2400" dirty="0"/>
            </a:br>
            <a:r>
              <a:rPr lang="ru-RU" sz="2400" dirty="0"/>
              <a:t>            МОУ СОШ № 4</a:t>
            </a:r>
            <a:br>
              <a:rPr lang="ru-RU" sz="2400" dirty="0"/>
            </a:br>
            <a:r>
              <a:rPr lang="ru-RU" sz="2400" dirty="0"/>
              <a:t>            г. Полярные Зори</a:t>
            </a:r>
            <a:br>
              <a:rPr lang="ru-RU" sz="2400" dirty="0"/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28802"/>
            <a:ext cx="84582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Исследовательский проект.</a:t>
            </a:r>
            <a:br>
              <a:rPr lang="ru-RU" sz="4000" b="1" dirty="0" smtClean="0"/>
            </a:br>
            <a:r>
              <a:rPr lang="ru-RU" sz="4000" b="1" dirty="0" smtClean="0"/>
              <a:t> Этапы работы</a:t>
            </a:r>
            <a:endParaRPr lang="ru-RU" sz="40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 №1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условия хранения продуктов: тепло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54162"/>
            <a:ext cx="4286280" cy="47323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Плесень меня заинтересовала и я решил вырастить эти грибы. Взяв залежавшийся кусок хлеба, корочку апельсина, яблоко,  поставил в тёплое место  на батарею. Наблюдения продолжались в течение 10 дней.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10" descr="DSC01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8687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9" y="1285861"/>
          <a:ext cx="8501121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5"/>
                <a:gridCol w="1262070"/>
                <a:gridCol w="1275167"/>
                <a:gridCol w="1558541"/>
                <a:gridCol w="1416850"/>
                <a:gridCol w="1416858"/>
              </a:tblGrid>
              <a:tr h="500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день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день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день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день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 день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тёмное пятно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мм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 увеличивается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 увеличивается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испорти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лось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455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 пушок с небольшим кол-вом головок спор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разрастается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весь кусок покрылся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плесенью</a:t>
                      </a:r>
                    </a:p>
                  </a:txBody>
                  <a:tcPr marL="68580" marR="68580" marT="0" marB="0" horzOverflow="overflow"/>
                </a:tc>
              </a:tr>
              <a:tr h="1053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апельсина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плесени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плесень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плесень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пушок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 спор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Опыт №2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условия хранения продуктов: холод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500174"/>
            <a:ext cx="4491038" cy="457995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Одновременно с опытом № 1 я взял залежавшийся кусок хлеба, корочку апельсина, яблоко и поставил   в холодное место. Наблюдения продолжались в течение 13 дней.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7" descr="DSC01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071678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72562" cy="537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285885"/>
                <a:gridCol w="1428760"/>
                <a:gridCol w="1428760"/>
                <a:gridCol w="1285884"/>
                <a:gridCol w="1571637"/>
              </a:tblGrid>
              <a:tr h="812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 день</a:t>
                      </a:r>
                    </a:p>
                  </a:txBody>
                  <a:tcPr/>
                </a:tc>
              </a:tr>
              <a:tr h="152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тёмное пятно 2мм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тёмное пятно 8мм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пушок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52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 пушок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 пушок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разраста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ется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Появи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головки спор</a:t>
                      </a:r>
                    </a:p>
                  </a:txBody>
                  <a:tcPr marL="68580" marR="68580" marT="0" marB="0" horzOverflow="overflow"/>
                </a:tc>
              </a:tr>
              <a:tr h="152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апельсина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белое пятно 4мм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пушок с головками спор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При обычных условиях хранения хлеба (хлебница) и фруктов (ваза на столе) в жаркую погоду продукты быстро портятся, на них начинает развиваться плесень 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    Если продукты поместить в холодильник, то срок годности продуктов увеличивается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9466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Сделав препарат и посмотрев в  микроскоп выросшую плесень, я обнаружил много чёрных шариков. Это оказались головки грибов, а когда я капнул воды, то из головок выстелило много точек. В энциклопедии я прочитал, что это споры и именно при помощи них и размножаются плесневые грибы. Так я понял, почему на залежалых продуктах вырастала плесень, значит споры летают всюду, только мы их не видим  без микроскопа </a:t>
            </a:r>
          </a:p>
          <a:p>
            <a:endParaRPr lang="ru-RU" dirty="0"/>
          </a:p>
        </p:txBody>
      </p:sp>
      <p:pic>
        <p:nvPicPr>
          <p:cNvPr id="4" name="Picture 6" descr="DSC01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4163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DSC01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14942" y="3714752"/>
            <a:ext cx="3620815" cy="27130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фитонциды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Мне стало интересно, а как ещё  можно приостановить появление грибка на продуктах, чтобы продукты не портились.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Из научной литературы я узнал о веществах, которые очищают воздух. Это летучие вещества – фитонциды, они выделяются разными растениями. Эти вещества убивают микробы и микроскопические грибы. Их было решено использовать в нашем опыте.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опыт  №3 с фитонцидами                           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071546"/>
            <a:ext cx="4633914" cy="5500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1</a:t>
            </a:r>
            <a:r>
              <a:rPr lang="ru-RU" dirty="0" smtClean="0">
                <a:solidFill>
                  <a:schemeClr val="tx1"/>
                </a:solidFill>
              </a:rPr>
              <a:t>. Положили рядом с хлебом, коркой апельсина, кусочком яблока лист герани.       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2. Положили рядом с хлебом, коркой апельсина, кусочком яблока лист </a:t>
            </a:r>
            <a:r>
              <a:rPr lang="ru-RU" dirty="0" err="1" smtClean="0">
                <a:solidFill>
                  <a:schemeClr val="tx1"/>
                </a:solidFill>
              </a:rPr>
              <a:t>каланхое</a:t>
            </a:r>
            <a:r>
              <a:rPr lang="ru-RU" dirty="0" smtClean="0">
                <a:solidFill>
                  <a:schemeClr val="tx1"/>
                </a:solidFill>
              </a:rPr>
              <a:t>.      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3. Положили рядом с хлебом, коркой апельсина, кусочком яблока лук.</a:t>
            </a:r>
          </a:p>
          <a:p>
            <a:endParaRPr lang="ru-RU" dirty="0"/>
          </a:p>
        </p:txBody>
      </p:sp>
      <p:pic>
        <p:nvPicPr>
          <p:cNvPr id="4" name="Picture 4" descr="DSC01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788" y="1566791"/>
            <a:ext cx="4714908" cy="40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Лист герани: 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285860"/>
          <a:ext cx="8624917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994"/>
                <a:gridCol w="1250979"/>
                <a:gridCol w="1437486"/>
                <a:gridCol w="1437486"/>
                <a:gridCol w="1437486"/>
                <a:gridCol w="1437486"/>
              </a:tblGrid>
              <a:tr h="7891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– 3 дни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4 - 5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дени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9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Хлеб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засох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Корка  апельсина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засохла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9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Яблоко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немного плесени с головками спор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Лист </a:t>
            </a:r>
            <a:r>
              <a:rPr lang="ru-RU" dirty="0" err="1" smtClean="0">
                <a:solidFill>
                  <a:schemeClr val="tx1"/>
                </a:solidFill>
              </a:rPr>
              <a:t>коланхое</a:t>
            </a:r>
            <a:r>
              <a:rPr lang="ru-RU" dirty="0" smtClean="0">
                <a:solidFill>
                  <a:schemeClr val="tx1"/>
                </a:solidFill>
              </a:rPr>
              <a:t>: Результаты исследования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6"/>
          <a:ext cx="8553479" cy="540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542"/>
                <a:gridCol w="1370773"/>
                <a:gridCol w="1295424"/>
                <a:gridCol w="1655427"/>
                <a:gridCol w="1406868"/>
                <a:gridCol w="1214445"/>
              </a:tblGrid>
              <a:tr h="4993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– 3 дни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4 - 5 дни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Хлеб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начал </a:t>
                      </a:r>
                      <a:r>
                        <a:rPr lang="ru-RU" sz="2400" dirty="0" err="1" smtClean="0"/>
                        <a:t>засы</a:t>
                      </a:r>
                      <a:endParaRPr lang="ru-RU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хать</a:t>
                      </a:r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засох</a:t>
                      </a:r>
                      <a:endParaRPr lang="ru-RU" sz="2400" dirty="0"/>
                    </a:p>
                  </a:txBody>
                  <a:tcPr/>
                </a:tc>
              </a:tr>
              <a:tr h="143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Корка  апельсина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начал засыхать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начал засыхать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</a:tr>
              <a:tr h="177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Яблоко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появил</a:t>
                      </a:r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ся</a:t>
                      </a:r>
                      <a:r>
                        <a:rPr lang="ru-RU" sz="2400" dirty="0" smtClean="0"/>
                        <a:t> пушок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плесень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головками на всей поверхности яблока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Проектная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Совместная учебно-познавательная, творческая деятельность, имеющая общую цель, согласованные методы и способы   деятельности, направленные на достижение результата – создание проекта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Лук: результаты исследования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928669"/>
          <a:ext cx="8644001" cy="556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29"/>
                <a:gridCol w="1098813"/>
                <a:gridCol w="1172067"/>
                <a:gridCol w="1623702"/>
                <a:gridCol w="1643074"/>
                <a:gridCol w="1714516"/>
              </a:tblGrid>
              <a:tr h="6077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– 3 дни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4 - 5 дни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день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8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Хлеб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Покры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лась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плесенью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6521" marR="96521" horzOverflow="overflow"/>
                </a:tc>
              </a:tr>
              <a:tr h="2170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Корка  апельсина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немного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плесени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часть кусочка покрылась плесенью</a:t>
                      </a:r>
                    </a:p>
                  </a:txBody>
                  <a:tcPr marL="96521" marR="96521" horzOverflow="overflow"/>
                </a:tc>
              </a:tr>
              <a:tr h="1389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Яблоко </a:t>
                      </a: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половина кусочка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плесени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головками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6521" marR="965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96521" marR="96521" horzOverflow="overflow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Фитонциды влияют на время появления плесени, срок годности продуктов значительно увеличивается.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Коланхое</a:t>
            </a:r>
            <a:r>
              <a:rPr lang="ru-RU" dirty="0" smtClean="0">
                <a:solidFill>
                  <a:schemeClr val="tx1"/>
                </a:solidFill>
              </a:rPr>
              <a:t> и герань продлевают «жизнь» продуктов, особенно, хлеба и цитрусовых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Общие 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Споры плесневых грибов есть в воздухе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Попадая на питательную среду, они прорастают и портят продукты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прорастания спор нужно тепло и                         сырость                                                   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Фитонциды и холод замедляют порчу продуктов плесенью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Рекомендации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В конце исследования я смог подтвердить свою гипотезу. Плесень появляется практически всегда, но для её развития необходимы определённые условия, следовательно: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продукты не надо покупать впрок;                      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фрукты и овощи хорошо промыть, просушить, держать в холоде;                   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хлеб лучше положить в хлебницу, при длительном хранении – в холодильник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ИСПОЛЬЗУЕМЫЕ РЕСУРСЫ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Интернет -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hlinkClick r:id="rId2"/>
              </a:rPr>
              <a:t>http://ru.wikipedia.org/wiki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                </a:t>
            </a: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 marL="533400" indent="-533400"/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В.Б. Захаров, Н.И. Сонин. Биология. Многообразие живых организмов. 7 класс. М., «Дрофа»., 1999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г.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    </a:t>
            </a:r>
            <a:endParaRPr lang="ru-RU" dirty="0" smtClean="0">
              <a:solidFill>
                <a:schemeClr val="tx1"/>
              </a:solidFill>
              <a:latin typeface="Arial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dirty="0" smtClean="0"/>
              <a:t>Развитие личности младшего школьника, формирование потребности к творческому самовыражению</a:t>
            </a:r>
          </a:p>
          <a:p>
            <a:pPr>
              <a:defRPr/>
            </a:pPr>
            <a:r>
              <a:rPr lang="ru-RU" dirty="0" smtClean="0"/>
              <a:t>Развитие самостоятельности (умение ставить цели, прогнозировать результат, планировать работу)</a:t>
            </a:r>
          </a:p>
          <a:p>
            <a:pPr>
              <a:defRPr/>
            </a:pPr>
            <a:r>
              <a:rPr lang="ru-RU" dirty="0" smtClean="0"/>
              <a:t> формирование познавательно-информационной компетенции  (умение искать, анализировать, отбирать необходимую информацию, организовывать, преобразовывать, сохранять и передавать ее)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Исследовательский проект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– это вид деятельности, при котором устанавливается какой-либо факт или выдвигается предположение о возможности его существования</a:t>
            </a: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dirty="0" smtClean="0"/>
              <a:t>Подготовительный (выбор темы)</a:t>
            </a:r>
          </a:p>
          <a:p>
            <a:pPr>
              <a:defRPr/>
            </a:pPr>
            <a:r>
              <a:rPr lang="ru-RU" dirty="0" smtClean="0"/>
              <a:t>Работа с научной литературой</a:t>
            </a:r>
          </a:p>
          <a:p>
            <a:pPr>
              <a:defRPr/>
            </a:pPr>
            <a:r>
              <a:rPr lang="ru-RU" dirty="0" smtClean="0"/>
              <a:t>Обоснование актуальности исследуемой темы</a:t>
            </a:r>
          </a:p>
          <a:p>
            <a:pPr>
              <a:defRPr/>
            </a:pPr>
            <a:r>
              <a:rPr lang="ru-RU" dirty="0" smtClean="0"/>
              <a:t>Определение цели исследования</a:t>
            </a:r>
          </a:p>
          <a:p>
            <a:pPr>
              <a:defRPr/>
            </a:pPr>
            <a:r>
              <a:rPr lang="ru-RU" dirty="0" smtClean="0"/>
              <a:t>Выдвижение гипотезы</a:t>
            </a:r>
          </a:p>
          <a:p>
            <a:pPr>
              <a:defRPr/>
            </a:pPr>
            <a:r>
              <a:rPr lang="ru-RU" dirty="0" smtClean="0"/>
              <a:t>Выбор методов исследования</a:t>
            </a:r>
          </a:p>
          <a:p>
            <a:pPr>
              <a:defRPr/>
            </a:pPr>
            <a:r>
              <a:rPr lang="ru-RU" dirty="0" smtClean="0"/>
              <a:t>Постановка задач</a:t>
            </a:r>
          </a:p>
          <a:p>
            <a:pPr>
              <a:defRPr/>
            </a:pPr>
            <a:r>
              <a:rPr lang="ru-RU" dirty="0" smtClean="0"/>
              <a:t>Составление плана работы</a:t>
            </a:r>
          </a:p>
          <a:p>
            <a:pPr>
              <a:defRPr/>
            </a:pPr>
            <a:r>
              <a:rPr lang="ru-RU" dirty="0" smtClean="0"/>
              <a:t>Выполнение работы, анализ, обобщение</a:t>
            </a:r>
          </a:p>
          <a:p>
            <a:pPr>
              <a:defRPr/>
            </a:pPr>
            <a:r>
              <a:rPr lang="ru-RU" dirty="0" smtClean="0"/>
              <a:t>Отчет о работе (защите проекта)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Научно-исследовательский проект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«Плесневые грибы на кухне</a:t>
            </a:r>
            <a:r>
              <a:rPr lang="ru-RU" sz="2400" b="1" dirty="0" smtClean="0"/>
              <a:t>» исследовал учение 2В класса МБОУ СОШ №4 Габриелян Дэвид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50006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Цель исследования: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Выяснить, что заставляет портиться продукт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Как остановить развитие плесени и защитить            продукты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Задачи исследования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изучить, что такое плесень, проанализировать научную литературу по данной проблеме;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провести исследование по выращиванию плесени и изучению ее строения;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проанализировать условия, необходимые для выращивания плесени и замедления ее развития</a:t>
            </a: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  Плесневые грибы на продуктах питания появляются всегда, </a:t>
            </a:r>
          </a:p>
          <a:p>
            <a:pPr>
              <a:buFont typeface="Wingdings 2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   но для их развития необходимы определённые условия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Методы исследования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Анализ литературы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Наблюдение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Эксперимент  </a:t>
            </a:r>
            <a:r>
              <a:rPr lang="ru-RU" dirty="0" smtClean="0"/>
              <a:t>                              </a:t>
            </a:r>
          </a:p>
          <a:p>
            <a:pPr algn="ctr">
              <a:buNone/>
            </a:pPr>
            <a:endParaRPr lang="ru-RU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такое плесень?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4552952" cy="33575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Оказалось, что плесень – это грибы. Я был удивлен, ведь грибы, которые я собирал в лесу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имеют шляпку и ножку, а тут какой-то пушок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з литературы я узнал, что грибы нужны для получения сыра, кефира, а ещё для получения лекарства пенициллина.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337478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2924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357694"/>
            <a:ext cx="3143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/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Плесневые грибы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767398" cy="49466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Особая группа живых организмов, обладающих признаками как растений, так и животных. Грибы питаются готовыми органическими веществами (</a:t>
            </a:r>
            <a:r>
              <a:rPr lang="ru-RU" sz="2400" dirty="0" err="1" smtClean="0">
                <a:solidFill>
                  <a:schemeClr val="tx1"/>
                </a:solidFill>
              </a:rPr>
              <a:t>сапротрофы</a:t>
            </a:r>
            <a:r>
              <a:rPr lang="ru-RU" sz="2400" dirty="0" smtClean="0">
                <a:solidFill>
                  <a:schemeClr val="tx1"/>
                </a:solidFill>
              </a:rPr>
              <a:t> и паразиты), играют важную роль в круговороте веществ в природе, разрушая остатки погибших растений и животных.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Но это в природе, а дома у нас есть продукты и они почему–то иногда портятся. Причина этого явления – плесень</a:t>
            </a:r>
            <a:endParaRPr lang="ru-RU" sz="2400" dirty="0"/>
          </a:p>
        </p:txBody>
      </p:sp>
      <p:pic>
        <p:nvPicPr>
          <p:cNvPr id="4" name="Picture 4" descr="Плесень на продукт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876"/>
            <a:ext cx="27185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142984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1006</Words>
  <Application>Microsoft Office PowerPoint</Application>
  <PresentationFormat>Экран (4:3)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автор: Молчанова Т. А.             МОУ СОШ № 4             г. Полярные Зори  </vt:lpstr>
      <vt:lpstr>Проектная деятельность </vt:lpstr>
      <vt:lpstr>Цели проектной деятельности</vt:lpstr>
      <vt:lpstr>Исследовательский проект</vt:lpstr>
      <vt:lpstr>Этапы исследования</vt:lpstr>
      <vt:lpstr>Научно-исследовательский проект «Плесневые грибы на кухне» исследовал учение 2В класса МБОУ СОШ №4 Габриелян Дэвид</vt:lpstr>
      <vt:lpstr>Гипотеза</vt:lpstr>
      <vt:lpstr>Что такое плесень?</vt:lpstr>
      <vt:lpstr> Плесневые грибы </vt:lpstr>
      <vt:lpstr>Опыт №1 условия хранения продуктов: тепло </vt:lpstr>
      <vt:lpstr>Результаты исследования</vt:lpstr>
      <vt:lpstr>Опыт №2 условия хранения продуктов: холод </vt:lpstr>
      <vt:lpstr>Результаты исследования</vt:lpstr>
      <vt:lpstr>Выводы</vt:lpstr>
      <vt:lpstr>Слайд 15</vt:lpstr>
      <vt:lpstr>фитонциды</vt:lpstr>
      <vt:lpstr> опыт  №3 с фитонцидами                            </vt:lpstr>
      <vt:lpstr>Лист герани: Результаты исследования</vt:lpstr>
      <vt:lpstr>Лист коланхое: Результаты исследования</vt:lpstr>
      <vt:lpstr>Лук: результаты исследования</vt:lpstr>
      <vt:lpstr>Выводы</vt:lpstr>
      <vt:lpstr>Общие выводы</vt:lpstr>
      <vt:lpstr>Рекомендации</vt:lpstr>
      <vt:lpstr>ИСПОЛЬЗУЕМЫЕ РЕСУРСЫ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Vista DNA X86</dc:creator>
  <cp:lastModifiedBy>Vista DNA X86</cp:lastModifiedBy>
  <cp:revision>36</cp:revision>
  <dcterms:created xsi:type="dcterms:W3CDTF">2012-02-11T10:57:47Z</dcterms:created>
  <dcterms:modified xsi:type="dcterms:W3CDTF">2012-06-27T07:58:34Z</dcterms:modified>
</cp:coreProperties>
</file>