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00"/>
    <a:srgbClr val="FF9933"/>
    <a:srgbClr val="996600"/>
    <a:srgbClr val="FFFF66"/>
    <a:srgbClr val="800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3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F44D3F-3D29-48A1-B0EF-DD1400748FF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7936A3-75A7-4D2C-B5B8-F01B282D29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A66AA1-9FA8-4D65-A84A-ED7AB4256CD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06CD4B-02E9-4CA9-A07F-1E14D9E6F4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2FF8CE-EC1F-46A5-91EB-FD9F9FFFE65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0E715E-46E3-4D98-9C8C-129EA36EFB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D22FE2-D5A0-4134-BE89-2A3DB226E07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D37C90-766F-4A8F-90A7-0D6FC96F09A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E499F6-C959-4189-84D2-CFD5D353C0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C79507-16B8-45A5-9DE5-CB9AFA69A8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17D72B-6937-436D-B00D-F95D201669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6C0F9C-51A8-466F-B5D3-1199DF16BFD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66F06A-31B1-4DEB-8C14-AB320BDF94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B1D17D-CA6D-45F7-8CE2-3B807AF158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03D415-7487-44DF-807E-D8CFCB7309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C03261-5743-4465-AE0F-28E9A55D2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2478AB-99E8-4DB6-9005-71DF06B12C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9F0919-61DB-4270-B0AA-2BDD81D1688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4CDD5B-B5C2-4CD8-9B58-96C279FD828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805D67-20B5-46B0-881A-A29C21E047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0084BA-26E5-4EE4-9E05-3DE5037CDD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1D4923-4D01-433B-BD36-BE4749A782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B5F03"/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9142413" cy="6932613"/>
            <a:chOff x="0" y="0"/>
            <a:chExt cx="5759" cy="4367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Freeform 8"/>
            <p:cNvSpPr>
              <a:spLocks noChangeArrowheads="1"/>
            </p:cNvSpPr>
            <p:nvPr/>
          </p:nvSpPr>
          <p:spPr bwMode="auto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 noChangeArrowheads="1"/>
            </p:cNvSpPr>
            <p:nvPr/>
          </p:nvSpPr>
          <p:spPr bwMode="auto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 noChangeArrowheads="1"/>
            </p:cNvSpPr>
            <p:nvPr/>
          </p:nvSpPr>
          <p:spPr bwMode="auto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4617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 noChangeArrowheads="1"/>
            </p:cNvSpPr>
            <p:nvPr/>
          </p:nvSpPr>
          <p:spPr bwMode="auto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4617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683501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 noChangeArrowheads="1"/>
            </p:cNvSpPr>
            <p:nvPr/>
          </p:nvSpPr>
          <p:spPr bwMode="auto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 noChangeArrowheads="1"/>
            </p:cNvSpPr>
            <p:nvPr/>
          </p:nvSpPr>
          <p:spPr bwMode="auto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 noChangeArrowheads="1"/>
            </p:cNvSpPr>
            <p:nvPr/>
          </p:nvSpPr>
          <p:spPr bwMode="auto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7F66471-7AB0-4180-A00B-B4A8DE55C8B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Lucida Sans Unicode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Lucida Sans Unicode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Lucida Sans Unicode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Lucida Sans Unicode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Lucida Sans Unicode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Lucida Sans Unicode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Lucida Sans Unicode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Lucida Sans Unicode" charset="0"/>
        </a:defRPr>
      </a:lvl9pPr>
    </p:titleStyle>
    <p:bodyStyle>
      <a:lvl1pPr marL="341313" indent="-341313" algn="l" defTabSz="449263" rtl="0" fontAlgn="base">
        <a:spcBef>
          <a:spcPts val="800"/>
        </a:spcBef>
        <a:spcAft>
          <a:spcPct val="0"/>
        </a:spcAft>
        <a:buClr>
          <a:srgbClr val="FFFFCC"/>
        </a:buClr>
        <a:buSzPct val="60000"/>
        <a:buFont typeface="Wingdings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defTabSz="449263" rtl="0" fontAlgn="base">
        <a:spcBef>
          <a:spcPts val="700"/>
        </a:spcBef>
        <a:spcAft>
          <a:spcPct val="0"/>
        </a:spcAft>
        <a:buClr>
          <a:srgbClr val="FEEC94"/>
        </a:buClr>
        <a:buSzPct val="60000"/>
        <a:buFont typeface="Wingdings" charset="2"/>
        <a:buChar char="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CCCC00"/>
        </a:buClr>
        <a:buSzPct val="60000"/>
        <a:buFont typeface="Wingdings" charset="2"/>
        <a:buChar char="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B5F03"/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0"/>
            <a:ext cx="9142413" cy="6932613"/>
            <a:chOff x="0" y="0"/>
            <a:chExt cx="5759" cy="4367"/>
          </a:xfrm>
        </p:grpSpPr>
        <p:sp>
          <p:nvSpPr>
            <p:cNvPr id="2050" name="Freeform 2"/>
            <p:cNvSpPr>
              <a:spLocks noChangeArrowheads="1"/>
            </p:cNvSpPr>
            <p:nvPr/>
          </p:nvSpPr>
          <p:spPr bwMode="auto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" name="Freeform 6"/>
            <p:cNvSpPr>
              <a:spLocks noChangeArrowheads="1"/>
            </p:cNvSpPr>
            <p:nvPr/>
          </p:nvSpPr>
          <p:spPr bwMode="auto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Freeform 7"/>
            <p:cNvSpPr>
              <a:spLocks noChangeArrowheads="1"/>
            </p:cNvSpPr>
            <p:nvPr/>
          </p:nvSpPr>
          <p:spPr bwMode="auto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Freeform 8"/>
            <p:cNvSpPr>
              <a:spLocks noChangeArrowheads="1"/>
            </p:cNvSpPr>
            <p:nvPr/>
          </p:nvSpPr>
          <p:spPr bwMode="auto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" name="Freeform 9"/>
            <p:cNvSpPr>
              <a:spLocks noChangeArrowheads="1"/>
            </p:cNvSpPr>
            <p:nvPr/>
          </p:nvSpPr>
          <p:spPr bwMode="auto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" name="Freeform 13"/>
            <p:cNvSpPr>
              <a:spLocks noChangeArrowheads="1"/>
            </p:cNvSpPr>
            <p:nvPr/>
          </p:nvSpPr>
          <p:spPr bwMode="auto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4617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Freeform 14"/>
            <p:cNvSpPr>
              <a:spLocks noChangeArrowheads="1"/>
            </p:cNvSpPr>
            <p:nvPr/>
          </p:nvSpPr>
          <p:spPr bwMode="auto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4617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683501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" name="Freeform 16"/>
            <p:cNvSpPr>
              <a:spLocks noChangeArrowheads="1"/>
            </p:cNvSpPr>
            <p:nvPr/>
          </p:nvSpPr>
          <p:spPr bwMode="auto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Freeform 17"/>
            <p:cNvSpPr>
              <a:spLocks noChangeArrowheads="1"/>
            </p:cNvSpPr>
            <p:nvPr/>
          </p:nvSpPr>
          <p:spPr bwMode="auto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Freeform 18"/>
            <p:cNvSpPr>
              <a:spLocks noChangeArrowheads="1"/>
            </p:cNvSpPr>
            <p:nvPr/>
          </p:nvSpPr>
          <p:spPr bwMode="auto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Freeform 19"/>
            <p:cNvSpPr>
              <a:spLocks noChangeArrowheads="1"/>
            </p:cNvSpPr>
            <p:nvPr/>
          </p:nvSpPr>
          <p:spPr bwMode="auto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6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28800"/>
            <a:ext cx="7770813" cy="173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6C1E9C1-34FB-49E4-BDD6-F93FE3CEA3C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Lucida Sans Unicode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Lucida Sans Unicode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Lucida Sans Unicode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Lucida Sans Unicode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Lucida Sans Unicode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Lucida Sans Unicode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Lucida Sans Unicode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Lucida Sans Unicode" charset="0"/>
        </a:defRPr>
      </a:lvl9pPr>
    </p:titleStyle>
    <p:bodyStyle>
      <a:lvl1pPr marL="341313" indent="-341313" algn="l" defTabSz="449263" rtl="0" fontAlgn="base">
        <a:spcBef>
          <a:spcPts val="800"/>
        </a:spcBef>
        <a:spcAft>
          <a:spcPct val="0"/>
        </a:spcAft>
        <a:buClr>
          <a:srgbClr val="FFFFCC"/>
        </a:buClr>
        <a:buSzPct val="60000"/>
        <a:buFont typeface="Wingdings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defTabSz="449263" rtl="0" fontAlgn="base">
        <a:spcBef>
          <a:spcPts val="700"/>
        </a:spcBef>
        <a:spcAft>
          <a:spcPct val="0"/>
        </a:spcAft>
        <a:buClr>
          <a:srgbClr val="FEEC94"/>
        </a:buClr>
        <a:buSzPct val="60000"/>
        <a:buFont typeface="Wingdings" charset="2"/>
        <a:buChar char="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CCCC00"/>
        </a:buClr>
        <a:buSzPct val="60000"/>
        <a:buFont typeface="Wingdings" charset="2"/>
        <a:buChar char="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84213" y="260350"/>
            <a:ext cx="7772400" cy="173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FEEC94"/>
              </a:buCl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Узнай растение 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39750" y="1917700"/>
            <a:ext cx="4895850" cy="266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600"/>
              </a:spcBef>
              <a:buClr>
                <a:srgbClr val="FFFF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Вся поляна покрыта голубыми, синими, розовыми цветами. Все чуть склонили головки, и кажется, вот-вот пробежит ветерок – и над поляной послышится тихий серебряный перезвон.</a:t>
            </a:r>
          </a:p>
          <a:p>
            <a:pPr algn="ctr">
              <a:spcBef>
                <a:spcPts val="600"/>
              </a:spcBef>
              <a:buClr>
                <a:srgbClr val="FFFF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  <a:p>
            <a:pPr algn="ctr">
              <a:spcBef>
                <a:spcPts val="800"/>
              </a:spcBef>
              <a:buClr>
                <a:srgbClr val="FFFF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  <a:p>
            <a:pPr algn="ctr">
              <a:spcBef>
                <a:spcPts val="800"/>
              </a:spcBef>
              <a:buClr>
                <a:srgbClr val="FFFF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323850" y="5805488"/>
            <a:ext cx="8475663" cy="534987"/>
            <a:chOff x="204" y="3657"/>
            <a:chExt cx="5339" cy="337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4572" y="3657"/>
              <a:ext cx="486" cy="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700"/>
                </a:spcBef>
                <a:buClr>
                  <a:srgbClr val="FFFFCC"/>
                </a:buClr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>
                  <a:solidFill>
                    <a:srgbClr val="FFFFFF"/>
                  </a:solidFill>
                  <a:latin typeface="Times New Roman" pitchFamily="16" charset="0"/>
                </a:rPr>
                <a:t>и</a:t>
              </a:r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4087" y="3657"/>
              <a:ext cx="485" cy="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700"/>
                </a:spcBef>
                <a:buClr>
                  <a:srgbClr val="FFFFCC"/>
                </a:buClr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>
                  <a:solidFill>
                    <a:srgbClr val="FFFFFF"/>
                  </a:solidFill>
                  <a:latin typeface="Times New Roman" pitchFamily="16" charset="0"/>
                </a:rPr>
                <a:t>ч</a:t>
              </a: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3601" y="3657"/>
              <a:ext cx="486" cy="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700"/>
                </a:spcBef>
                <a:buClr>
                  <a:srgbClr val="FFFFCC"/>
                </a:buClr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>
                  <a:solidFill>
                    <a:srgbClr val="FFFFFF"/>
                  </a:solidFill>
                  <a:latin typeface="Times New Roman" pitchFamily="16" charset="0"/>
                </a:rPr>
                <a:t>ь</a:t>
              </a: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3116" y="3657"/>
              <a:ext cx="485" cy="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700"/>
                </a:spcBef>
                <a:buClr>
                  <a:srgbClr val="FFFFCC"/>
                </a:buClr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>
                  <a:solidFill>
                    <a:srgbClr val="FFFFFF"/>
                  </a:solidFill>
                  <a:latin typeface="Times New Roman" pitchFamily="16" charset="0"/>
                </a:rPr>
                <a:t>л</a:t>
              </a: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2630" y="3657"/>
              <a:ext cx="486" cy="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700"/>
                </a:spcBef>
                <a:buClr>
                  <a:srgbClr val="FFFFCC"/>
                </a:buClr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>
                  <a:solidFill>
                    <a:srgbClr val="FFFFFF"/>
                  </a:solidFill>
                  <a:latin typeface="Times New Roman" pitchFamily="16" charset="0"/>
                </a:rPr>
                <a:t>о</a:t>
              </a: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2145" y="3657"/>
              <a:ext cx="485" cy="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700"/>
                </a:spcBef>
                <a:buClr>
                  <a:srgbClr val="FFFFCC"/>
                </a:buClr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>
                  <a:solidFill>
                    <a:srgbClr val="FFFFFF"/>
                  </a:solidFill>
                  <a:latin typeface="Times New Roman" pitchFamily="16" charset="0"/>
                </a:rPr>
                <a:t>к</a:t>
              </a: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5058" y="3657"/>
              <a:ext cx="486" cy="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700"/>
                </a:spcBef>
                <a:buClr>
                  <a:srgbClr val="FFFFCC"/>
                </a:buClr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>
                  <a:solidFill>
                    <a:srgbClr val="FFFFFF"/>
                  </a:solidFill>
                  <a:latin typeface="Times New Roman" pitchFamily="16" charset="0"/>
                </a:rPr>
                <a:t>к</a:t>
              </a: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659" y="3657"/>
              <a:ext cx="486" cy="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700"/>
                </a:spcBef>
                <a:buClr>
                  <a:srgbClr val="FFFFCC"/>
                </a:buClr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>
                  <a:solidFill>
                    <a:srgbClr val="FFFFFF"/>
                  </a:solidFill>
                  <a:latin typeface="Times New Roman" pitchFamily="16" charset="0"/>
                </a:rPr>
                <a:t>о</a:t>
              </a: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1175" y="3657"/>
              <a:ext cx="484" cy="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700"/>
                </a:spcBef>
                <a:buClr>
                  <a:srgbClr val="FFFFCC"/>
                </a:buClr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>
                  <a:solidFill>
                    <a:srgbClr val="FFFFFF"/>
                  </a:solidFill>
                  <a:latin typeface="Times New Roman" pitchFamily="16" charset="0"/>
                </a:rPr>
                <a:t>л</a:t>
              </a: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690" y="3657"/>
              <a:ext cx="485" cy="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700"/>
                </a:spcBef>
                <a:buClr>
                  <a:srgbClr val="FFFFCC"/>
                </a:buClr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>
                  <a:solidFill>
                    <a:srgbClr val="FFFFFF"/>
                  </a:solidFill>
                  <a:latin typeface="Times New Roman" pitchFamily="16" charset="0"/>
                </a:rPr>
                <a:t>о</a:t>
              </a:r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204" y="3657"/>
              <a:ext cx="486" cy="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700"/>
                </a:spcBef>
                <a:buClr>
                  <a:srgbClr val="FFFFCC"/>
                </a:buClr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>
                  <a:solidFill>
                    <a:srgbClr val="FFFFFF"/>
                  </a:solidFill>
                  <a:latin typeface="Times New Roman" pitchFamily="16" charset="0"/>
                </a:rPr>
                <a:t>к</a:t>
              </a:r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>
              <a:off x="204" y="3995"/>
              <a:ext cx="5340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>
              <a:off x="204" y="3657"/>
              <a:ext cx="1" cy="33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690" y="3657"/>
              <a:ext cx="1" cy="33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1175" y="3657"/>
              <a:ext cx="1" cy="33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>
              <a:off x="1659" y="3657"/>
              <a:ext cx="1" cy="33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>
              <a:off x="2145" y="3657"/>
              <a:ext cx="1" cy="33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>
              <a:off x="5544" y="3657"/>
              <a:ext cx="1" cy="33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>
              <a:off x="1659" y="3657"/>
              <a:ext cx="3885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204" y="3657"/>
              <a:ext cx="1455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>
              <a:off x="2630" y="3657"/>
              <a:ext cx="1" cy="33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>
              <a:off x="3116" y="3657"/>
              <a:ext cx="1" cy="33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3601" y="3657"/>
              <a:ext cx="1" cy="33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>
              <a:off x="4087" y="3657"/>
              <a:ext cx="1" cy="33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auto">
            <a:xfrm>
              <a:off x="4572" y="3657"/>
              <a:ext cx="1" cy="33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>
              <a:off x="5058" y="3657"/>
              <a:ext cx="1" cy="33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03875" y="1916113"/>
            <a:ext cx="2538413" cy="338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16013" y="333375"/>
            <a:ext cx="6846887" cy="110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600" b="1">
                <a:solidFill>
                  <a:srgbClr val="FFFFFF"/>
                </a:solidFill>
                <a:latin typeface="Times New Roman" pitchFamily="16" charset="0"/>
              </a:rPr>
              <a:t>Е. ЕВТУШЕНКО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108075" y="1628775"/>
            <a:ext cx="6875463" cy="204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EEC94"/>
              </a:buCl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EEC94"/>
                </a:solidFill>
                <a:latin typeface="Times New Roman" pitchFamily="16" charset="0"/>
              </a:rPr>
              <a:t>Берегите эти земли, воды,</a:t>
            </a:r>
          </a:p>
          <a:p>
            <a:pPr>
              <a:buClr>
                <a:srgbClr val="FEEC94"/>
              </a:buCl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EEC94"/>
                </a:solidFill>
                <a:latin typeface="Times New Roman" pitchFamily="16" charset="0"/>
              </a:rPr>
              <a:t>Даже малую былиночку любя,</a:t>
            </a:r>
          </a:p>
          <a:p>
            <a:pPr>
              <a:buClr>
                <a:srgbClr val="FEEC94"/>
              </a:buCl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EEC94"/>
                </a:solidFill>
                <a:latin typeface="Times New Roman" pitchFamily="16" charset="0"/>
              </a:rPr>
              <a:t>Берегите всех зверей внутри природы,</a:t>
            </a:r>
          </a:p>
          <a:p>
            <a:pPr>
              <a:buClr>
                <a:srgbClr val="FEEC94"/>
              </a:buCl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EEC94"/>
                </a:solidFill>
                <a:latin typeface="Times New Roman" pitchFamily="16" charset="0"/>
              </a:rPr>
              <a:t>Убивайте лишь зверей внутри себя.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lum bright="6000" contrast="18000"/>
          </a:blip>
          <a:srcRect/>
          <a:stretch>
            <a:fillRect/>
          </a:stretch>
        </p:blipFill>
        <p:spPr bwMode="auto">
          <a:xfrm>
            <a:off x="1692275" y="3644900"/>
            <a:ext cx="5130800" cy="321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1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4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4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84213" y="187325"/>
            <a:ext cx="7772400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FEEC94"/>
              </a:buCl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Узнай растение</a:t>
            </a:r>
            <a:br>
              <a:rPr lang="en-GB" sz="54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</a:br>
            <a:endParaRPr lang="en-GB" sz="5400" b="1"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211638" y="1700213"/>
            <a:ext cx="4248150" cy="302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Гирлянды белых маленьких колокольчиков висят весной между остроконечными листьями. А летом на месте цветков – красная ягода. Но не бери её в рот – она ядовитая.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3563938" y="5734050"/>
            <a:ext cx="5297487" cy="661988"/>
            <a:chOff x="2245" y="3612"/>
            <a:chExt cx="3337" cy="417"/>
          </a:xfrm>
        </p:grpSpPr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4471" y="3612"/>
              <a:ext cx="556" cy="4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700"/>
                </a:spcBef>
                <a:buClr>
                  <a:srgbClr val="FFFFCC"/>
                </a:buClr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>
                  <a:solidFill>
                    <a:srgbClr val="FFFFFF"/>
                  </a:solidFill>
                  <a:latin typeface="Times New Roman" pitchFamily="16" charset="0"/>
                </a:rPr>
                <a:t>ы</a:t>
              </a:r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5027" y="3612"/>
              <a:ext cx="556" cy="4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700"/>
                </a:spcBef>
                <a:buClr>
                  <a:srgbClr val="FFFFCC"/>
                </a:buClr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>
                  <a:solidFill>
                    <a:srgbClr val="FFFFFF"/>
                  </a:solidFill>
                  <a:latin typeface="Times New Roman" pitchFamily="16" charset="0"/>
                </a:rPr>
                <a:t>ш</a:t>
              </a:r>
            </a:p>
          </p:txBody>
        </p:sp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3914" y="3612"/>
              <a:ext cx="557" cy="4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700"/>
                </a:spcBef>
                <a:buClr>
                  <a:srgbClr val="FFFFCC"/>
                </a:buClr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>
                  <a:solidFill>
                    <a:srgbClr val="FFFFFF"/>
                  </a:solidFill>
                  <a:latin typeface="Times New Roman" pitchFamily="16" charset="0"/>
                </a:rPr>
                <a:t>д</a:t>
              </a:r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3358" y="3612"/>
              <a:ext cx="556" cy="4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700"/>
                </a:spcBef>
                <a:buClr>
                  <a:srgbClr val="FFFFCC"/>
                </a:buClr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>
                  <a:solidFill>
                    <a:srgbClr val="FFFFFF"/>
                  </a:solidFill>
                  <a:latin typeface="Times New Roman" pitchFamily="16" charset="0"/>
                </a:rPr>
                <a:t>н</a:t>
              </a:r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2801" y="3612"/>
              <a:ext cx="557" cy="4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700"/>
                </a:spcBef>
                <a:buClr>
                  <a:srgbClr val="FFFFCC"/>
                </a:buClr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>
                  <a:solidFill>
                    <a:srgbClr val="FFFFFF"/>
                  </a:solidFill>
                  <a:latin typeface="Times New Roman" pitchFamily="16" charset="0"/>
                </a:rPr>
                <a:t>а</a:t>
              </a:r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2245" y="3612"/>
              <a:ext cx="556" cy="4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700"/>
                </a:spcBef>
                <a:buClr>
                  <a:srgbClr val="FFFFCC"/>
                </a:buClr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>
                  <a:solidFill>
                    <a:srgbClr val="FFFFFF"/>
                  </a:solidFill>
                  <a:latin typeface="Times New Roman" pitchFamily="16" charset="0"/>
                </a:rPr>
                <a:t>л</a:t>
              </a:r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>
              <a:off x="2245" y="3612"/>
              <a:ext cx="3338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2245" y="4030"/>
              <a:ext cx="3338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>
              <a:off x="2245" y="3612"/>
              <a:ext cx="1" cy="41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>
              <a:off x="2801" y="3612"/>
              <a:ext cx="1" cy="41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3358" y="3612"/>
              <a:ext cx="1" cy="41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3914" y="3612"/>
              <a:ext cx="1" cy="41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4471" y="3612"/>
              <a:ext cx="1" cy="41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>
              <a:off x="5583" y="3612"/>
              <a:ext cx="1" cy="41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>
              <a:off x="5027" y="3612"/>
              <a:ext cx="1" cy="41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" cstate="email">
            <a:lum bright="-6000" contrast="6000"/>
          </a:blip>
          <a:srcRect/>
          <a:stretch>
            <a:fillRect/>
          </a:stretch>
        </p:blipFill>
        <p:spPr bwMode="auto">
          <a:xfrm>
            <a:off x="468313" y="1719263"/>
            <a:ext cx="3311525" cy="358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755650" y="0"/>
            <a:ext cx="77724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FEEC94"/>
              </a:buCl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Узнай растение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68313" y="1052513"/>
            <a:ext cx="6400800" cy="2303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  <a:spcBef>
                <a:spcPts val="700"/>
              </a:spcBef>
              <a:buClr>
                <a:srgbClr val="FFFF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Травка та растёт на склонах</a:t>
            </a:r>
          </a:p>
          <a:p>
            <a:pPr algn="ctr">
              <a:lnSpc>
                <a:spcPct val="80000"/>
              </a:lnSpc>
              <a:spcBef>
                <a:spcPts val="700"/>
              </a:spcBef>
              <a:buClr>
                <a:srgbClr val="FFFF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И на холмиках зелёных.</a:t>
            </a:r>
          </a:p>
          <a:p>
            <a:pPr algn="ctr">
              <a:lnSpc>
                <a:spcPct val="80000"/>
              </a:lnSpc>
              <a:spcBef>
                <a:spcPts val="700"/>
              </a:spcBef>
              <a:buClr>
                <a:srgbClr val="FFFF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Запах крепок и душист,</a:t>
            </a:r>
          </a:p>
          <a:p>
            <a:pPr algn="ctr">
              <a:lnSpc>
                <a:spcPct val="80000"/>
              </a:lnSpc>
              <a:spcBef>
                <a:spcPts val="700"/>
              </a:spcBef>
              <a:buClr>
                <a:srgbClr val="FFFF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А её зелёный лист нам идет на чай.</a:t>
            </a:r>
          </a:p>
          <a:p>
            <a:pPr algn="ctr">
              <a:lnSpc>
                <a:spcPct val="80000"/>
              </a:lnSpc>
              <a:spcBef>
                <a:spcPts val="700"/>
              </a:spcBef>
              <a:buClr>
                <a:srgbClr val="FFFF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Что за травка, отгадай.</a:t>
            </a:r>
          </a:p>
          <a:p>
            <a:pPr algn="ctr">
              <a:lnSpc>
                <a:spcPct val="80000"/>
              </a:lnSpc>
              <a:spcBef>
                <a:spcPts val="700"/>
              </a:spcBef>
              <a:buClr>
                <a:srgbClr val="FFFF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Clr>
                <a:srgbClr val="FFFF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468313" y="5084763"/>
            <a:ext cx="4521200" cy="661987"/>
            <a:chOff x="295" y="3657"/>
            <a:chExt cx="2848" cy="417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2194" y="3657"/>
              <a:ext cx="475" cy="4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700"/>
                </a:spcBef>
                <a:buClr>
                  <a:srgbClr val="FFFFCC"/>
                </a:buClr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>
                  <a:solidFill>
                    <a:srgbClr val="FFFFFF"/>
                  </a:solidFill>
                  <a:latin typeface="Times New Roman" pitchFamily="16" charset="0"/>
                </a:rPr>
                <a:t>ц</a:t>
              </a: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2669" y="3657"/>
              <a:ext cx="475" cy="4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700"/>
                </a:spcBef>
                <a:buClr>
                  <a:srgbClr val="FFFFCC"/>
                </a:buClr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>
                  <a:solidFill>
                    <a:srgbClr val="FFFFFF"/>
                  </a:solidFill>
                  <a:latin typeface="Times New Roman" pitchFamily="16" charset="0"/>
                </a:rPr>
                <a:t>а</a:t>
              </a:r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1719" y="3657"/>
              <a:ext cx="475" cy="4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700"/>
                </a:spcBef>
                <a:buClr>
                  <a:srgbClr val="FFFFCC"/>
                </a:buClr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>
                  <a:solidFill>
                    <a:srgbClr val="FFFFFF"/>
                  </a:solidFill>
                  <a:latin typeface="Times New Roman" pitchFamily="16" charset="0"/>
                </a:rPr>
                <a:t>и</a:t>
              </a: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1245" y="3657"/>
              <a:ext cx="474" cy="4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700"/>
                </a:spcBef>
                <a:buClr>
                  <a:srgbClr val="FFFFCC"/>
                </a:buClr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>
                  <a:solidFill>
                    <a:srgbClr val="FFFFFF"/>
                  </a:solidFill>
                  <a:latin typeface="Times New Roman" pitchFamily="16" charset="0"/>
                </a:rPr>
                <a:t>ш</a:t>
              </a: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770" y="3657"/>
              <a:ext cx="475" cy="4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700"/>
                </a:spcBef>
                <a:buClr>
                  <a:srgbClr val="FFFFCC"/>
                </a:buClr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>
                  <a:solidFill>
                    <a:srgbClr val="FFFFFF"/>
                  </a:solidFill>
                  <a:latin typeface="Times New Roman" pitchFamily="16" charset="0"/>
                </a:rPr>
                <a:t>у</a:t>
              </a: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295" y="3657"/>
              <a:ext cx="475" cy="4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700"/>
                </a:spcBef>
                <a:buClr>
                  <a:srgbClr val="FFFFCC"/>
                </a:buClr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>
                  <a:solidFill>
                    <a:srgbClr val="FFFFFF"/>
                  </a:solidFill>
                  <a:latin typeface="Times New Roman" pitchFamily="16" charset="0"/>
                </a:rPr>
                <a:t>д</a:t>
              </a:r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295" y="3657"/>
              <a:ext cx="2849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295" y="4075"/>
              <a:ext cx="2849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295" y="3657"/>
              <a:ext cx="1" cy="41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770" y="3657"/>
              <a:ext cx="1" cy="41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>
              <a:off x="1245" y="3657"/>
              <a:ext cx="1" cy="41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>
              <a:off x="1719" y="3657"/>
              <a:ext cx="1" cy="41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>
              <a:off x="2194" y="3657"/>
              <a:ext cx="1" cy="41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>
              <a:off x="3144" y="3657"/>
              <a:ext cx="1" cy="41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>
              <a:off x="2669" y="3657"/>
              <a:ext cx="1" cy="41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78500" y="2808288"/>
            <a:ext cx="3257550" cy="400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5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260350"/>
            <a:ext cx="2447925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2997200"/>
            <a:ext cx="3311525" cy="358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625" y="2997200"/>
            <a:ext cx="3275013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358775"/>
            <a:ext cx="8229600" cy="25320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/>
              <a:t>ТЕМА УРОКА:</a:t>
            </a:r>
            <a:br>
              <a:rPr lang="en-GB" sz="4000"/>
            </a:br>
            <a:r>
              <a:rPr lang="en-GB" sz="4000"/>
              <a:t/>
            </a:r>
            <a:br>
              <a:rPr lang="en-GB" sz="4000"/>
            </a:br>
            <a:r>
              <a:rPr lang="en-GB" sz="4000"/>
              <a:t>«ОХРАНА РАСТЕНИЙ»</a:t>
            </a:r>
            <a:br>
              <a:rPr lang="en-GB" sz="4000"/>
            </a:br>
            <a:endParaRPr lang="en-GB" sz="400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2565400"/>
            <a:ext cx="6057900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981075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/>
              <a:t>Значение растений для животных</a:t>
            </a: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3708400" y="3357563"/>
            <a:ext cx="1933575" cy="1584325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00 0 0"/>
              <a:gd name="G4" fmla="+- 21600 0 8100"/>
              <a:gd name="G5" fmla="+- 21600 0 940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00" y="5400"/>
                </a:lnTo>
                <a:lnTo>
                  <a:pt x="940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200" y="2700"/>
                </a:lnTo>
                <a:lnTo>
                  <a:pt x="12200" y="5400"/>
                </a:lnTo>
                <a:lnTo>
                  <a:pt x="16200" y="5400"/>
                </a:lnTo>
                <a:lnTo>
                  <a:pt x="16200" y="9400"/>
                </a:lnTo>
                <a:lnTo>
                  <a:pt x="18900" y="940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200"/>
                </a:lnTo>
                <a:lnTo>
                  <a:pt x="16200" y="12200"/>
                </a:lnTo>
                <a:lnTo>
                  <a:pt x="16200" y="16200"/>
                </a:lnTo>
                <a:lnTo>
                  <a:pt x="12200" y="16200"/>
                </a:lnTo>
                <a:lnTo>
                  <a:pt x="1220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00" y="18900"/>
                </a:lnTo>
                <a:lnTo>
                  <a:pt x="9400" y="16200"/>
                </a:lnTo>
                <a:lnTo>
                  <a:pt x="5400" y="16200"/>
                </a:lnTo>
                <a:lnTo>
                  <a:pt x="5400" y="12200"/>
                </a:lnTo>
                <a:lnTo>
                  <a:pt x="2700" y="1220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00"/>
                </a:lnTo>
                <a:lnTo>
                  <a:pt x="5400" y="9400"/>
                </a:lnTo>
                <a:close/>
              </a:path>
            </a:pathLst>
          </a:cu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imes New Roman" pitchFamily="16" charset="0"/>
              </a:rPr>
              <a:t> Растение 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4067175" y="2492375"/>
            <a:ext cx="1295400" cy="6477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imes New Roman" pitchFamily="16" charset="0"/>
              </a:rPr>
              <a:t>Кислород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867400" y="3716338"/>
            <a:ext cx="1295400" cy="6477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imes New Roman" pitchFamily="16" charset="0"/>
              </a:rPr>
              <a:t>Лекарство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195513" y="3716338"/>
            <a:ext cx="1295400" cy="6477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imes New Roman" pitchFamily="16" charset="0"/>
              </a:rPr>
              <a:t> Пища 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067175" y="5084763"/>
            <a:ext cx="1295400" cy="6477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imes New Roman" pitchFamily="16" charset="0"/>
              </a:rPr>
              <a:t>Убежище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620713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/>
              <a:t>Значение растений для человека </a:t>
            </a:r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3419475" y="3060700"/>
            <a:ext cx="2339975" cy="1306513"/>
          </a:xfrm>
          <a:prstGeom prst="flowChartDecision">
            <a:avLst/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imes New Roman" pitchFamily="16" charset="0"/>
              </a:rPr>
              <a:t>Растение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5580063" y="2565400"/>
            <a:ext cx="914400" cy="609600"/>
          </a:xfrm>
          <a:prstGeom prst="flowChartAlternateProcess">
            <a:avLst/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imes New Roman" pitchFamily="16" charset="0"/>
              </a:rPr>
              <a:t> Ткань 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067175" y="1916113"/>
            <a:ext cx="1081088" cy="609600"/>
          </a:xfrm>
          <a:prstGeom prst="flowChartAlternateProcess">
            <a:avLst/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imes New Roman" pitchFamily="16" charset="0"/>
              </a:rPr>
              <a:t>Кислород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651500" y="4149725"/>
            <a:ext cx="1203325" cy="609600"/>
          </a:xfrm>
          <a:prstGeom prst="flowChartAlternateProcess">
            <a:avLst/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imes New Roman" pitchFamily="16" charset="0"/>
              </a:rPr>
              <a:t>Бумага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627313" y="2565400"/>
            <a:ext cx="914400" cy="609600"/>
          </a:xfrm>
          <a:prstGeom prst="flowChartAlternateProcess">
            <a:avLst/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imes New Roman" pitchFamily="16" charset="0"/>
              </a:rPr>
              <a:t>  Пища  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2484438" y="4076700"/>
            <a:ext cx="1223962" cy="609600"/>
          </a:xfrm>
          <a:prstGeom prst="flowChartAlternateProcess">
            <a:avLst/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imes New Roman" pitchFamily="16" charset="0"/>
              </a:rPr>
              <a:t>Лекарство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140200" y="5157788"/>
            <a:ext cx="1223963" cy="609600"/>
          </a:xfrm>
          <a:prstGeom prst="flowChartAlternateProcess">
            <a:avLst/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imes New Roman" pitchFamily="16" charset="0"/>
              </a:rPr>
              <a:t>Древесина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 fill="hold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 fill="hold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 fill="hold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5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lum bright="6000" contrast="18000"/>
          </a:blip>
          <a:srcRect l="810" r="1715"/>
          <a:stretch>
            <a:fillRect/>
          </a:stretch>
        </p:blipFill>
        <p:spPr bwMode="auto">
          <a:xfrm>
            <a:off x="468313" y="720725"/>
            <a:ext cx="8207375" cy="558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846263" y="666750"/>
            <a:ext cx="5316537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FFFF00"/>
                </a:solidFill>
                <a:latin typeface="Times New Roman" pitchFamily="16" charset="0"/>
              </a:rPr>
              <a:t>Лекарственные растения</a:t>
            </a:r>
            <a:r>
              <a:rPr lang="en-GB" sz="3200" b="1">
                <a:solidFill>
                  <a:srgbClr val="FFFFFF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49325" y="1649413"/>
            <a:ext cx="8137525" cy="4760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1313" indent="-341313"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>
                <a:solidFill>
                  <a:srgbClr val="FFFF66"/>
                </a:solidFill>
                <a:latin typeface="Times New Roman" pitchFamily="16" charset="0"/>
              </a:rPr>
              <a:t>Ты натёр ногу в пути. Как облегчить боль?</a:t>
            </a: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>
                <a:solidFill>
                  <a:srgbClr val="FFFFFF"/>
                </a:solidFill>
                <a:latin typeface="Times New Roman" pitchFamily="16" charset="0"/>
              </a:rPr>
              <a:t>      ПРИЛОЖИТЬ ЛИСТ ПОДОРОЖНИКА</a:t>
            </a:r>
          </a:p>
          <a:p>
            <a:pPr marL="341313" indent="-341313"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>
                <a:solidFill>
                  <a:srgbClr val="FFFF66"/>
                </a:solidFill>
                <a:latin typeface="Times New Roman" pitchFamily="16" charset="0"/>
              </a:rPr>
              <a:t>Какое болотное растение можно использовать вместо йода и ваты?</a:t>
            </a:r>
            <a:endParaRPr lang="ru-RU">
              <a:solidFill>
                <a:srgbClr val="FFFF66"/>
              </a:solidFill>
              <a:latin typeface="Times New Roman" pitchFamily="16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>
                <a:solidFill>
                  <a:srgbClr val="FFFFFF"/>
                </a:solidFill>
                <a:latin typeface="Times New Roman" pitchFamily="16" charset="0"/>
              </a:rPr>
              <a:t>      </a:t>
            </a:r>
            <a:r>
              <a:rPr lang="en-GB">
                <a:solidFill>
                  <a:srgbClr val="FFFFFF"/>
                </a:solidFill>
                <a:latin typeface="Times New Roman" pitchFamily="16" charset="0"/>
              </a:rPr>
              <a:t>СФАГНУМ ИЛИ ТОРФЯНОЙ МОХ</a:t>
            </a:r>
          </a:p>
          <a:p>
            <a:pPr marL="341313" indent="-341313"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>
                <a:solidFill>
                  <a:srgbClr val="FFFF66"/>
                </a:solidFill>
                <a:latin typeface="Times New Roman" pitchFamily="16" charset="0"/>
              </a:rPr>
              <a:t>Какая ягода заменяет лимон?</a:t>
            </a: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>
                <a:solidFill>
                  <a:srgbClr val="FFFFFF"/>
                </a:solidFill>
                <a:latin typeface="Times New Roman" pitchFamily="16" charset="0"/>
              </a:rPr>
              <a:t>      КЛЮКВА, СОДЕРЖИТ ЛИМОННУЮ КИСЛОТУ</a:t>
            </a:r>
          </a:p>
          <a:p>
            <a:pPr marL="341313" indent="-341313"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>
                <a:solidFill>
                  <a:srgbClr val="FFFF66"/>
                </a:solidFill>
                <a:latin typeface="Times New Roman" pitchFamily="16" charset="0"/>
              </a:rPr>
              <a:t>Плоды каких кустарников богаты витамином С?</a:t>
            </a:r>
            <a:endParaRPr lang="ru-RU">
              <a:solidFill>
                <a:srgbClr val="FFFF66"/>
              </a:solidFill>
              <a:latin typeface="Times New Roman" pitchFamily="16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>
                <a:solidFill>
                  <a:srgbClr val="FFFFFF"/>
                </a:solidFill>
                <a:latin typeface="Times New Roman" pitchFamily="16" charset="0"/>
              </a:rPr>
              <a:t>      </a:t>
            </a:r>
            <a:r>
              <a:rPr lang="en-GB">
                <a:solidFill>
                  <a:srgbClr val="FFFFFF"/>
                </a:solidFill>
                <a:latin typeface="Times New Roman" pitchFamily="16" charset="0"/>
              </a:rPr>
              <a:t>ЧЁРНАЯ СМОРОДИНА, ШИПОВНИК</a:t>
            </a:r>
          </a:p>
          <a:p>
            <a:pPr marL="341313" indent="-341313"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>
                <a:solidFill>
                  <a:srgbClr val="FFFF66"/>
                </a:solidFill>
                <a:latin typeface="Times New Roman" pitchFamily="16" charset="0"/>
              </a:rPr>
              <a:t>Какими лечебными свойствами обладает мать-и-мачеха?</a:t>
            </a: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>
                <a:solidFill>
                  <a:srgbClr val="FFFFFF"/>
                </a:solidFill>
                <a:latin typeface="Times New Roman" pitchFamily="16" charset="0"/>
              </a:rPr>
              <a:t>    </a:t>
            </a:r>
            <a:r>
              <a:rPr lang="en-GB">
                <a:solidFill>
                  <a:srgbClr val="FFFFFF"/>
                </a:solidFill>
                <a:latin typeface="Times New Roman" pitchFamily="16" charset="0"/>
              </a:rPr>
              <a:t> ОТВАР ИЗ ЦВЕТОВ И ЛИСТЬЕВ – ХОРОШЕЕ СРЕДСТВО ОТ КАШЛЯ</a:t>
            </a:r>
          </a:p>
          <a:p>
            <a:pPr marL="341313" indent="-341313"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>
                <a:solidFill>
                  <a:srgbClr val="FFFF66"/>
                </a:solidFill>
                <a:latin typeface="Times New Roman" pitchFamily="16" charset="0"/>
              </a:rPr>
              <a:t>Какую траву любят кошки? При каких болезнях она помогает?</a:t>
            </a:r>
            <a:endParaRPr lang="ru-RU">
              <a:solidFill>
                <a:srgbClr val="FFFF66"/>
              </a:solidFill>
              <a:latin typeface="Times New Roman" pitchFamily="16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>
                <a:solidFill>
                  <a:srgbClr val="FFFFFF"/>
                </a:solidFill>
                <a:latin typeface="Times New Roman" pitchFamily="16" charset="0"/>
              </a:rPr>
              <a:t>     </a:t>
            </a:r>
            <a:r>
              <a:rPr lang="en-GB">
                <a:solidFill>
                  <a:srgbClr val="FFFFFF"/>
                </a:solidFill>
                <a:latin typeface="Times New Roman" pitchFamily="16" charset="0"/>
              </a:rPr>
              <a:t> ВАЛЕРИАНУ, ПРИМЕНЯЮТ ПРИ НЕРВНЫХ РАССТРОЙСТВАХ </a:t>
            </a: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>
                <a:solidFill>
                  <a:srgbClr val="FFFFFF"/>
                </a:solidFill>
                <a:latin typeface="Times New Roman" pitchFamily="16" charset="0"/>
              </a:rPr>
              <a:t>      </a:t>
            </a:r>
            <a:r>
              <a:rPr lang="en-GB">
                <a:solidFill>
                  <a:srgbClr val="FFFFFF"/>
                </a:solidFill>
                <a:latin typeface="Times New Roman" pitchFamily="16" charset="0"/>
              </a:rPr>
              <a:t>И БЕССОННИЦЕ</a:t>
            </a:r>
          </a:p>
          <a:p>
            <a:pPr marL="341313" indent="-341313"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>
                <a:solidFill>
                  <a:srgbClr val="FFFF66"/>
                </a:solidFill>
                <a:latin typeface="Times New Roman" pitchFamily="16" charset="0"/>
              </a:rPr>
              <a:t>Какие болезни лечит красавица-берёза?</a:t>
            </a:r>
            <a:endParaRPr lang="ru-RU">
              <a:solidFill>
                <a:srgbClr val="FFFF66"/>
              </a:solidFill>
              <a:latin typeface="Times New Roman" pitchFamily="16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>
                <a:solidFill>
                  <a:srgbClr val="FFFFFF"/>
                </a:solidFill>
                <a:latin typeface="Times New Roman" pitchFamily="16" charset="0"/>
              </a:rPr>
              <a:t>      </a:t>
            </a:r>
            <a:r>
              <a:rPr lang="en-GB">
                <a:solidFill>
                  <a:srgbClr val="FFFFFF"/>
                </a:solidFill>
                <a:latin typeface="Times New Roman" pitchFamily="16" charset="0"/>
              </a:rPr>
              <a:t>ПОЧКИ БЕРЁЗЫ ИСПОЛЬЗУЮТ КАК МОЧЕГОННОЕ И </a:t>
            </a: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>
                <a:solidFill>
                  <a:srgbClr val="FFFFFF"/>
                </a:solidFill>
                <a:latin typeface="Times New Roman" pitchFamily="16" charset="0"/>
              </a:rPr>
              <a:t>      </a:t>
            </a:r>
            <a:r>
              <a:rPr lang="en-GB">
                <a:solidFill>
                  <a:srgbClr val="FFFFFF"/>
                </a:solidFill>
                <a:latin typeface="Times New Roman" pitchFamily="16" charset="0"/>
              </a:rPr>
              <a:t>ЖЕЛЧЕГОННОЕ СРЕДСТВО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>
              <a:solidFill>
                <a:srgbClr val="FFFFFF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4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7" dur="1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4" dur="1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41" dur="10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54" dur="10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61" dur="10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68" dur="1000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1000" fill="hold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1000" fill="hold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81" dur="1000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1000" fill="hold"/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88" dur="1000"/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1000" fill="hold"/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9" dur="1000"/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" dur="1000" fill="hold"/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1000" fill="hold"/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06" dur="1000"/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500" fill="hold"/>
                                        <p:tgtEl>
                                          <p:spTgt spid="122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122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PresentationFormat>Экран (4:3)</PresentationFormat>
  <Paragraphs>73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Оформление по умолчанию</vt:lpstr>
      <vt:lpstr>Оформление по умолчанию</vt:lpstr>
      <vt:lpstr>Слайд 1</vt:lpstr>
      <vt:lpstr>Слайд 2</vt:lpstr>
      <vt:lpstr>Слайд 3</vt:lpstr>
      <vt:lpstr>Слайд 4</vt:lpstr>
      <vt:lpstr>ТЕМА УРОКА:  «ОХРАНА РАСТЕНИЙ» </vt:lpstr>
      <vt:lpstr>Значение растений для животных</vt:lpstr>
      <vt:lpstr>Значение растений для человека 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Узнай растение </dc:title>
  <dc:creator>DJ_Diesel</dc:creator>
  <cp:lastModifiedBy>Dom</cp:lastModifiedBy>
  <cp:revision>4</cp:revision>
  <dcterms:modified xsi:type="dcterms:W3CDTF">2012-06-20T15:44:28Z</dcterms:modified>
</cp:coreProperties>
</file>