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5" r:id="rId2"/>
    <p:sldId id="266" r:id="rId3"/>
    <p:sldId id="256" r:id="rId4"/>
    <p:sldId id="257" r:id="rId5"/>
    <p:sldId id="258" r:id="rId6"/>
    <p:sldId id="259" r:id="rId7"/>
    <p:sldId id="261" r:id="rId8"/>
    <p:sldId id="262" r:id="rId9"/>
    <p:sldId id="267" r:id="rId10"/>
    <p:sldId id="268" r:id="rId11"/>
    <p:sldId id="269" r:id="rId12"/>
    <p:sldId id="270" r:id="rId13"/>
    <p:sldId id="263" r:id="rId14"/>
    <p:sldId id="264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990000"/>
    <a:srgbClr val="CC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A69DF-BB5A-4259-A7AC-14398C280567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6FE83-1E0B-4711-A785-D814F9AE7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6FE83-1E0B-4711-A785-D814F9AE7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4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177" y="529862"/>
            <a:ext cx="781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Segoe Script" pitchFamily="34" charset="0"/>
              </a:rPr>
              <a:t>Проверка домашнего задания</a:t>
            </a:r>
            <a:endParaRPr lang="ru-RU" sz="3600" b="1" u="sng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653" y="2688582"/>
            <a:ext cx="35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Segoe Script" pitchFamily="34" charset="0"/>
              </a:rPr>
              <a:t>ОДНОКЛЕТОЧНЫЕ</a:t>
            </a:r>
            <a:endParaRPr lang="ru-RU" sz="24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5789" y="2688583"/>
            <a:ext cx="383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Segoe Script" pitchFamily="34" charset="0"/>
              </a:rPr>
              <a:t>МНОГОКЛЕТОЧНЫЕ</a:t>
            </a:r>
            <a:endParaRPr lang="ru-RU" sz="24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8098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В зависимости от количества клеток,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участвующих в строении тела, животных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делят на:</a:t>
            </a:r>
            <a:endParaRPr lang="ru-RU" sz="24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24683" y="4629982"/>
            <a:ext cx="1188527" cy="1926140"/>
            <a:chOff x="3422759" y="4022906"/>
            <a:chExt cx="1188527" cy="1926140"/>
          </a:xfrm>
        </p:grpSpPr>
        <p:pic>
          <p:nvPicPr>
            <p:cNvPr id="12" name="Picture 18" descr="одноклеточные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-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22759" y="4022906"/>
              <a:ext cx="1188527" cy="1463973"/>
            </a:xfrm>
            <a:prstGeom prst="rect">
              <a:avLst/>
            </a:prstGeom>
            <a:noFill/>
            <a:ln w="31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439351" y="5548936"/>
              <a:ext cx="10775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00066"/>
                  </a:solidFill>
                  <a:latin typeface="Segoe Script" pitchFamily="34" charset="0"/>
                </a:rPr>
                <a:t>Амёба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69221" y="4463663"/>
            <a:ext cx="1952779" cy="2340025"/>
            <a:chOff x="5414740" y="3907912"/>
            <a:chExt cx="1952779" cy="2340025"/>
          </a:xfrm>
        </p:grpSpPr>
        <p:pic>
          <p:nvPicPr>
            <p:cNvPr id="13" name="Picture 19" descr="одноклеточные"/>
            <p:cNvPicPr>
              <a:picLocks noChangeAspect="1" noChangeArrowheads="1"/>
            </p:cNvPicPr>
            <p:nvPr/>
          </p:nvPicPr>
          <p:blipFill rotWithShape="1">
            <a:blip r:embed="rId3" cstate="email">
              <a:lum bright="-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4780" y="3907912"/>
              <a:ext cx="855241" cy="1691545"/>
            </a:xfrm>
            <a:prstGeom prst="rect">
              <a:avLst/>
            </a:prstGeom>
            <a:noFill/>
            <a:ln w="31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414740" y="5540051"/>
              <a:ext cx="19527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0066"/>
                  </a:solidFill>
                  <a:latin typeface="Segoe Script" pitchFamily="34" charset="0"/>
                </a:rPr>
                <a:t>Инфузория </a:t>
              </a:r>
            </a:p>
            <a:p>
              <a:pPr algn="ctr"/>
              <a:r>
                <a:rPr lang="ru-RU" sz="2000" b="1" dirty="0" smtClean="0">
                  <a:solidFill>
                    <a:srgbClr val="000066"/>
                  </a:solidFill>
                  <a:latin typeface="Segoe Script" pitchFamily="34" charset="0"/>
                </a:rPr>
                <a:t>туфелька</a:t>
              </a:r>
              <a:endParaRPr lang="ru-RU" sz="2000" b="1" dirty="0">
                <a:solidFill>
                  <a:srgbClr val="000066"/>
                </a:solidFill>
                <a:latin typeface="Segoe Script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42733" y="4907791"/>
            <a:ext cx="1621434" cy="1648331"/>
            <a:chOff x="242733" y="4907791"/>
            <a:chExt cx="1621434" cy="1648331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907791"/>
              <a:ext cx="1612647" cy="1153313"/>
            </a:xfrm>
            <a:prstGeom prst="rect">
              <a:avLst/>
            </a:prstGeom>
            <a:noFill/>
            <a:ln w="635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2733" y="6156012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66"/>
                  </a:solidFill>
                  <a:latin typeface="Segoe Script" pitchFamily="34" charset="0"/>
                </a:rPr>
                <a:t>Лягушка</a:t>
              </a:r>
              <a:endParaRPr lang="ru-RU" sz="2000" b="1" dirty="0">
                <a:solidFill>
                  <a:srgbClr val="000066"/>
                </a:solidFill>
                <a:latin typeface="Segoe Script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68293" y="4583997"/>
            <a:ext cx="1592103" cy="1972125"/>
            <a:chOff x="3568293" y="4583997"/>
            <a:chExt cx="1592103" cy="1972125"/>
          </a:xfrm>
        </p:grpSpPr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583997"/>
              <a:ext cx="1312883" cy="15118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68293" y="6156012"/>
              <a:ext cx="1592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66"/>
                  </a:solidFill>
                  <a:latin typeface="Segoe Script" pitchFamily="34" charset="0"/>
                </a:rPr>
                <a:t>Стрекоза</a:t>
              </a:r>
              <a:endParaRPr lang="ru-RU" sz="2000" b="1" dirty="0">
                <a:solidFill>
                  <a:srgbClr val="000066"/>
                </a:solidFill>
                <a:latin typeface="Segoe Script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57473" y="4772294"/>
            <a:ext cx="1911748" cy="1783024"/>
            <a:chOff x="5257473" y="4772294"/>
            <a:chExt cx="1911748" cy="1783024"/>
          </a:xfrm>
        </p:grpSpPr>
        <p:pic>
          <p:nvPicPr>
            <p:cNvPr id="20" name="Рисунок 5" descr="00018228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473" y="4772294"/>
              <a:ext cx="1911748" cy="13225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820255" y="6155208"/>
              <a:ext cx="944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66"/>
                  </a:solidFill>
                  <a:latin typeface="Segoe Script" pitchFamily="34" charset="0"/>
                </a:rPr>
                <a:t>Слон</a:t>
              </a:r>
              <a:endParaRPr lang="ru-RU" sz="2000" b="1" dirty="0">
                <a:solidFill>
                  <a:srgbClr val="000066"/>
                </a:solidFill>
                <a:latin typeface="Segoe Script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8099E-6 L 0.42379 -0.26718 " pathEditMode="relative" rAng="0" ptsTypes="AA">
                                      <p:cBhvr>
                                        <p:cTn id="32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-13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2639E-6 L -0.15156 -0.21027 " pathEditMode="relative" rAng="0" ptsTypes="AA">
                                      <p:cBhvr>
                                        <p:cTn id="3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2.57229E-6 L 0.21962 -0.22253 " pathEditMode="relative" rAng="0" ptsTypes="AA">
                                      <p:cBhvr>
                                        <p:cTn id="40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11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7814E-6 L 0.15122 -0.23526 " pathEditMode="relative" rAng="0" ptsTypes="AA">
                                      <p:cBhvr>
                                        <p:cTn id="44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11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33171E-6 L -0.57986 -0.20588 " pathEditMode="relative" rAng="0" ptsTypes="AA">
                                      <p:cBhvr>
                                        <p:cTn id="4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-10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430" y="2595362"/>
            <a:ext cx="2124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Гигантский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кальмар</a:t>
            </a:r>
            <a:endParaRPr lang="ru-RU" sz="2000" b="1" dirty="0">
              <a:solidFill>
                <a:srgbClr val="000066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579" y="3284984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Segoe Script" pitchFamily="34" charset="0"/>
              </a:rPr>
              <a:t>Обладает </a:t>
            </a:r>
            <a:r>
              <a:rPr lang="ru-RU" sz="2000" b="1" dirty="0">
                <a:solidFill>
                  <a:srgbClr val="990000"/>
                </a:solidFill>
                <a:latin typeface="Segoe Script" pitchFamily="34" charset="0"/>
              </a:rPr>
              <a:t>глазами диаметром до 25 см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284984"/>
            <a:ext cx="5616624" cy="289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Segoe Script" pitchFamily="34" charset="0"/>
              </a:rPr>
              <a:t>А глаз верблюда устроен так, что в него не попадет даже маленькая соринка: прочные кости по краям глазниц - защита от механических повреждений и солнечных лучей, а ресницы обладают способностью сплетаться и автоматически закрывать око в момент опасности.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2884874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Верблюд</a:t>
            </a:r>
            <a:endParaRPr lang="ru-RU" sz="2000" b="1" dirty="0">
              <a:solidFill>
                <a:srgbClr val="000066"/>
              </a:solidFill>
              <a:latin typeface="Segoe Scrip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083847"/>
            <a:ext cx="3137141" cy="1395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908" y="764704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476672"/>
            <a:ext cx="2767119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413" y="35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0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262" y="2686100"/>
            <a:ext cx="36583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  <a:latin typeface="Segoe Script" pitchFamily="34" charset="0"/>
              </a:rPr>
              <a:t>Для собак и кошек, как для животных-хищников характерно хорошее зрение в </a:t>
            </a:r>
            <a:r>
              <a:rPr lang="ru-RU" sz="2000" b="1" dirty="0" smtClean="0">
                <a:solidFill>
                  <a:srgbClr val="990000"/>
                </a:solidFill>
                <a:latin typeface="Segoe Script" pitchFamily="34" charset="0"/>
              </a:rPr>
              <a:t>темноте.</a:t>
            </a:r>
            <a:endParaRPr lang="ru-RU" sz="2000" b="1" dirty="0">
              <a:solidFill>
                <a:srgbClr val="990000"/>
              </a:solidFill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1554" y="2178268"/>
            <a:ext cx="4617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Segoe Script" pitchFamily="34" charset="0"/>
              </a:rPr>
              <a:t>Глубоководные рыбы, как известно, могут видеть в кромешной темноте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102" y="1052736"/>
            <a:ext cx="2177819" cy="1633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187579" cy="175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2664296" cy="1617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9031" y="3705494"/>
            <a:ext cx="42027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Segoe Script" pitchFamily="34" charset="0"/>
              </a:rPr>
              <a:t>Хамелеоны и морские коньки умеют смотреть сразу в двух </a:t>
            </a:r>
            <a:r>
              <a:rPr lang="ru-RU" sz="2000" b="1" dirty="0" smtClean="0">
                <a:solidFill>
                  <a:srgbClr val="0070C0"/>
                </a:solidFill>
                <a:latin typeface="Segoe Script" pitchFamily="34" charset="0"/>
              </a:rPr>
              <a:t>направлениях, этой удивительной способности они обязаны тому, что их глаза двигаются независимо друг от друга. </a:t>
            </a:r>
            <a:endParaRPr lang="ru-RU" sz="20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85" y="4532560"/>
            <a:ext cx="2121949" cy="1530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784" y="610776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Хамелеон</a:t>
            </a:r>
            <a:endParaRPr lang="ru-RU" sz="2000" b="1" dirty="0">
              <a:solidFill>
                <a:srgbClr val="000066"/>
              </a:solidFill>
              <a:latin typeface="Segoe Script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990" y="4532560"/>
            <a:ext cx="2050564" cy="1537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03848" y="5953872"/>
            <a:ext cx="143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Морской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конёк</a:t>
            </a:r>
            <a:endParaRPr lang="ru-RU" sz="2000" b="1" dirty="0">
              <a:solidFill>
                <a:srgbClr val="000066"/>
              </a:solidFill>
              <a:latin typeface="Segoe Scrip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13" y="35332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091" y="836712"/>
            <a:ext cx="8127545" cy="1077218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От чего же зависят особенности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Script" pitchFamily="34" charset="0"/>
              </a:rPr>
              <a:t>органов чувств животных?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6610" y="2420888"/>
            <a:ext cx="5873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Segoe Script" pitchFamily="34" charset="0"/>
              </a:rPr>
              <a:t>От условий их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Segoe Script" pitchFamily="34" charset="0"/>
              </a:rPr>
              <a:t>жизни и поведения.</a:t>
            </a:r>
            <a:endParaRPr lang="ru-RU" sz="40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3" y="35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4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695" y="404664"/>
            <a:ext cx="836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Как животные передвигаются?</a:t>
            </a:r>
            <a:endParaRPr lang="ru-RU" sz="36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358" y="1232613"/>
            <a:ext cx="459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Segoe Script" pitchFamily="34" charset="0"/>
              </a:rPr>
              <a:t>ПЕРЕДВИЖЕНИЕ</a:t>
            </a:r>
            <a:endParaRPr lang="ru-RU" sz="3600" b="1" dirty="0">
              <a:solidFill>
                <a:srgbClr val="990000"/>
              </a:solidFill>
              <a:latin typeface="Segoe Script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14969" y="1896189"/>
            <a:ext cx="390771" cy="1161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414769" y="1878944"/>
            <a:ext cx="1080120" cy="1623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53090" y="1919670"/>
            <a:ext cx="104216" cy="2110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12767" y="1896189"/>
            <a:ext cx="360040" cy="1178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43361" y="1878944"/>
            <a:ext cx="1080120" cy="1623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05530" y="3078932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плавают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649" y="3502749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бегают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7177" y="3078932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летают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2335" y="3555593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ползают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2123" y="4025969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прыгают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18" y="4941169"/>
            <a:ext cx="1509338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942057"/>
            <a:ext cx="1440160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578" y="3518355"/>
            <a:ext cx="1468351" cy="1100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523" y="4472255"/>
            <a:ext cx="1317048" cy="987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2322" y="5402667"/>
            <a:ext cx="1402373" cy="102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849" y="3485415"/>
            <a:ext cx="1217712" cy="913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555" y="4140973"/>
            <a:ext cx="1252568" cy="881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040" y="4941169"/>
            <a:ext cx="1114083" cy="1138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"/>
          <a:stretch/>
        </p:blipFill>
        <p:spPr bwMode="auto">
          <a:xfrm>
            <a:off x="6293141" y="5513684"/>
            <a:ext cx="1530340" cy="1166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709" y="4549189"/>
            <a:ext cx="1200378" cy="1226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004698"/>
            <a:ext cx="1447383" cy="1112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413" y="35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09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374" y="747932"/>
            <a:ext cx="6397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Как животные дышат?</a:t>
            </a:r>
            <a:endParaRPr lang="ru-RU" sz="36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237" y="1878944"/>
            <a:ext cx="5399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Segoe Script" pitchFamily="34" charset="0"/>
              </a:rPr>
              <a:t>ОРГАНЫ ДЫХАНИЯ</a:t>
            </a:r>
            <a:endParaRPr lang="ru-RU" sz="3600" b="1" dirty="0">
              <a:solidFill>
                <a:srgbClr val="990000"/>
              </a:solidFill>
              <a:latin typeface="Segoe Script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569426" y="2525275"/>
            <a:ext cx="390771" cy="1161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403648" y="2525275"/>
            <a:ext cx="1080120" cy="1623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21626" y="2563551"/>
            <a:ext cx="360040" cy="1178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32240" y="2525275"/>
            <a:ext cx="1080120" cy="1623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9395" y="4156707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кожа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149080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лёгкие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0499" y="3665227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жабры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7689" y="3733850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трахея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0894" y="4878559"/>
            <a:ext cx="6595075" cy="1200329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  <a:t>Почему у животных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  <a:t>разные органы дыхания?</a:t>
            </a:r>
            <a:endParaRPr lang="ru-RU" sz="36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13" y="35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8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286" y="1628800"/>
            <a:ext cx="8247771" cy="1200329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  <a:t>Зачем зимой во льду водоёмов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  <a:t>делают проруби?</a:t>
            </a:r>
            <a:endParaRPr lang="ru-RU" sz="36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4701" y="569822"/>
            <a:ext cx="4600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</a:rPr>
              <a:t>ПОДУМАЙ!</a:t>
            </a:r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777" y="4873905"/>
            <a:ext cx="6014788" cy="1200329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Segoe Script" pitchFamily="34" charset="0"/>
              </a:rPr>
              <a:t>Что общего в дыхании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Segoe Script" pitchFamily="34" charset="0"/>
              </a:rPr>
              <a:t> всех животных?</a:t>
            </a:r>
            <a:endParaRPr lang="ru-RU" sz="36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90756"/>
            <a:ext cx="1984395" cy="1488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068" y="2785570"/>
            <a:ext cx="2160240" cy="1498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413" y="35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415" y="2348880"/>
            <a:ext cx="7980070" cy="2308324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Segoe Script" pitchFamily="34" charset="0"/>
              </a:rPr>
              <a:t>Зачем животному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Segoe Script" pitchFamily="34" charset="0"/>
              </a:rPr>
              <a:t>нужна 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egoe Script" pitchFamily="34" charset="0"/>
              </a:rPr>
              <a:t>кровеносная система?</a:t>
            </a:r>
            <a:endParaRPr lang="ru-RU" sz="4800" b="1" dirty="0">
              <a:solidFill>
                <a:schemeClr val="accent6">
                  <a:lumMod val="40000"/>
                  <a:lumOff val="6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53" y="532893"/>
            <a:ext cx="8924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Segoe Script" pitchFamily="34" charset="0"/>
              </a:rPr>
              <a:t>Прочитай статью в учебнике</a:t>
            </a:r>
          </a:p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Segoe Script" pitchFamily="34" charset="0"/>
              </a:rPr>
              <a:t> на с. 95.</a:t>
            </a:r>
            <a:endParaRPr lang="ru-RU" sz="4000" b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3" y="353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3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0750" y="437760"/>
            <a:ext cx="8925841" cy="646331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Script" pitchFamily="34" charset="0"/>
              </a:rPr>
              <a:t>Кровеносная система животных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725" y="1084091"/>
            <a:ext cx="735588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8088" y="4342371"/>
            <a:ext cx="8105103" cy="2369880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Segoe Script" pitchFamily="34" charset="0"/>
              </a:rPr>
              <a:t>Переносит в разные части организма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Segoe Script" pitchFamily="34" charset="0"/>
              </a:rPr>
              <a:t>животного питательные вещества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Segoe Script" pitchFamily="34" charset="0"/>
              </a:rPr>
              <a:t>и кислород, «помогает» удалять из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Segoe Script" pitchFamily="34" charset="0"/>
              </a:rPr>
              <a:t>организма ненужные вещества.</a:t>
            </a:r>
          </a:p>
          <a:p>
            <a:pPr algn="ctr"/>
            <a:endParaRPr lang="ru-RU" sz="3600" b="1" dirty="0" smtClean="0">
              <a:solidFill>
                <a:srgbClr val="0066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33874" y="437760"/>
            <a:ext cx="6019597" cy="830997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Script" pitchFamily="34" charset="0"/>
              </a:rPr>
              <a:t>Согласны ли вы?</a:t>
            </a:r>
            <a:endParaRPr lang="ru-RU" sz="4800" b="1" u="sng" dirty="0">
              <a:solidFill>
                <a:schemeClr val="accent6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200" y="1700808"/>
            <a:ext cx="7378943" cy="378565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Segoe Script" pitchFamily="34" charset="0"/>
              </a:rPr>
              <a:t>«Все вещества, которые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Segoe Script" pitchFamily="34" charset="0"/>
              </a:rPr>
              <a:t>есть в организме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Segoe Script" pitchFamily="34" charset="0"/>
              </a:rPr>
              <a:t>животного, нужны ему.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Segoe Script" pitchFamily="34" charset="0"/>
              </a:rPr>
              <a:t>Вредных веществ в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Segoe Script" pitchFamily="34" charset="0"/>
              </a:rPr>
              <a:t>организме не бывает.»</a:t>
            </a:r>
          </a:p>
          <a:p>
            <a:pPr algn="ctr"/>
            <a:endParaRPr lang="ru-RU" sz="4000" b="1" dirty="0" smtClean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027" y="6211669"/>
            <a:ext cx="7563289" cy="646331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accent6">
                <a:lumMod val="5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Segoe Script" pitchFamily="34" charset="0"/>
              </a:rPr>
              <a:t>Прочитай статью на с. 96.</a:t>
            </a:r>
            <a:endParaRPr lang="ru-RU" sz="36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177" y="529862"/>
            <a:ext cx="781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Segoe Script" pitchFamily="34" charset="0"/>
              </a:rPr>
              <a:t>Проверка домашнего задания</a:t>
            </a:r>
            <a:endParaRPr lang="ru-RU" sz="3600" b="1" u="sng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073621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Segoe Script" pitchFamily="34" charset="0"/>
              </a:rPr>
              <a:t>БЕСПОЗВОНОЧНЫХ</a:t>
            </a:r>
            <a:endParaRPr lang="ru-RU" sz="24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073621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Segoe Script" pitchFamily="34" charset="0"/>
              </a:rPr>
              <a:t>ПОЗВОНОЧНЫХ</a:t>
            </a:r>
            <a:endParaRPr lang="ru-RU" sz="24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76193"/>
            <a:ext cx="843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В зависимости от наличия или отсутствия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скелета, животных делят на:</a:t>
            </a:r>
            <a:endParaRPr lang="ru-RU" sz="24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8" name="Рисунок 2" descr="imagesCA2W6TM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49" y="2636912"/>
            <a:ext cx="1435312" cy="122413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5" descr="gallery_previ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26" y="4161801"/>
            <a:ext cx="1574210" cy="11815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" descr="imagesCADE8AV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591" y="5502994"/>
            <a:ext cx="1241481" cy="122020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E00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342" y="5761980"/>
            <a:ext cx="1987949" cy="850057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3" descr="imagesCAMUY45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367" y="4142416"/>
            <a:ext cx="1442947" cy="93603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64" y="5502994"/>
            <a:ext cx="1509872" cy="113240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480" y="2661722"/>
            <a:ext cx="1455598" cy="105530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5" descr="0001867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342" y="2661722"/>
            <a:ext cx="1603457" cy="108323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амфибия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984" y="4391316"/>
            <a:ext cx="1524920" cy="105720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1570375" cy="1170931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8" descr="00018092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124" y="3935147"/>
            <a:ext cx="1314948" cy="125202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839" y="5624236"/>
            <a:ext cx="1579210" cy="112554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 descr="квакша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641008"/>
            <a:ext cx="1395994" cy="121594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383972"/>
            <a:ext cx="1294413" cy="1339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172" y="4075653"/>
            <a:ext cx="1540420" cy="1372871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4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426" y="188640"/>
            <a:ext cx="6383478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CCCC"/>
                </a:solidFill>
                <a:latin typeface="Mistral" pitchFamily="66" charset="0"/>
              </a:rPr>
              <a:t>УРОК </a:t>
            </a:r>
          </a:p>
          <a:p>
            <a:pPr algn="ctr"/>
            <a:r>
              <a:rPr lang="ru-RU" sz="5400" dirty="0" smtClean="0">
                <a:solidFill>
                  <a:srgbClr val="FFCCCC"/>
                </a:solidFill>
                <a:latin typeface="Mistral" pitchFamily="66" charset="0"/>
              </a:rPr>
              <a:t>окружающего мира </a:t>
            </a:r>
          </a:p>
          <a:p>
            <a:pPr algn="ctr"/>
            <a:r>
              <a:rPr lang="ru-RU" sz="5400" dirty="0" smtClean="0">
                <a:solidFill>
                  <a:srgbClr val="FFCCCC"/>
                </a:solidFill>
                <a:latin typeface="Mistral" pitchFamily="66" charset="0"/>
              </a:rPr>
              <a:t>по теме:</a:t>
            </a:r>
          </a:p>
          <a:p>
            <a:pPr algn="ctr"/>
            <a:endParaRPr lang="ru-RU" sz="5400" dirty="0" smtClean="0">
              <a:solidFill>
                <a:srgbClr val="FFCCCC"/>
              </a:solidFill>
            </a:endParaRPr>
          </a:p>
          <a:p>
            <a:pPr algn="ctr"/>
            <a:r>
              <a:rPr lang="ru-RU" sz="8000" dirty="0" smtClean="0">
                <a:solidFill>
                  <a:srgbClr val="0070C0"/>
                </a:solidFill>
                <a:latin typeface="Mistral" pitchFamily="66" charset="0"/>
                <a:cs typeface="FreesiaUPC" pitchFamily="34" charset="-34"/>
              </a:rPr>
              <a:t>«Животные – </a:t>
            </a:r>
          </a:p>
          <a:p>
            <a:pPr algn="ctr"/>
            <a:r>
              <a:rPr lang="ru-RU" sz="8000" dirty="0" smtClean="0">
                <a:solidFill>
                  <a:srgbClr val="0070C0"/>
                </a:solidFill>
                <a:latin typeface="Mistral" pitchFamily="66" charset="0"/>
                <a:cs typeface="FreesiaUPC" pitchFamily="34" charset="-34"/>
              </a:rPr>
              <a:t>живые существа»</a:t>
            </a:r>
            <a:endParaRPr lang="ru-RU" sz="8000" dirty="0">
              <a:solidFill>
                <a:srgbClr val="0070C0"/>
              </a:solidFill>
              <a:latin typeface="Mistral" pitchFamily="66" charset="0"/>
              <a:cs typeface="FreesiaUPC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574343" cy="1952823"/>
          </a:xfrm>
          <a:prstGeom prst="rect">
            <a:avLst/>
          </a:prstGeom>
          <a:noFill/>
          <a:ln w="28575">
            <a:solidFill>
              <a:srgbClr val="FF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19" y="1052736"/>
            <a:ext cx="1944217" cy="2926080"/>
          </a:xfrm>
          <a:prstGeom prst="rect">
            <a:avLst/>
          </a:prstGeom>
          <a:noFill/>
          <a:ln w="28575">
            <a:solidFill>
              <a:srgbClr val="FF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7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47831"/>
            <a:ext cx="6171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/>
                </a:solidFill>
                <a:latin typeface="Segoe Script" pitchFamily="34" charset="0"/>
                <a:cs typeface="FreesiaUPC" pitchFamily="34" charset="-34"/>
              </a:rPr>
              <a:t>Животное – </a:t>
            </a:r>
          </a:p>
          <a:p>
            <a:pPr algn="ctr"/>
            <a:r>
              <a:rPr lang="ru-RU" sz="4800" b="1" dirty="0" smtClean="0">
                <a:solidFill>
                  <a:schemeClr val="accent6"/>
                </a:solidFill>
                <a:latin typeface="Segoe Script" pitchFamily="34" charset="0"/>
                <a:cs typeface="FreesiaUPC" pitchFamily="34" charset="-34"/>
              </a:rPr>
              <a:t>живой организм</a:t>
            </a:r>
            <a:endParaRPr lang="ru-RU" sz="4800" b="1" dirty="0">
              <a:solidFill>
                <a:schemeClr val="accent6"/>
              </a:solidFill>
              <a:latin typeface="Segoe Script" pitchFamily="34" charset="0"/>
              <a:cs typeface="Frees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831" y="2740618"/>
            <a:ext cx="713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>?</a:t>
            </a:r>
            <a:endParaRPr lang="ru-RU" sz="8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557" y="2616059"/>
            <a:ext cx="17494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204" y="4639624"/>
            <a:ext cx="17494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35" y="4654871"/>
            <a:ext cx="17494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960" y="3402337"/>
            <a:ext cx="17494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902" y="3409428"/>
            <a:ext cx="17494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691680" y="1628800"/>
            <a:ext cx="1008112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7063">
            <a:off x="4466709" y="1686839"/>
            <a:ext cx="1268413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899592" y="1575941"/>
            <a:ext cx="936104" cy="1164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19872" y="1628800"/>
            <a:ext cx="216024" cy="19745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84168" y="1628800"/>
            <a:ext cx="565446" cy="19745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80312" y="1575941"/>
            <a:ext cx="1008112" cy="13490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0040" y="2748348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питается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959" y="3648202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дышит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3111" y="4921069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растёт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5067" y="298737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умирает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2356" y="3641615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стареет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7904" y="4954602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размножается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7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884" y="509771"/>
            <a:ext cx="4176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Segoe Script" pitchFamily="34" charset="0"/>
                <a:cs typeface="FreesiaUPC" pitchFamily="34" charset="-34"/>
              </a:rPr>
              <a:t>ВСПОМНИ!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  <a:cs typeface="FreesiaUPC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451" y="1340768"/>
            <a:ext cx="8121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Segoe Script" pitchFamily="34" charset="0"/>
              </a:rPr>
              <a:t>Как питаются растения?</a:t>
            </a:r>
            <a:endParaRPr lang="ru-RU" sz="40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492895"/>
            <a:ext cx="4456492" cy="3192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35796"/>
            <a:ext cx="3096344" cy="3106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3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87402" y="332656"/>
            <a:ext cx="87799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Могут ли  животные сами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создавать вещества для своего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 питания?</a:t>
            </a:r>
            <a:endParaRPr lang="ru-RU" sz="40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436" y="332656"/>
            <a:ext cx="70359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Segoe Script" pitchFamily="34" charset="0"/>
              </a:rPr>
              <a:t>Где же животные берут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Segoe Script" pitchFamily="34" charset="0"/>
              </a:rPr>
              <a:t> себе пищу?</a:t>
            </a:r>
            <a:endParaRPr lang="ru-RU" sz="40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3195607"/>
            <a:ext cx="2149568" cy="1655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939" y="5013176"/>
            <a:ext cx="1954835" cy="168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6887" y="5135158"/>
            <a:ext cx="2330014" cy="156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326" y="3161848"/>
            <a:ext cx="1848577" cy="185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64" y="850359"/>
            <a:ext cx="1472952" cy="2211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330" y="1602887"/>
            <a:ext cx="2008564" cy="1347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994375"/>
            <a:ext cx="1720234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822" y="1621296"/>
            <a:ext cx="1760175" cy="14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81" y="3686630"/>
            <a:ext cx="2100242" cy="2775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6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2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02017"/>
              </p:ext>
            </p:extLst>
          </p:nvPr>
        </p:nvGraphicFramePr>
        <p:xfrm>
          <a:off x="294524" y="1418009"/>
          <a:ext cx="8640960" cy="25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268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Segoe Script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egoe Script" pitchFamily="34" charset="0"/>
                        </a:rPr>
                        <a:t>Растительноядные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Segoe Script" pitchFamily="34" charset="0"/>
                      </a:endParaRPr>
                    </a:p>
                    <a:p>
                      <a:pPr algn="ctr"/>
                      <a:r>
                        <a:rPr lang="ru-RU" sz="1800" dirty="0" err="1" smtClean="0">
                          <a:latin typeface="Segoe Script" pitchFamily="34" charset="0"/>
                        </a:rPr>
                        <a:t>Насекомо-ядные</a:t>
                      </a:r>
                      <a:endParaRPr lang="ru-RU" sz="1800" dirty="0" smtClean="0">
                        <a:latin typeface="Segoe Script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Segoe Script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egoe Script" pitchFamily="34" charset="0"/>
                        </a:rPr>
                        <a:t>Хищные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Segoe Script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egoe Script" pitchFamily="34" charset="0"/>
                        </a:rPr>
                        <a:t>Всеядные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Segoe Script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Segoe Script" pitchFamily="34" charset="0"/>
                          <a:ea typeface="+mn-ea"/>
                          <a:cs typeface="+mn-cs"/>
                        </a:rPr>
                        <a:t>Паразиты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Segoe Script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68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6591" y="2686037"/>
            <a:ext cx="16656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Растения 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их части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260" y="3191137"/>
            <a:ext cx="1628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Насекомые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963" y="2715377"/>
            <a:ext cx="147008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Другие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животные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2309" y="2715377"/>
            <a:ext cx="1470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Кровью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других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животных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4769" y="3140968"/>
            <a:ext cx="16656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Растения 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животные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925" y="4258867"/>
            <a:ext cx="1241339" cy="184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15533"/>
            <a:ext cx="1491785" cy="1260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680" y="4760390"/>
            <a:ext cx="1764101" cy="1340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848" y="4819379"/>
            <a:ext cx="1688313" cy="1266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0211" y="4883150"/>
            <a:ext cx="1754278" cy="121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404664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Segoe Script" pitchFamily="34" charset="0"/>
              </a:rPr>
              <a:t>Кто чем питается?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8087E-7 L 0.15729 0.05552 C 0.19045 0.06801 0.23975 0.07495 0.29132 0.07495 C 0.35034 0.07495 0.39722 0.06801 0.43021 0.05552 L 0.58802 -4.88087E-7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3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78 L 0.15972 0.03031 C 0.19341 0.03863 0.24341 0.04326 0.29566 0.04326 C 0.35521 0.04326 0.40278 0.03863 0.43646 0.03031 L 0.59653 -0.00578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2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-0.10243 0.04025 C -0.12378 0.0495 -0.15608 0.05482 -0.18958 0.05482 C -0.22778 0.05482 -0.25851 0.0495 -0.27986 0.04025 L -0.38229 -0.00093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2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3863 L -0.05816 0.06546 C -0.06806 0.07148 -0.08281 0.07495 -0.09827 0.07495 C -0.1158 0.07495 -0.12986 0.07148 -0.13976 0.06546 L -0.18698 0.03863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4 -0.01457 L -0.13697 0.05066 C -0.16875 0.06547 -0.21614 0.07379 -0.26579 0.07379 C -0.32222 0.07379 -0.36736 0.06547 -0.39913 0.05066 L -0.55052 -0.01457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4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645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Как животные ориентируются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 в окружающей среде?</a:t>
            </a:r>
            <a:endParaRPr lang="ru-RU" sz="36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674" y="1988840"/>
            <a:ext cx="485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990000"/>
                </a:solidFill>
                <a:latin typeface="Segoe Script" pitchFamily="34" charset="0"/>
              </a:rPr>
              <a:t>ОРГАНЫ ЧУВСТВ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03848" y="2542520"/>
            <a:ext cx="390771" cy="1161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403648" y="2525275"/>
            <a:ext cx="1080120" cy="1623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41969" y="2566001"/>
            <a:ext cx="104216" cy="2110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1646" y="2542520"/>
            <a:ext cx="360040" cy="1178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732240" y="2525275"/>
            <a:ext cx="1080120" cy="1623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83768" y="3709489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вкуса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149080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зрения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6041" y="3725263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слуха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224" y="4201924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осязания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1002" y="4672300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Segoe Script" pitchFamily="34" charset="0"/>
              </a:rPr>
              <a:t>обоняния</a:t>
            </a:r>
            <a:endParaRPr lang="ru-RU" sz="28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2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19" y="603599"/>
            <a:ext cx="2469343" cy="18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288" y="2456449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Морской </a:t>
            </a:r>
          </a:p>
          <a:p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гребешок</a:t>
            </a:r>
            <a:endParaRPr lang="ru-RU" sz="2000" b="1" dirty="0">
              <a:solidFill>
                <a:srgbClr val="000066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304" y="3356992"/>
            <a:ext cx="228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  <a:latin typeface="Segoe Script" pitchFamily="34" charset="0"/>
              </a:rPr>
              <a:t>Имеет около сотни глаз по краю </a:t>
            </a:r>
            <a:r>
              <a:rPr lang="ru-RU" sz="2000" b="1" dirty="0" smtClean="0">
                <a:solidFill>
                  <a:srgbClr val="990000"/>
                </a:solidFill>
                <a:latin typeface="Segoe Script" pitchFamily="34" charset="0"/>
              </a:rPr>
              <a:t>раковины. С их </a:t>
            </a:r>
            <a:r>
              <a:rPr lang="ru-RU" sz="2000" b="1" dirty="0">
                <a:solidFill>
                  <a:srgbClr val="990000"/>
                </a:solidFill>
                <a:latin typeface="Segoe Script" pitchFamily="34" charset="0"/>
              </a:rPr>
              <a:t>помощью моллюск отслеживает хищников.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96613"/>
            <a:ext cx="2790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Segoe Script" pitchFamily="34" charset="0"/>
              </a:rPr>
              <a:t>У морской звезды, которая к таковым и относится, светочувствительные клетки расположены на конечностях («лучах</a:t>
            </a:r>
            <a:r>
              <a:rPr lang="ru-RU" sz="2000" b="1" dirty="0" smtClean="0">
                <a:solidFill>
                  <a:srgbClr val="006600"/>
                </a:solidFill>
                <a:latin typeface="Segoe Script" pitchFamily="34" charset="0"/>
              </a:rPr>
              <a:t>»).</a:t>
            </a:r>
            <a:endParaRPr lang="ru-RU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341" y="3284984"/>
            <a:ext cx="2849893" cy="2137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5896" y="5475718"/>
            <a:ext cx="155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Морская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звезда</a:t>
            </a:r>
            <a:endParaRPr lang="ru-RU" sz="2000" b="1" dirty="0">
              <a:solidFill>
                <a:srgbClr val="000066"/>
              </a:solidFill>
              <a:latin typeface="Segoe Script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496613"/>
            <a:ext cx="2791197" cy="1860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6256" y="2378309"/>
            <a:ext cx="1569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Ящерица</a:t>
            </a:r>
          </a:p>
          <a:p>
            <a:r>
              <a:rPr lang="ru-RU" sz="2000" b="1" dirty="0" smtClean="0">
                <a:solidFill>
                  <a:srgbClr val="000066"/>
                </a:solidFill>
                <a:latin typeface="Segoe Script" pitchFamily="34" charset="0"/>
              </a:rPr>
              <a:t>туатара</a:t>
            </a:r>
            <a:endParaRPr lang="ru-RU" sz="2000" b="1" dirty="0">
              <a:solidFill>
                <a:srgbClr val="000066"/>
              </a:solidFill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6725" y="3076101"/>
            <a:ext cx="3150096" cy="322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Segoe Script" pitchFamily="34" charset="0"/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  <a:latin typeface="Segoe Script" pitchFamily="34" charset="0"/>
              </a:rPr>
              <a:t>наменитая </a:t>
            </a:r>
            <a:r>
              <a:rPr lang="ru-RU" sz="2000" b="1" dirty="0">
                <a:solidFill>
                  <a:srgbClr val="0070C0"/>
                </a:solidFill>
                <a:latin typeface="Segoe Script" pitchFamily="34" charset="0"/>
              </a:rPr>
              <a:t>новозеландская </a:t>
            </a:r>
            <a:r>
              <a:rPr lang="ru-RU" sz="2000" b="1" dirty="0" smtClean="0">
                <a:solidFill>
                  <a:srgbClr val="0070C0"/>
                </a:solidFill>
                <a:latin typeface="Segoe Script" pitchFamily="34" charset="0"/>
              </a:rPr>
              <a:t>ящерица, </a:t>
            </a:r>
            <a:r>
              <a:rPr lang="ru-RU" sz="2000" b="1" dirty="0">
                <a:solidFill>
                  <a:srgbClr val="0070C0"/>
                </a:solidFill>
                <a:latin typeface="Segoe Script" pitchFamily="34" charset="0"/>
              </a:rPr>
              <a:t>которую считают современницей динозавров, так и называется - «трехглазая». Третий глаз ее находится во лбу!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13" y="35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1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9" grpId="0"/>
      <p:bldP spid="11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509</TotalTime>
  <Words>446</Words>
  <Application>Microsoft Office PowerPoint</Application>
  <PresentationFormat>Экран (4:3)</PresentationFormat>
  <Paragraphs>148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Natasha</cp:lastModifiedBy>
  <cp:revision>52</cp:revision>
  <dcterms:created xsi:type="dcterms:W3CDTF">2011-12-17T16:32:18Z</dcterms:created>
  <dcterms:modified xsi:type="dcterms:W3CDTF">2012-06-27T17:15:29Z</dcterms:modified>
</cp:coreProperties>
</file>