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285728"/>
            <a:ext cx="8457765" cy="304698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002060"/>
                </a:solidFill>
                <a:latin typeface="Monotype Corsiva" pitchFamily="66" charset="0"/>
              </a:rPr>
              <a:t>Самое интересное</a:t>
            </a:r>
          </a:p>
          <a:p>
            <a:pPr algn="ctr"/>
            <a:r>
              <a:rPr lang="ru-RU" sz="9600" b="1" dirty="0" smtClean="0">
                <a:solidFill>
                  <a:srgbClr val="002060"/>
                </a:solidFill>
                <a:latin typeface="Monotype Corsiva" pitchFamily="66" charset="0"/>
              </a:rPr>
              <a:t> о грибах</a:t>
            </a:r>
            <a:endParaRPr lang="ru-RU" sz="9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2500306"/>
            <a:ext cx="3940795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4000504"/>
            <a:ext cx="2857488" cy="2414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-214338"/>
            <a:ext cx="8048998" cy="156966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002060"/>
                </a:solidFill>
                <a:latin typeface="Monotype Corsiva" pitchFamily="66" charset="0"/>
              </a:rPr>
              <a:t>Плесневые грибы</a:t>
            </a:r>
            <a:endParaRPr lang="ru-RU" sz="9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142984"/>
            <a:ext cx="3048021" cy="2286016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14282" y="3441680"/>
            <a:ext cx="89297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Monotype Corsiva" pitchFamily="66" charset="0"/>
              </a:rPr>
              <a:t>Плесневые грибы достаточно широко используются человеком: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0099"/>
                </a:solidFill>
                <a:latin typeface="Monotype Corsiva" pitchFamily="66" charset="0"/>
              </a:rPr>
              <a:t>применяются для производства лимонной кислоты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0099"/>
                </a:solidFill>
                <a:latin typeface="Monotype Corsiva" pitchFamily="66" charset="0"/>
              </a:rPr>
              <a:t>участвует в созревании некоторых вин (херес)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0099"/>
                </a:solidFill>
                <a:latin typeface="Monotype Corsiva" pitchFamily="66" charset="0"/>
              </a:rPr>
              <a:t>«благородная плесень» используется для выделки специальных сортов сыра</a:t>
            </a:r>
          </a:p>
          <a:p>
            <a:r>
              <a:rPr lang="ru-RU" sz="2400" b="1" dirty="0" smtClean="0">
                <a:solidFill>
                  <a:srgbClr val="000099"/>
                </a:solidFill>
                <a:latin typeface="Monotype Corsiva" pitchFamily="66" charset="0"/>
              </a:rPr>
              <a:t>Часто плесень поражает плодовые тела съедобных грибов и делает их непригодными для сбора. </a:t>
            </a:r>
          </a:p>
          <a:p>
            <a:r>
              <a:rPr lang="ru-RU" sz="2400" b="1" dirty="0" smtClean="0">
                <a:solidFill>
                  <a:srgbClr val="000099"/>
                </a:solidFill>
                <a:latin typeface="Monotype Corsiva" pitchFamily="66" charset="0"/>
              </a:rPr>
              <a:t>Некоторые плесневые грибы могут вызывать заболевания животных и человека., поражают запасы зерна, солому и сено, иногда продукты становятся непригодными к использованию.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071546"/>
            <a:ext cx="3000396" cy="2368734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0"/>
            <a:ext cx="8416086" cy="156966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9600" b="1" dirty="0" err="1" smtClean="0">
                <a:solidFill>
                  <a:srgbClr val="002060"/>
                </a:solidFill>
                <a:latin typeface="Monotype Corsiva" pitchFamily="66" charset="0"/>
              </a:rPr>
              <a:t>Розовый</a:t>
            </a:r>
            <a:r>
              <a:rPr lang="ru-RU" sz="9600" b="1" dirty="0" smtClean="0">
                <a:solidFill>
                  <a:srgbClr val="002060"/>
                </a:solidFill>
                <a:latin typeface="Monotype Corsiva" pitchFamily="66" charset="0"/>
              </a:rPr>
              <a:t> мухомор</a:t>
            </a:r>
            <a:endParaRPr lang="ru-RU" sz="6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57818" y="1857364"/>
            <a:ext cx="32861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Monotype Corsiva" pitchFamily="66" charset="0"/>
              </a:rPr>
              <a:t>Условно-съедобный гриб, знающие грибники считают его очень хорошим на вкус, и любят за то, что он появляется уже в начале лета. В свежем виде в пищу непригоден, обычно употребляется жареным после предварительного отваривания.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857364"/>
            <a:ext cx="4585479" cy="4352935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0"/>
            <a:ext cx="6409127" cy="156966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002060"/>
                </a:solidFill>
                <a:latin typeface="Monotype Corsiva" pitchFamily="66" charset="0"/>
              </a:rPr>
              <a:t>Хищный гриб</a:t>
            </a:r>
            <a:endParaRPr lang="ru-RU" sz="6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9124" y="1571612"/>
            <a:ext cx="44291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Monotype Corsiva" pitchFamily="66" charset="0"/>
              </a:rPr>
              <a:t>Хищные грибы живут в почве или в воде и охотятся на нематод (круглых червей), крошечных насекомых  и другую мелкую живность. Для ловли добычи хищные грибы используют липкие выделения. Для охоты на нематод применяются также ловушки-кольца, которые у хищных грибов состоят из трех клеток. Некоторые ловчие кольца способны быстро раздуваться, не оставляя попавшейся нематоде никаких шансов на спасение.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2428868"/>
            <a:ext cx="3652067" cy="292895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928802"/>
            <a:ext cx="5149594" cy="3643338"/>
          </a:xfrm>
          <a:prstGeom prst="rect">
            <a:avLst/>
          </a:prstGeom>
          <a:noFill/>
          <a:ln w="2857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643042" y="214290"/>
            <a:ext cx="5415265" cy="156966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002060"/>
                </a:solidFill>
                <a:latin typeface="Monotype Corsiva" pitchFamily="66" charset="0"/>
              </a:rPr>
              <a:t>Плазмодий</a:t>
            </a:r>
            <a:endParaRPr lang="ru-RU" sz="9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43570" y="1714488"/>
            <a:ext cx="31432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Monotype Corsiva" pitchFamily="66" charset="0"/>
              </a:rPr>
              <a:t>Проживает он и у нас, в России. Плазмодий умеет ходить! Перемещается, конечно, медленней улитки, но за несколько дней может взобраться на пень и притаиться на нем. Живет он буквально у нас под ногами, но сразу его не заметишь, он чем-то напоминает медузу, такая же студенистая масса, такое же полупрозрачное слизистое тело. По лесу ходит перекатываясь-переваливаясь с боку на бок.</a:t>
            </a:r>
            <a:endParaRPr lang="ru-RU" sz="2000" b="1" dirty="0">
              <a:solidFill>
                <a:srgbClr val="000099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071678"/>
            <a:ext cx="4762533" cy="3571900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357818" y="1571612"/>
            <a:ext cx="350044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Monotype Corsiva" pitchFamily="66" charset="0"/>
              </a:rPr>
              <a:t>В Италии, Франции, Хорватии и даже у нас в России растет один из самых дорогих грибов в мире — трюфель. Их высокая стоимость обусловлена и коротким сроком хранения – их изысканный аромат испаряется за несколько дней и сложностью сбора гриба произрастающего под землей. Гриб зависит от деревьев в корнях которых он живет, но при этом он помогает им добывать влагу и защищает своего кормильца от микробных заболеваний.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28794" y="142852"/>
            <a:ext cx="4801314" cy="156966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002060"/>
                </a:solidFill>
                <a:latin typeface="Monotype Corsiva" pitchFamily="66" charset="0"/>
              </a:rPr>
              <a:t>Трюфель</a:t>
            </a:r>
            <a:endParaRPr lang="ru-RU" sz="9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3116"/>
            <a:ext cx="4654829" cy="3376615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00100" y="214290"/>
            <a:ext cx="7452681" cy="156966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002060"/>
                </a:solidFill>
                <a:latin typeface="Monotype Corsiva" pitchFamily="66" charset="0"/>
              </a:rPr>
              <a:t>Молочный гриб</a:t>
            </a:r>
            <a:endParaRPr lang="ru-RU" sz="9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2066" y="1928802"/>
            <a:ext cx="407193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Monotype Corsiva" pitchFamily="66" charset="0"/>
              </a:rPr>
              <a:t>Молочный или тибетский гриб был выведен много тысячелетий назад монахами, жившими в Тибете. Часто молочный гриб называют еще и кефирным, из-за способности сквашивать молоко. Внешне тибетский гриб напоминает соцветия цветной капусты или сильно разваренный рис с приятным запахом свежего творога.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762358"/>
            <a:ext cx="3643338" cy="2666773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3786190"/>
            <a:ext cx="1997359" cy="2826196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00100" y="214290"/>
            <a:ext cx="6997428" cy="156966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002060"/>
                </a:solidFill>
                <a:latin typeface="Monotype Corsiva" pitchFamily="66" charset="0"/>
              </a:rPr>
              <a:t>Берёзовая чага</a:t>
            </a:r>
            <a:endParaRPr lang="ru-RU" sz="9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164305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Monotype Corsiva" pitchFamily="66" charset="0"/>
              </a:rPr>
              <a:t>Чага образуется в результате заражения дерева паразитным грибом. Его споры прорастают только в том случае, если попадают на повреждённые участки коры деревьев. Образуется нарост неправильной формы. Поверхность нароста чёрная, покрыта многочисленными трещинками. </a:t>
            </a:r>
          </a:p>
          <a:p>
            <a:endParaRPr lang="ru-RU" sz="2400" b="1" dirty="0" smtClean="0">
              <a:solidFill>
                <a:srgbClr val="000099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5214950"/>
            <a:ext cx="5715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Monotype Corsiva" pitchFamily="66" charset="0"/>
              </a:rPr>
              <a:t>Применяется как народное средство при язвенной болезни желудка, гастритах, злокачественных опухолях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0"/>
            <a:ext cx="5189241" cy="156966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002060"/>
                </a:solidFill>
                <a:latin typeface="Monotype Corsiva" pitchFamily="66" charset="0"/>
              </a:rPr>
              <a:t>Трутовик</a:t>
            </a:r>
            <a:endParaRPr lang="ru-RU" sz="9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857232"/>
            <a:ext cx="2119851" cy="2819402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4714884"/>
            <a:ext cx="2357454" cy="1768091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4214817"/>
            <a:ext cx="2428892" cy="1615213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4750884"/>
            <a:ext cx="2500330" cy="1568957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571736" y="1571612"/>
            <a:ext cx="63579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Monotype Corsiva" pitchFamily="66" charset="0"/>
              </a:rPr>
              <a:t>Трутовиками называют грибы, развивающиеся обычно на древесине, реже на почве. 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Monotype Corsiva" pitchFamily="66" charset="0"/>
              </a:rPr>
              <a:t>Имеет более 1500 видов. 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Monotype Corsiva" pitchFamily="66" charset="0"/>
              </a:rPr>
              <a:t>Ранее трутовик использовали как народное медицинское средство (в разных странах по разному). В современной европейской медицине трутовик не используется. В микологических справочниках гриб относят к несъедобным.</a:t>
            </a:r>
          </a:p>
          <a:p>
            <a:pPr algn="ctr"/>
            <a:endParaRPr lang="ru-RU" sz="2400" b="1" dirty="0" smtClean="0">
              <a:solidFill>
                <a:srgbClr val="000099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0"/>
            <a:ext cx="5072222" cy="156966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002060"/>
                </a:solidFill>
                <a:latin typeface="Monotype Corsiva" pitchFamily="66" charset="0"/>
              </a:rPr>
              <a:t>Бокальчик</a:t>
            </a:r>
            <a:endParaRPr lang="ru-RU" sz="9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2238389" cy="1678792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500306"/>
            <a:ext cx="2190765" cy="1643074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857628"/>
            <a:ext cx="2214578" cy="1660934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4929198"/>
            <a:ext cx="2027917" cy="1571636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4071934" y="171448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Monotype Corsiva" pitchFamily="66" charset="0"/>
              </a:rPr>
              <a:t>Растет бокальчик в смешанных и хвойных лесах, часто встречается на открытых участках почвы и гниющей древесине с июня по сентябрь. </a:t>
            </a:r>
          </a:p>
          <a:p>
            <a:pPr algn="ctr"/>
            <a:endParaRPr lang="ru-RU" sz="2400" b="1" dirty="0" smtClean="0">
              <a:solidFill>
                <a:srgbClr val="000099"/>
              </a:solidFill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Monotype Corsiva" pitchFamily="66" charset="0"/>
              </a:rPr>
              <a:t> Бокальчик </a:t>
            </a:r>
            <a:r>
              <a:rPr lang="ru-RU" sz="2400" b="1" dirty="0" err="1" smtClean="0">
                <a:solidFill>
                  <a:srgbClr val="000099"/>
                </a:solidFill>
                <a:latin typeface="Monotype Corsiva" pitchFamily="66" charset="0"/>
              </a:rPr>
              <a:t>неядовит</a:t>
            </a:r>
            <a:r>
              <a:rPr lang="ru-RU" sz="2400" b="1" dirty="0" smtClean="0">
                <a:solidFill>
                  <a:srgbClr val="000099"/>
                </a:solidFill>
                <a:latin typeface="Monotype Corsiva" pitchFamily="66" charset="0"/>
              </a:rPr>
              <a:t>,  </a:t>
            </a:r>
            <a:r>
              <a:rPr lang="ru-RU" sz="2400" b="1" dirty="0" err="1" smtClean="0">
                <a:solidFill>
                  <a:srgbClr val="000099"/>
                </a:solidFill>
                <a:latin typeface="Monotype Corsiva" pitchFamily="66" charset="0"/>
              </a:rPr>
              <a:t>одако</a:t>
            </a:r>
            <a:r>
              <a:rPr lang="ru-RU" sz="2400" b="1" dirty="0" smtClean="0">
                <a:solidFill>
                  <a:srgbClr val="000099"/>
                </a:solidFill>
                <a:latin typeface="Monotype Corsiva" pitchFamily="66" charset="0"/>
              </a:rPr>
              <a:t> , не </a:t>
            </a:r>
            <a:r>
              <a:rPr lang="ru-RU" sz="2400" b="1" dirty="0" err="1" smtClean="0">
                <a:solidFill>
                  <a:srgbClr val="000099"/>
                </a:solidFill>
                <a:latin typeface="Monotype Corsiva" pitchFamily="66" charset="0"/>
              </a:rPr>
              <a:t>представлят</a:t>
            </a:r>
            <a:r>
              <a:rPr lang="ru-RU" sz="2400" b="1" dirty="0" smtClean="0">
                <a:solidFill>
                  <a:srgbClr val="000099"/>
                </a:solidFill>
                <a:latin typeface="Monotype Corsiva" pitchFamily="66" charset="0"/>
              </a:rPr>
              <a:t> пищевой ценности и обычно его относят к несъедобным грибам.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3571900" cy="4643470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142976" y="0"/>
            <a:ext cx="7149714" cy="156966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002060"/>
                </a:solidFill>
                <a:latin typeface="Monotype Corsiva" pitchFamily="66" charset="0"/>
              </a:rPr>
              <a:t>Д</a:t>
            </a:r>
            <a:r>
              <a:rPr lang="ru-RU" sz="6000" b="1" dirty="0" smtClean="0">
                <a:solidFill>
                  <a:srgbClr val="002060"/>
                </a:solidFill>
                <a:latin typeface="Monotype Corsiva" pitchFamily="66" charset="0"/>
              </a:rPr>
              <a:t>ождевик  шиповатый</a:t>
            </a:r>
            <a:endParaRPr lang="ru-RU" sz="6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6314" y="2071678"/>
            <a:ext cx="32147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Monotype Corsiva" pitchFamily="66" charset="0"/>
              </a:rPr>
              <a:t>Встречается в лесах и на лугах. Молодые грибы с мякотью белого цвета съедобны. Когда мякоть желтеет гриб становится несъедобным.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1142984"/>
            <a:ext cx="3995855" cy="3000396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357290" y="142852"/>
            <a:ext cx="6038833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Monotype Corsiva" pitchFamily="66" charset="0"/>
              </a:rPr>
              <a:t>Рогатик язычковый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4180344"/>
            <a:ext cx="57781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Monotype Corsiva" pitchFamily="66" charset="0"/>
              </a:rPr>
              <a:t>Ценным грибом рогатик не считается. 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Monotype Corsiva" pitchFamily="66" charset="0"/>
              </a:rPr>
              <a:t>Плодовое тело гриба может доходить до 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Monotype Corsiva" pitchFamily="66" charset="0"/>
              </a:rPr>
              <a:t>14 сантиметров в длину. Вполне съедобен, 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Monotype Corsiva" pitchFamily="66" charset="0"/>
              </a:rPr>
              <a:t>но скудные качества, как продукта питания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Monotype Corsiva" pitchFamily="66" charset="0"/>
              </a:rPr>
              <a:t> тают с возрастом, чем рогатик моложе, 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Monotype Corsiva" pitchFamily="66" charset="0"/>
              </a:rPr>
              <a:t>тем вкуснее, хотя и в таком возрасте 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Monotype Corsiva" pitchFamily="66" charset="0"/>
              </a:rPr>
              <a:t>собирают его крайне редко.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3" y="4500570"/>
            <a:ext cx="2571769" cy="1928826"/>
          </a:xfrm>
          <a:prstGeom prst="rect">
            <a:avLst/>
          </a:prstGeom>
          <a:noFill/>
          <a:ln w="2857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1142984"/>
            <a:ext cx="2571768" cy="3239003"/>
          </a:xfrm>
          <a:prstGeom prst="rect">
            <a:avLst/>
          </a:prstGeom>
          <a:noFill/>
          <a:ln w="2857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596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Natasha</cp:lastModifiedBy>
  <cp:revision>13</cp:revision>
  <dcterms:modified xsi:type="dcterms:W3CDTF">2012-06-27T17:37:19Z</dcterms:modified>
</cp:coreProperties>
</file>