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8" r:id="rId2"/>
    <p:sldId id="282" r:id="rId3"/>
    <p:sldId id="261" r:id="rId4"/>
    <p:sldId id="283" r:id="rId5"/>
    <p:sldId id="262" r:id="rId6"/>
    <p:sldId id="257" r:id="rId7"/>
    <p:sldId id="272" r:id="rId8"/>
    <p:sldId id="274" r:id="rId9"/>
    <p:sldId id="263" r:id="rId10"/>
    <p:sldId id="264" r:id="rId11"/>
    <p:sldId id="284" r:id="rId12"/>
    <p:sldId id="276" r:id="rId13"/>
    <p:sldId id="265" r:id="rId14"/>
    <p:sldId id="269" r:id="rId15"/>
    <p:sldId id="270" r:id="rId16"/>
    <p:sldId id="279" r:id="rId17"/>
    <p:sldId id="285" r:id="rId18"/>
    <p:sldId id="273" r:id="rId19"/>
    <p:sldId id="277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F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F3A3-7B58-426D-834F-AC6EA472B1D8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085A-B2CE-43BF-8D6D-6643390F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95CF46-44CD-4E98-917E-A8FAF28D36BA}" type="slidenum">
              <a:rPr lang="ru-RU">
                <a:ea typeface="MS Gothic" charset="-128"/>
              </a:rPr>
              <a:pPr/>
              <a:t>20</a:t>
            </a:fld>
            <a:endParaRPr lang="ru-RU">
              <a:ea typeface="MS Gothic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D62A4D87-6A9C-48D3-9A6C-289FECEEDAD9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20</a:t>
            </a:fld>
            <a:endParaRPr lang="ru-RU" sz="1200" dirty="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419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5650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-4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107/smprokhorov2008.1e/0_30c0f_c9ab0ffd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Урок литературного чтения</a:t>
            </a:r>
            <a:br>
              <a:rPr lang="ru-RU" b="1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во 2 классе</a:t>
            </a:r>
            <a:endParaRPr lang="ru-RU" b="1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Снегурочка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6" name="Picture 4" descr="C:\Users\Admin\Desktop\9c4fcd2e5d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116000"/>
            <a:ext cx="2927240" cy="4441291"/>
          </a:xfrm>
          <a:prstGeom prst="rect">
            <a:avLst/>
          </a:prstGeom>
          <a:noFill/>
        </p:spPr>
      </p:pic>
      <p:pic>
        <p:nvPicPr>
          <p:cNvPr id="6146" name="Picture 2" descr="C:\Users\Admin\Desktop\Новая папка (2)\PUCAFM6O7UCASVG1Q9CAPGKFE6CACKU4K7CAXATMXWCA8Q0DHBCA0SYDMKCAGE3QGJCAZU0UYTCANS231CCAYY3251CAY9FY99CAJ812ITCARUNAJNCAT0QH3XCATY98TRCAQ8NI3NCAXGXTIVCAZNYWF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286148" cy="4572032"/>
          </a:xfrm>
          <a:prstGeom prst="rect">
            <a:avLst/>
          </a:prstGeom>
          <a:noFill/>
        </p:spPr>
      </p:pic>
      <p:pic>
        <p:nvPicPr>
          <p:cNvPr id="3074" name="Picture 2" descr="C:\Users\Admin\Desktop\Новая папка\52932192_skazki013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80000"/>
            <a:ext cx="30003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 rot="20813197">
            <a:off x="169068" y="268453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ИССЛЕДО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ВАТЬ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428992" y="0"/>
            <a:ext cx="2428892" cy="2000264"/>
          </a:xfrm>
          <a:prstGeom prst="sun">
            <a:avLst>
              <a:gd name="adj" fmla="val 1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ЧИТАТЬ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 rot="21033424">
            <a:off x="704425" y="4723994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ЧИТАТЬ</a:t>
            </a:r>
            <a:endParaRPr lang="ru-RU" sz="2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214678" y="4500546"/>
            <a:ext cx="2428892" cy="2357454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 rot="21134250">
            <a:off x="129647" y="2284223"/>
            <a:ext cx="3292644" cy="2143140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СОЧИНЯТЬ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143240" y="2285992"/>
            <a:ext cx="3571900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МОГУ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 rot="902722">
            <a:off x="6008003" y="-14990"/>
            <a:ext cx="3189033" cy="2500330"/>
          </a:xfrm>
          <a:prstGeom prst="star7">
            <a:avLst>
              <a:gd name="adj" fmla="val 22250"/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СЛУ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ШАТЬ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 rot="654841">
            <a:off x="6075138" y="4585005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ИГРАТЬ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 rot="623909">
            <a:off x="6645575" y="2666157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ПЕРЕСКАЗЫВАТЬ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143240" y="2285992"/>
            <a:ext cx="3571900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ДЕЛАЮ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Сравним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13553"/>
          <a:stretch>
            <a:fillRect/>
          </a:stretch>
        </p:blipFill>
        <p:spPr bwMode="auto">
          <a:xfrm>
            <a:off x="4857752" y="1071547"/>
            <a:ext cx="3781953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0" name="Picture 2" descr="C:\Users\Admin\Desktop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857652" cy="51435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29190" y="1000108"/>
            <a:ext cx="3714776" cy="7254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«Снегурочка»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razd71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928802"/>
            <a:ext cx="2643174" cy="45005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00174"/>
          <a:ext cx="6715172" cy="43328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3752"/>
                <a:gridCol w="3381420"/>
              </a:tblGrid>
              <a:tr h="723310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Старик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Дед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310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Старуха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Баба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310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Снегурочка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Снегурочка</a:t>
                      </a:r>
                      <a:r>
                        <a:rPr lang="ru-RU" sz="4100" b="1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310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Медведь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Подружки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310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Волк </a:t>
                      </a:r>
                      <a:endParaRPr lang="ru-RU" sz="41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54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Л</a:t>
                      </a:r>
                      <a:r>
                        <a:rPr lang="ru-RU" sz="4100" b="1" i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иса</a:t>
                      </a:r>
                      <a:r>
                        <a:rPr lang="ru-RU" sz="4100" b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endParaRPr lang="ru-RU" sz="4100" b="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644098" cy="71438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Из какого они произведения?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5786454"/>
          <a:ext cx="3357586" cy="71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57586"/>
              </a:tblGrid>
              <a:tr h="644842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Жучка</a:t>
                      </a:r>
                      <a:r>
                        <a:rPr lang="ru-RU" sz="41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</a:t>
                      </a:r>
                      <a:endParaRPr lang="ru-RU" sz="41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496" y="4427232"/>
          <a:ext cx="3429024" cy="716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29024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41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Коровушка</a:t>
                      </a:r>
                      <a:r>
                        <a:rPr lang="ru-RU" sz="41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 </a:t>
                      </a:r>
                      <a:endParaRPr lang="ru-RU" sz="41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42910" y="357166"/>
            <a:ext cx="7715304" cy="1143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«Девочка</a:t>
            </a:r>
          </a:p>
          <a:p>
            <a:pPr lvl="0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Снегурочка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»  «Снегурочка»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Приметы сказки 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6143668" cy="514353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Зачин (начало)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Присказка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Волшебство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Троекратный повтор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Устаревшие слова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Концовка</a:t>
            </a:r>
          </a:p>
          <a:p>
            <a:pPr marL="514350" indent="-514350">
              <a:buAutoNum type="arabicPeriod"/>
            </a:pPr>
            <a:r>
              <a:rPr lang="ru-RU" sz="3800" dirty="0" smtClean="0">
                <a:solidFill>
                  <a:srgbClr val="002060"/>
                </a:solidFill>
                <a:latin typeface="Comic Sans MS" pitchFamily="66" charset="0"/>
              </a:rPr>
              <a:t> Добро побеждает зло</a:t>
            </a:r>
          </a:p>
        </p:txBody>
      </p:sp>
      <p:pic>
        <p:nvPicPr>
          <p:cNvPr id="4098" name="Picture 2" descr="C:\Users\Admin\Desktop\42788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14554"/>
            <a:ext cx="2598734" cy="4238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Тип сказки</a:t>
            </a:r>
            <a:r>
              <a:rPr lang="ru-RU" sz="7200" b="1" dirty="0" smtClean="0">
                <a:latin typeface="Comic Sans MS" pitchFamily="66" charset="0"/>
              </a:rPr>
              <a:t> </a:t>
            </a:r>
            <a:endParaRPr lang="ru-RU" sz="7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Есть конкретный автор ?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3714752"/>
            <a:ext cx="1928826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Да</a:t>
            </a: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4572000" y="1285860"/>
            <a:ext cx="72000" cy="72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7000892" y="2786058"/>
            <a:ext cx="72000" cy="684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214546" y="2643182"/>
            <a:ext cx="4680000" cy="72000"/>
          </a:xfrm>
          <a:prstGeom prst="left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flipH="1">
            <a:off x="2143108" y="2857496"/>
            <a:ext cx="72000" cy="684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60000" y="5004000"/>
            <a:ext cx="4569190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Сказка авторская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(литературная) </a:t>
            </a:r>
          </a:p>
        </p:txBody>
      </p:sp>
      <p:sp>
        <p:nvSpPr>
          <p:cNvPr id="20" name="Стрелка вниз 19"/>
          <p:cNvSpPr/>
          <p:nvPr/>
        </p:nvSpPr>
        <p:spPr>
          <a:xfrm flipH="1">
            <a:off x="2214546" y="4429132"/>
            <a:ext cx="72000" cy="576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flipH="1">
            <a:off x="7092000" y="4357694"/>
            <a:ext cx="72000" cy="576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500826" y="3571876"/>
            <a:ext cx="1285884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Нет</a:t>
            </a: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786446" y="5072074"/>
            <a:ext cx="2786082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Сказка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народная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Части сказки 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6143668" cy="471490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Зачин (начало)</a:t>
            </a:r>
          </a:p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 Основная часть</a:t>
            </a:r>
          </a:p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 Концовка</a:t>
            </a:r>
          </a:p>
        </p:txBody>
      </p:sp>
      <p:pic>
        <p:nvPicPr>
          <p:cNvPr id="4098" name="Picture 2" descr="C:\Users\Admin\Desktop\42788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14554"/>
            <a:ext cx="2598734" cy="4238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 rot="20813197">
            <a:off x="169068" y="268453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ИССЛЕДО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ВАТЬ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428992" y="0"/>
            <a:ext cx="2428892" cy="2000264"/>
          </a:xfrm>
          <a:prstGeom prst="sun">
            <a:avLst>
              <a:gd name="adj" fmla="val 1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ЧИТАТЬ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 rot="21033424">
            <a:off x="704425" y="4723994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ЧИТАТЬ</a:t>
            </a:r>
            <a:endParaRPr lang="ru-RU" sz="2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214678" y="4500546"/>
            <a:ext cx="2428892" cy="2357454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 rot="21134250">
            <a:off x="129648" y="2284223"/>
            <a:ext cx="3292644" cy="2143140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СОЧИНЯТЬ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928926" y="2357430"/>
            <a:ext cx="4143404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ДЕЛАЮ</a:t>
            </a:r>
            <a:endParaRPr lang="ru-RU" sz="35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 rot="902722">
            <a:off x="6008003" y="-14990"/>
            <a:ext cx="3189033" cy="2500330"/>
          </a:xfrm>
          <a:prstGeom prst="star7">
            <a:avLst>
              <a:gd name="adj" fmla="val 22250"/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СЛУ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ШАТЬ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 rot="654841">
            <a:off x="6075138" y="4585005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ИГРАТЬ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 rot="623909">
            <a:off x="6998985" y="2737594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ПЕРЕСКАЗЫВАТЬ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2928926" y="2357430"/>
            <a:ext cx="4143404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ПОЛУЧАЮ</a:t>
            </a:r>
            <a:endParaRPr lang="ru-RU" sz="35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969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Сегодня на уроке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47238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2"/>
                </a:solidFill>
                <a:latin typeface="Comic Sans MS" pitchFamily="66" charset="0"/>
              </a:rPr>
              <a:t>я узнал …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2"/>
                </a:solidFill>
                <a:latin typeface="Comic Sans MS" pitchFamily="66" charset="0"/>
              </a:rPr>
              <a:t>я понял …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2"/>
                </a:solidFill>
                <a:latin typeface="Comic Sans MS" pitchFamily="66" charset="0"/>
              </a:rPr>
              <a:t>мне было интересно …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tx2"/>
                </a:solidFill>
                <a:latin typeface="Comic Sans MS" pitchFamily="66" charset="0"/>
              </a:rPr>
              <a:t>мне было трудно…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5300" b="1" dirty="0" smtClean="0">
                <a:solidFill>
                  <a:srgbClr val="C00000"/>
                </a:solidFill>
                <a:latin typeface="Comic Sans MS" pitchFamily="66" charset="0"/>
              </a:rPr>
              <a:t>Самооценка своего труда на уроке</a:t>
            </a:r>
            <a:r>
              <a:rPr lang="ru-RU" sz="53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53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53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8786842" cy="3668731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Я доволен собою, я всё запомнил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Я работал хорошо, но надо ещё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Не всё получилось, как хотелось бы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 rot="20813197">
            <a:off x="169068" y="268453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ИССЛЕДО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ВАТЬ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428992" y="0"/>
            <a:ext cx="2428892" cy="2000264"/>
          </a:xfrm>
          <a:prstGeom prst="sun">
            <a:avLst>
              <a:gd name="adj" fmla="val 1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ЧИТАТЬ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 rot="21033424">
            <a:off x="704425" y="4723994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ЧИТАТЬ</a:t>
            </a:r>
            <a:endParaRPr lang="ru-RU" sz="2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214678" y="4500546"/>
            <a:ext cx="2428892" cy="2357454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 rot="21134250">
            <a:off x="129647" y="2284223"/>
            <a:ext cx="3292644" cy="2143140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СОЧИНЯТЬ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428992" y="2285992"/>
            <a:ext cx="2857520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ХОЧУ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 rot="902722">
            <a:off x="6008003" y="-14990"/>
            <a:ext cx="3189033" cy="2500330"/>
          </a:xfrm>
          <a:prstGeom prst="star7">
            <a:avLst>
              <a:gd name="adj" fmla="val 22250"/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СЛУ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ШАТЬ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 rot="654841">
            <a:off x="6075138" y="4585005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ИГРАТЬ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 rot="623909">
            <a:off x="6645575" y="2666157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ПЕРЕСКАЗЫВАТЬ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285852" y="642918"/>
            <a:ext cx="6715172" cy="904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Домашнее задание</a:t>
            </a:r>
          </a:p>
          <a:p>
            <a:pPr algn="ctr"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по выбору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1785926"/>
            <a:ext cx="8929750" cy="444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  <a:spcBef>
                <a:spcPts val="1089"/>
              </a:spcBef>
              <a:spcAft>
                <a:spcPts val="907"/>
              </a:spcAft>
              <a:buSzPct val="45000"/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800" b="1" dirty="0" smtClean="0">
                <a:solidFill>
                  <a:srgbClr val="2300DC"/>
                </a:solidFill>
                <a:latin typeface="Century" pitchFamily="18" charset="0"/>
              </a:rPr>
              <a:t> </a:t>
            </a:r>
            <a:r>
              <a:rPr lang="ru-RU" sz="3800" b="1" dirty="0" smtClean="0">
                <a:solidFill>
                  <a:schemeClr val="tx2"/>
                </a:solidFill>
                <a:latin typeface="Comic Sans MS" pitchFamily="66" charset="0"/>
              </a:rPr>
              <a:t>Придумайте </a:t>
            </a:r>
            <a:r>
              <a:rPr lang="ru-RU" sz="3800" b="1" dirty="0">
                <a:solidFill>
                  <a:schemeClr val="tx2"/>
                </a:solidFill>
                <a:latin typeface="Comic Sans MS" pitchFamily="66" charset="0"/>
              </a:rPr>
              <a:t>дома другое продолжение </a:t>
            </a:r>
            <a:r>
              <a:rPr lang="ru-RU" sz="3800" b="1" dirty="0" smtClean="0">
                <a:solidFill>
                  <a:schemeClr val="tx2"/>
                </a:solidFill>
                <a:latin typeface="Comic Sans MS" pitchFamily="66" charset="0"/>
              </a:rPr>
              <a:t>сказки.</a:t>
            </a:r>
          </a:p>
          <a:p>
            <a:pPr lvl="1" algn="ctr">
              <a:lnSpc>
                <a:spcPct val="150000"/>
              </a:lnSpc>
              <a:spcBef>
                <a:spcPts val="1089"/>
              </a:spcBef>
              <a:spcAft>
                <a:spcPts val="907"/>
              </a:spcAft>
              <a:buSzPct val="45000"/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800" b="1" dirty="0" smtClean="0">
                <a:solidFill>
                  <a:schemeClr val="tx2"/>
                </a:solidFill>
                <a:latin typeface="Century" pitchFamily="18" charset="0"/>
              </a:rPr>
              <a:t>   </a:t>
            </a:r>
            <a:r>
              <a:rPr lang="ru-RU" sz="3800" b="1" dirty="0" smtClean="0">
                <a:solidFill>
                  <a:schemeClr val="tx2"/>
                </a:solidFill>
                <a:latin typeface="Comic Sans MS" pitchFamily="66" charset="0"/>
              </a:rPr>
              <a:t>Найдите </a:t>
            </a:r>
            <a:r>
              <a:rPr lang="ru-RU" sz="3800" b="1" dirty="0">
                <a:solidFill>
                  <a:schemeClr val="tx2"/>
                </a:solidFill>
                <a:latin typeface="Comic Sans MS" pitchFamily="66" charset="0"/>
              </a:rPr>
              <a:t>в библиотеке </a:t>
            </a:r>
            <a:r>
              <a:rPr lang="ru-RU" sz="3800" b="1" dirty="0" smtClean="0">
                <a:solidFill>
                  <a:schemeClr val="tx2"/>
                </a:solidFill>
                <a:latin typeface="Comic Sans MS" pitchFamily="66" charset="0"/>
              </a:rPr>
              <a:t> другие      сказки о Снегурочке </a:t>
            </a:r>
            <a:r>
              <a:rPr lang="ru-RU" sz="3800" b="1" smtClean="0">
                <a:solidFill>
                  <a:schemeClr val="tx2"/>
                </a:solidFill>
                <a:latin typeface="Comic Sans MS" pitchFamily="66" charset="0"/>
              </a:rPr>
              <a:t>и прочтите их</a:t>
            </a:r>
            <a:r>
              <a:rPr lang="ru-RU" sz="3800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ru-RU" sz="3800" b="1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00" b="1" dirty="0">
              <a:solidFill>
                <a:srgbClr val="2300D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O00257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714356"/>
            <a:ext cx="6500858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haroni" pitchFamily="2" charset="-79"/>
              </a:rPr>
              <a:t>Отгадайте название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haroni" pitchFamily="2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Aharoni" pitchFamily="2" charset="-79"/>
              </a:rPr>
              <a:t>сказки</a:t>
            </a:r>
            <a:endParaRPr kumimoji="0" lang="ru-RU" sz="48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Aharoni" pitchFamily="2" charset="-79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43702" y="1000108"/>
            <a:ext cx="42862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  <a:ea typeface="+mj-ea"/>
                <a:cs typeface="Aharoni" pitchFamily="2" charset="-79"/>
              </a:rPr>
              <a:t>Б</a:t>
            </a:r>
            <a:endParaRPr kumimoji="0" lang="ru-RU" sz="5400" i="0" u="non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itchFamily="18" charset="0"/>
              <a:ea typeface="+mj-ea"/>
              <a:cs typeface="Aharoni" pitchFamily="2" charset="-79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16200000">
            <a:off x="964381" y="750075"/>
            <a:ext cx="92869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  <a:ea typeface="+mj-ea"/>
                <a:cs typeface="Aharoni" pitchFamily="2" charset="-79"/>
              </a:rPr>
              <a:t>)</a:t>
            </a:r>
            <a:endParaRPr kumimoji="0" lang="ru-RU" sz="115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itchFamily="18" charset="0"/>
              <a:ea typeface="+mj-ea"/>
              <a:cs typeface="Aharoni" pitchFamily="2" charset="-79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4282" y="4000504"/>
            <a:ext cx="6429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Century" pitchFamily="18" charset="0"/>
                <a:ea typeface="+mj-ea"/>
                <a:cs typeface="Aharoni" pitchFamily="2" charset="-79"/>
              </a:rPr>
              <a:t>1</a:t>
            </a:r>
            <a:r>
              <a:rPr lang="ru-RU" sz="3200" dirty="0">
                <a:solidFill>
                  <a:srgbClr val="002060"/>
                </a:solidFill>
                <a:latin typeface="Century" pitchFamily="18" charset="0"/>
                <a:ea typeface="+mj-ea"/>
                <a:cs typeface="Aharoni" pitchFamily="2" charset="-79"/>
              </a:rPr>
              <a:t>)</a:t>
            </a:r>
            <a:endParaRPr lang="ru-RU" sz="3200" dirty="0" smtClean="0">
              <a:solidFill>
                <a:srgbClr val="002060"/>
              </a:solidFill>
              <a:latin typeface="Century" pitchFamily="18" charset="0"/>
              <a:ea typeface="+mj-ea"/>
              <a:cs typeface="Aharoni" pitchFamily="2" charset="-79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57488" y="4572008"/>
            <a:ext cx="64294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Century" pitchFamily="18" charset="0"/>
                <a:ea typeface="+mj-ea"/>
                <a:cs typeface="Aharoni" pitchFamily="2" charset="-79"/>
              </a:rPr>
              <a:t>2)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15074" y="4429132"/>
            <a:ext cx="64294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Century" pitchFamily="18" charset="0"/>
                <a:ea typeface="+mj-ea"/>
                <a:cs typeface="Aharoni" pitchFamily="2" charset="-79"/>
              </a:rPr>
              <a:t>3)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57884" y="1428736"/>
            <a:ext cx="42862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  <a:ea typeface="+mj-ea"/>
                <a:cs typeface="Aharoni" pitchFamily="2" charset="-79"/>
              </a:rPr>
              <a:t>,</a:t>
            </a:r>
            <a:endParaRPr kumimoji="0" lang="ru-RU" sz="115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itchFamily="18" charset="0"/>
              <a:ea typeface="+mj-ea"/>
              <a:cs typeface="Aharoni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28926" y="1357298"/>
            <a:ext cx="50006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  <a:ea typeface="+mj-ea"/>
                <a:cs typeface="Aharoni" pitchFamily="2" charset="-79"/>
              </a:rPr>
              <a:t>,</a:t>
            </a:r>
            <a:endParaRPr kumimoji="0" lang="ru-RU" sz="115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1030" name="Picture 6" descr="C:\Users\Admin\Desktop\orpi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357430"/>
            <a:ext cx="2143141" cy="2743200"/>
          </a:xfrm>
          <a:prstGeom prst="rect">
            <a:avLst/>
          </a:prstGeom>
          <a:noFill/>
        </p:spPr>
      </p:pic>
      <p:pic>
        <p:nvPicPr>
          <p:cNvPr id="18" name="Picture 92" descr="06bda9bd896c26e0cc2feaaaa2232d33 - копи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4572008"/>
            <a:ext cx="523875" cy="533400"/>
          </a:xfrm>
          <a:prstGeom prst="rect">
            <a:avLst/>
          </a:prstGeom>
          <a:noFill/>
        </p:spPr>
      </p:pic>
      <p:pic>
        <p:nvPicPr>
          <p:cNvPr id="23" name="Рисунок 6" descr="Big3293 copy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607985" y="2393149"/>
            <a:ext cx="3000396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428596" y="500042"/>
            <a:ext cx="914400" cy="865188"/>
          </a:xfrm>
          <a:prstGeom prst="rect">
            <a:avLst/>
          </a:prstGeom>
          <a:noFill/>
        </p:spPr>
      </p:pic>
      <p:pic>
        <p:nvPicPr>
          <p:cNvPr id="25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7929586" y="357166"/>
            <a:ext cx="914400" cy="865188"/>
          </a:xfrm>
          <a:prstGeom prst="rect">
            <a:avLst/>
          </a:prstGeom>
          <a:noFill/>
        </p:spPr>
      </p:pic>
      <p:pic>
        <p:nvPicPr>
          <p:cNvPr id="26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 rot="19543076">
            <a:off x="2516842" y="2196755"/>
            <a:ext cx="452485" cy="436560"/>
          </a:xfrm>
          <a:prstGeom prst="rect">
            <a:avLst/>
          </a:prstGeom>
          <a:noFill/>
        </p:spPr>
      </p:pic>
      <p:pic>
        <p:nvPicPr>
          <p:cNvPr id="27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6215074" y="5715016"/>
            <a:ext cx="571504" cy="507998"/>
          </a:xfrm>
          <a:prstGeom prst="rect">
            <a:avLst/>
          </a:prstGeom>
          <a:noFill/>
        </p:spPr>
      </p:pic>
      <p:pic>
        <p:nvPicPr>
          <p:cNvPr id="28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1643042" y="5715016"/>
            <a:ext cx="914400" cy="865188"/>
          </a:xfrm>
          <a:prstGeom prst="rect">
            <a:avLst/>
          </a:prstGeom>
          <a:noFill/>
        </p:spPr>
      </p:pic>
      <p:pic>
        <p:nvPicPr>
          <p:cNvPr id="29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6929454" y="5715016"/>
            <a:ext cx="914400" cy="865188"/>
          </a:xfrm>
          <a:prstGeom prst="rect">
            <a:avLst/>
          </a:prstGeom>
          <a:noFill/>
        </p:spPr>
      </p:pic>
      <p:pic>
        <p:nvPicPr>
          <p:cNvPr id="30" name="Picture 14" descr="Untitled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4572000" y="214290"/>
            <a:ext cx="500066" cy="365146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 rot="5400000">
            <a:off x="6357950" y="1285860"/>
            <a:ext cx="1071570" cy="928694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500702"/>
            <a:ext cx="1690876" cy="82687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2"/>
                </a:solidFill>
                <a:latin typeface="Comic Sans MS" pitchFamily="66" charset="0"/>
              </a:rPr>
              <a:t>СНЕГ</a:t>
            </a:r>
            <a:endParaRPr lang="ru-RU" sz="4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4429124" y="5572140"/>
            <a:ext cx="857256" cy="755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5072066" y="5572140"/>
            <a:ext cx="1785950" cy="755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ОЧКА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 rot="20813197">
            <a:off x="169068" y="268453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ИССЛЕДО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ВАТЬ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428992" y="0"/>
            <a:ext cx="2428892" cy="2000264"/>
          </a:xfrm>
          <a:prstGeom prst="sun">
            <a:avLst>
              <a:gd name="adj" fmla="val 1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ЧИТАТЬ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 rot="21033424">
            <a:off x="704425" y="4723994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ЧИТАТЬ</a:t>
            </a:r>
            <a:endParaRPr lang="ru-RU" sz="2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214678" y="4500546"/>
            <a:ext cx="2428892" cy="2357454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 rot="21134250">
            <a:off x="129647" y="2284223"/>
            <a:ext cx="3292644" cy="2143140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СОЧИНЯТЬ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428992" y="2285992"/>
            <a:ext cx="2857520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МОГУ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 rot="902722">
            <a:off x="6008003" y="-14990"/>
            <a:ext cx="3189033" cy="2500330"/>
          </a:xfrm>
          <a:prstGeom prst="star7">
            <a:avLst>
              <a:gd name="adj" fmla="val 22250"/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СЛУ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ШАТЬ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 rot="654841">
            <a:off x="6075138" y="4585005"/>
            <a:ext cx="2571768" cy="1785974"/>
          </a:xfrm>
          <a:prstGeom prst="star5">
            <a:avLst>
              <a:gd name="adj" fmla="val 24612"/>
              <a:gd name="hf" fmla="val 105146"/>
              <a:gd name="vf" fmla="val 1105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ИГРАТЬ</a:t>
            </a: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 rot="623909">
            <a:off x="6645575" y="2666157"/>
            <a:ext cx="2000264" cy="178595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ПЕРЕСКАЗЫВАТЬ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428992" y="2285992"/>
            <a:ext cx="2857520" cy="192882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ХОЧУ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86454"/>
            <a:ext cx="8229600" cy="7143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Владимир Иванович Даль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i-main-pic" descr="Картинка 0 из 10138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00108"/>
            <a:ext cx="46434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582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Сказка «Девочка Снегурочка»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428596" y="2143116"/>
            <a:ext cx="914400" cy="865188"/>
          </a:xfrm>
          <a:prstGeom prst="rect">
            <a:avLst/>
          </a:prstGeom>
          <a:noFill/>
        </p:spPr>
      </p:pic>
      <p:pic>
        <p:nvPicPr>
          <p:cNvPr id="7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7286644" y="4643446"/>
            <a:ext cx="642942" cy="608340"/>
          </a:xfrm>
          <a:prstGeom prst="rect">
            <a:avLst/>
          </a:prstGeom>
          <a:noFill/>
        </p:spPr>
      </p:pic>
      <p:pic>
        <p:nvPicPr>
          <p:cNvPr id="8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285720" y="5000636"/>
            <a:ext cx="914400" cy="865188"/>
          </a:xfrm>
          <a:prstGeom prst="rect">
            <a:avLst/>
          </a:prstGeom>
          <a:noFill/>
        </p:spPr>
      </p:pic>
      <p:pic>
        <p:nvPicPr>
          <p:cNvPr id="9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7643834" y="2285992"/>
            <a:ext cx="914400" cy="865188"/>
          </a:xfrm>
          <a:prstGeom prst="rect">
            <a:avLst/>
          </a:prstGeom>
          <a:noFill/>
        </p:spPr>
      </p:pic>
      <p:pic>
        <p:nvPicPr>
          <p:cNvPr id="10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1142976" y="3929066"/>
            <a:ext cx="571504" cy="540746"/>
          </a:xfrm>
          <a:prstGeom prst="rect">
            <a:avLst/>
          </a:prstGeom>
          <a:noFill/>
        </p:spPr>
      </p:pic>
      <p:pic>
        <p:nvPicPr>
          <p:cNvPr id="11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8429652" y="6072206"/>
            <a:ext cx="452983" cy="428604"/>
          </a:xfrm>
          <a:prstGeom prst="rect">
            <a:avLst/>
          </a:prstGeom>
          <a:noFill/>
        </p:spPr>
      </p:pic>
      <p:pic>
        <p:nvPicPr>
          <p:cNvPr id="12" name="Picture 1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1214414" y="1214422"/>
            <a:ext cx="571504" cy="540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4282" y="357166"/>
            <a:ext cx="8929718" cy="49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Тема урока:</a:t>
            </a:r>
            <a:r>
              <a:rPr lang="ru-RU" sz="3200" b="1" dirty="0">
                <a:latin typeface="Comic Sans MS" pitchFamily="66" charset="0"/>
              </a:rPr>
              <a:t> </a:t>
            </a:r>
            <a:endParaRPr lang="ru-RU" sz="3200" b="1" dirty="0" smtClean="0">
              <a:latin typeface="Comic Sans MS" pitchFamily="66" charset="0"/>
            </a:endParaRPr>
          </a:p>
          <a:p>
            <a:endParaRPr lang="ru-RU" sz="800" b="1" dirty="0" smtClean="0">
              <a:latin typeface="Comic Sans MS" pitchFamily="66" charset="0"/>
            </a:endParaRPr>
          </a:p>
          <a:p>
            <a:endParaRPr lang="ru-RU" sz="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Сказки </a:t>
            </a:r>
            <a:r>
              <a:rPr lang="ru-RU" sz="3600" b="1" dirty="0">
                <a:solidFill>
                  <a:schemeClr val="tx2"/>
                </a:solidFill>
                <a:latin typeface="Comic Sans MS" pitchFamily="66" charset="0"/>
              </a:rPr>
              <a:t>народные </a:t>
            </a: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литературные</a:t>
            </a:r>
            <a:r>
              <a:rPr lang="ru-RU" sz="3600" b="1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В.И.Даль  Сказка «Девочка Снегурочка».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               и</a:t>
            </a:r>
          </a:p>
          <a:p>
            <a:pPr>
              <a:lnSpc>
                <a:spcPct val="150000"/>
              </a:lnSpc>
            </a:pPr>
            <a:r>
              <a:rPr lang="ru-RU" sz="3400" b="1" dirty="0" smtClean="0">
                <a:solidFill>
                  <a:schemeClr val="tx2"/>
                </a:solidFill>
                <a:latin typeface="Comic Sans MS" pitchFamily="66" charset="0"/>
              </a:rPr>
              <a:t>Русская </a:t>
            </a:r>
            <a:r>
              <a:rPr lang="ru-RU" sz="3400" b="1" dirty="0">
                <a:solidFill>
                  <a:schemeClr val="tx2"/>
                </a:solidFill>
                <a:latin typeface="Comic Sans MS" pitchFamily="66" charset="0"/>
              </a:rPr>
              <a:t>народная сказка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       «Снегурочка</a:t>
            </a:r>
            <a:r>
              <a:rPr lang="ru-RU" sz="3600" b="1" dirty="0">
                <a:solidFill>
                  <a:schemeClr val="tx2"/>
                </a:solidFill>
                <a:latin typeface="Comic Sans MS" pitchFamily="66" charset="0"/>
              </a:rPr>
              <a:t>». </a:t>
            </a:r>
            <a:r>
              <a:rPr lang="ru-RU" sz="32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32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lnSpc>
                <a:spcPct val="95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endParaRPr lang="ru-RU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137" name="Picture 17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1045349" y="42724"/>
            <a:ext cx="412750" cy="431800"/>
          </a:xfrm>
          <a:prstGeom prst="rect">
            <a:avLst/>
          </a:prstGeom>
          <a:noFill/>
        </p:spPr>
      </p:pic>
      <p:pic>
        <p:nvPicPr>
          <p:cNvPr id="5138" name="Picture 18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3286116" y="5992812"/>
            <a:ext cx="914400" cy="865188"/>
          </a:xfrm>
          <a:prstGeom prst="rect">
            <a:avLst/>
          </a:prstGeom>
          <a:noFill/>
        </p:spPr>
      </p:pic>
      <p:pic>
        <p:nvPicPr>
          <p:cNvPr id="5139" name="Picture 19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1785918" y="5072074"/>
            <a:ext cx="679598" cy="642918"/>
          </a:xfrm>
          <a:prstGeom prst="rect">
            <a:avLst/>
          </a:prstGeom>
          <a:noFill/>
        </p:spPr>
      </p:pic>
      <p:pic>
        <p:nvPicPr>
          <p:cNvPr id="5140" name="Picture 20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2928926" y="214290"/>
            <a:ext cx="555625" cy="525463"/>
          </a:xfrm>
          <a:prstGeom prst="rect">
            <a:avLst/>
          </a:prstGeom>
          <a:noFill/>
        </p:spPr>
      </p:pic>
      <p:pic>
        <p:nvPicPr>
          <p:cNvPr id="5141" name="Picture 21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3929058" y="2571744"/>
            <a:ext cx="484187" cy="457200"/>
          </a:xfrm>
          <a:prstGeom prst="rect">
            <a:avLst/>
          </a:prstGeom>
          <a:noFill/>
        </p:spPr>
      </p:pic>
      <p:pic>
        <p:nvPicPr>
          <p:cNvPr id="5142" name="Picture 22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4087813" y="404813"/>
            <a:ext cx="412750" cy="431800"/>
          </a:xfrm>
          <a:prstGeom prst="rect">
            <a:avLst/>
          </a:prstGeom>
          <a:noFill/>
        </p:spPr>
      </p:pic>
      <p:pic>
        <p:nvPicPr>
          <p:cNvPr id="5143" name="Picture 23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-521647">
            <a:off x="6056281" y="52680"/>
            <a:ext cx="757238" cy="792163"/>
          </a:xfrm>
          <a:prstGeom prst="rect">
            <a:avLst/>
          </a:prstGeom>
          <a:noFill/>
        </p:spPr>
      </p:pic>
      <p:pic>
        <p:nvPicPr>
          <p:cNvPr id="5144" name="Picture 24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-521647">
            <a:off x="7667625" y="115888"/>
            <a:ext cx="757238" cy="792162"/>
          </a:xfrm>
          <a:prstGeom prst="rect">
            <a:avLst/>
          </a:prstGeom>
          <a:noFill/>
        </p:spPr>
      </p:pic>
      <p:pic>
        <p:nvPicPr>
          <p:cNvPr id="5145" name="Picture 25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428596" y="2428868"/>
            <a:ext cx="647700" cy="612775"/>
          </a:xfrm>
          <a:prstGeom prst="rect">
            <a:avLst/>
          </a:prstGeom>
          <a:noFill/>
        </p:spPr>
      </p:pic>
      <p:pic>
        <p:nvPicPr>
          <p:cNvPr id="5146" name="Picture 26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-521647">
            <a:off x="6011863" y="4365625"/>
            <a:ext cx="757237" cy="792163"/>
          </a:xfrm>
          <a:prstGeom prst="rect">
            <a:avLst/>
          </a:prstGeom>
          <a:noFill/>
        </p:spPr>
      </p:pic>
      <p:pic>
        <p:nvPicPr>
          <p:cNvPr id="5147" name="Picture 27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642910" y="5572140"/>
            <a:ext cx="914400" cy="865188"/>
          </a:xfrm>
          <a:prstGeom prst="rect">
            <a:avLst/>
          </a:prstGeom>
          <a:noFill/>
        </p:spPr>
      </p:pic>
      <p:pic>
        <p:nvPicPr>
          <p:cNvPr id="5148" name="Picture 28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3188490" y="5471989"/>
            <a:ext cx="412750" cy="431800"/>
          </a:xfrm>
          <a:prstGeom prst="rect">
            <a:avLst/>
          </a:prstGeom>
          <a:noFill/>
        </p:spPr>
      </p:pic>
      <p:pic>
        <p:nvPicPr>
          <p:cNvPr id="5149" name="Picture 29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-521647">
            <a:off x="4140200" y="4941888"/>
            <a:ext cx="757238" cy="792162"/>
          </a:xfrm>
          <a:prstGeom prst="rect">
            <a:avLst/>
          </a:prstGeom>
          <a:noFill/>
        </p:spPr>
      </p:pic>
      <p:pic>
        <p:nvPicPr>
          <p:cNvPr id="5150" name="Picture 30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500034" y="4286256"/>
            <a:ext cx="647700" cy="612775"/>
          </a:xfrm>
          <a:prstGeom prst="rect">
            <a:avLst/>
          </a:prstGeom>
          <a:noFill/>
        </p:spPr>
      </p:pic>
      <p:pic>
        <p:nvPicPr>
          <p:cNvPr id="5151" name="Picture 31" descr="Untitl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7885113" y="5876925"/>
            <a:ext cx="484187" cy="457200"/>
          </a:xfrm>
          <a:prstGeom prst="rect">
            <a:avLst/>
          </a:prstGeom>
          <a:noFill/>
        </p:spPr>
      </p:pic>
      <p:pic>
        <p:nvPicPr>
          <p:cNvPr id="4098" name="Picture 2" descr="C:\Users\Admin\Desktop\42788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428868"/>
            <a:ext cx="342899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Сказка «Снегурочка»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Users\Admin\Desktop\Новая папка\52932035_skazki0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284787" cy="450059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572140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Русская народная сказка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14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571472" y="2928934"/>
            <a:ext cx="914400" cy="865188"/>
          </a:xfrm>
          <a:prstGeom prst="rect">
            <a:avLst/>
          </a:prstGeom>
          <a:noFill/>
        </p:spPr>
      </p:pic>
      <p:pic>
        <p:nvPicPr>
          <p:cNvPr id="9" name="Picture 14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7643834" y="3979290"/>
            <a:ext cx="785818" cy="743526"/>
          </a:xfrm>
          <a:prstGeom prst="rect">
            <a:avLst/>
          </a:prstGeom>
          <a:noFill/>
        </p:spPr>
      </p:pic>
      <p:pic>
        <p:nvPicPr>
          <p:cNvPr id="10" name="Picture 14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8229600" y="0"/>
            <a:ext cx="914400" cy="865188"/>
          </a:xfrm>
          <a:prstGeom prst="rect">
            <a:avLst/>
          </a:prstGeom>
          <a:noFill/>
        </p:spPr>
      </p:pic>
      <p:pic>
        <p:nvPicPr>
          <p:cNvPr id="11" name="Picture 14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285720" y="1285860"/>
            <a:ext cx="687896" cy="650874"/>
          </a:xfrm>
          <a:prstGeom prst="rect">
            <a:avLst/>
          </a:prstGeom>
          <a:noFill/>
        </p:spPr>
      </p:pic>
      <p:pic>
        <p:nvPicPr>
          <p:cNvPr id="12" name="Picture 14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t="31447" r="59521"/>
          <a:stretch>
            <a:fillRect/>
          </a:stretch>
        </p:blipFill>
        <p:spPr bwMode="auto">
          <a:xfrm>
            <a:off x="357158" y="4857760"/>
            <a:ext cx="642910" cy="60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\52931250_skazki0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2500330" cy="1728000"/>
          </a:xfrm>
          <a:prstGeom prst="rect">
            <a:avLst/>
          </a:prstGeom>
          <a:noFill/>
        </p:spPr>
      </p:pic>
      <p:pic>
        <p:nvPicPr>
          <p:cNvPr id="5123" name="Picture 3" descr="C:\Users\Admin\Desktop\Новая папка\52931197_skazki0131.jpg"/>
          <p:cNvPicPr>
            <a:picLocks noChangeAspect="1" noChangeArrowheads="1"/>
          </p:cNvPicPr>
          <p:nvPr/>
        </p:nvPicPr>
        <p:blipFill>
          <a:blip r:embed="rId3"/>
          <a:srcRect t="5624" r="2520" b="6187"/>
          <a:stretch>
            <a:fillRect/>
          </a:stretch>
        </p:blipFill>
        <p:spPr bwMode="auto">
          <a:xfrm>
            <a:off x="500034" y="214290"/>
            <a:ext cx="2428892" cy="1728000"/>
          </a:xfrm>
          <a:prstGeom prst="rect">
            <a:avLst/>
          </a:prstGeom>
          <a:noFill/>
        </p:spPr>
      </p:pic>
      <p:pic>
        <p:nvPicPr>
          <p:cNvPr id="5125" name="Picture 5" descr="C:\Users\Admin\Desktop\Новая папка\52932035_skazki0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428892" cy="1785950"/>
          </a:xfrm>
          <a:prstGeom prst="rect">
            <a:avLst/>
          </a:prstGeom>
          <a:noFill/>
        </p:spPr>
      </p:pic>
      <p:pic>
        <p:nvPicPr>
          <p:cNvPr id="5139" name="Picture 19" descr="C:\Users\Admin\Desktop\Новая папка\52932818_skazki01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00570"/>
            <a:ext cx="2500330" cy="1857412"/>
          </a:xfrm>
          <a:prstGeom prst="rect">
            <a:avLst/>
          </a:prstGeom>
          <a:noFill/>
        </p:spPr>
      </p:pic>
      <p:pic>
        <p:nvPicPr>
          <p:cNvPr id="5138" name="Picture 18" descr="C:\Users\Admin\Desktop\Новая папка\52932755_skazki01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429132"/>
            <a:ext cx="2357454" cy="1928826"/>
          </a:xfrm>
          <a:prstGeom prst="rect">
            <a:avLst/>
          </a:prstGeom>
          <a:noFill/>
        </p:spPr>
      </p:pic>
      <p:pic>
        <p:nvPicPr>
          <p:cNvPr id="5137" name="Picture 17" descr="C:\Users\Admin\Desktop\Новая папка\52932731_skazki01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357694"/>
            <a:ext cx="2500330" cy="1928826"/>
          </a:xfrm>
          <a:prstGeom prst="rect">
            <a:avLst/>
          </a:prstGeom>
          <a:noFill/>
        </p:spPr>
      </p:pic>
      <p:pic>
        <p:nvPicPr>
          <p:cNvPr id="5136" name="Picture 16" descr="C:\Users\Admin\Desktop\Новая папка\52932427_skazki01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357430"/>
            <a:ext cx="2500330" cy="1714512"/>
          </a:xfrm>
          <a:prstGeom prst="rect">
            <a:avLst/>
          </a:prstGeom>
          <a:noFill/>
        </p:spPr>
      </p:pic>
      <p:pic>
        <p:nvPicPr>
          <p:cNvPr id="5135" name="Picture 15" descr="C:\Users\Admin\Desktop\Новая папка\52932353_skazki01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2357430"/>
            <a:ext cx="2357454" cy="1714512"/>
          </a:xfrm>
          <a:prstGeom prst="rect">
            <a:avLst/>
          </a:prstGeom>
          <a:noFill/>
        </p:spPr>
      </p:pic>
      <p:pic>
        <p:nvPicPr>
          <p:cNvPr id="5134" name="Picture 14" descr="C:\Users\Admin\Desktop\Новая папка\52932267_skazki013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285992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Снегурочка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СНЕГУРОЧКА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– сказочная </a:t>
            </a:r>
            <a:r>
              <a:rPr lang="ru-RU" dirty="0" smtClean="0">
                <a:latin typeface="Comic Sans MS" pitchFamily="66" charset="0"/>
              </a:rPr>
              <a:t>        снежная девушка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</a:rPr>
              <a:t>                     тающая под весенними            лучами </a:t>
            </a:r>
            <a:r>
              <a:rPr lang="ru-RU" dirty="0">
                <a:latin typeface="Comic Sans MS" pitchFamily="66" charset="0"/>
              </a:rPr>
              <a:t>солнца. 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2)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СНЕГУРОЧКА</a:t>
            </a:r>
            <a:r>
              <a:rPr lang="ru-RU" dirty="0">
                <a:latin typeface="Comic Sans MS" pitchFamily="66" charset="0"/>
              </a:rPr>
              <a:t> – внучка Деда Мороза, традиционный персонаж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русских </a:t>
            </a:r>
            <a:r>
              <a:rPr lang="ru-RU" dirty="0">
                <a:latin typeface="Comic Sans MS" pitchFamily="66" charset="0"/>
              </a:rPr>
              <a:t>новогодних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праздников</a:t>
            </a:r>
            <a:r>
              <a:rPr lang="ru-RU" dirty="0">
                <a:latin typeface="Comic Sans MS" pitchFamily="66" charset="0"/>
              </a:rPr>
              <a:t>.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                       (</a:t>
            </a:r>
            <a:r>
              <a:rPr lang="ru-RU" sz="2000" dirty="0">
                <a:latin typeface="Comic Sans MS" pitchFamily="66" charset="0"/>
              </a:rPr>
              <a:t>С.И. Ожегов, Н.Ю. Шведова)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3075" name="Picture 3" descr="C:\Users\Admin\Desktop\Новая папка\52932353_skazki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85860"/>
            <a:ext cx="1887801" cy="2089144"/>
          </a:xfrm>
          <a:prstGeom prst="rect">
            <a:avLst/>
          </a:prstGeom>
          <a:noFill/>
        </p:spPr>
      </p:pic>
      <p:pic>
        <p:nvPicPr>
          <p:cNvPr id="3076" name="Picture 4" descr="C:\Users\Admin\Desktop\0_5b9a3_28481aea_XL.jpg"/>
          <p:cNvPicPr>
            <a:picLocks noChangeAspect="1" noChangeArrowheads="1"/>
          </p:cNvPicPr>
          <p:nvPr/>
        </p:nvPicPr>
        <p:blipFill>
          <a:blip r:embed="rId3"/>
          <a:srcRect l="862" t="2779" r="-1723" b="-7226"/>
          <a:stretch>
            <a:fillRect/>
          </a:stretch>
        </p:blipFill>
        <p:spPr bwMode="auto">
          <a:xfrm>
            <a:off x="6858016" y="4457071"/>
            <a:ext cx="1945436" cy="2400929"/>
          </a:xfrm>
          <a:prstGeom prst="rect">
            <a:avLst/>
          </a:prstGeom>
          <a:noFill/>
        </p:spPr>
      </p:pic>
      <p:pic>
        <p:nvPicPr>
          <p:cNvPr id="7" name="Picture 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3974308" y="3328848"/>
            <a:ext cx="412750" cy="431800"/>
          </a:xfrm>
          <a:prstGeom prst="rect">
            <a:avLst/>
          </a:prstGeom>
          <a:noFill/>
        </p:spPr>
      </p:pic>
      <p:pic>
        <p:nvPicPr>
          <p:cNvPr id="8" name="Picture 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8260588" y="257014"/>
            <a:ext cx="412750" cy="431800"/>
          </a:xfrm>
          <a:prstGeom prst="rect">
            <a:avLst/>
          </a:prstGeom>
          <a:noFill/>
        </p:spPr>
      </p:pic>
      <p:pic>
        <p:nvPicPr>
          <p:cNvPr id="9" name="Picture 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1259663" y="471328"/>
            <a:ext cx="412750" cy="431800"/>
          </a:xfrm>
          <a:prstGeom prst="rect">
            <a:avLst/>
          </a:prstGeom>
          <a:noFill/>
        </p:spPr>
      </p:pic>
      <p:pic>
        <p:nvPicPr>
          <p:cNvPr id="10" name="Picture 4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5" r="4356" b="38490"/>
          <a:stretch>
            <a:fillRect/>
          </a:stretch>
        </p:blipFill>
        <p:spPr bwMode="auto">
          <a:xfrm rot="821753">
            <a:off x="1073695" y="5855942"/>
            <a:ext cx="671306" cy="70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296</Words>
  <PresentationFormat>Экран (4:3)</PresentationFormat>
  <Paragraphs>138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литературного чтения во 2 классе</vt:lpstr>
      <vt:lpstr>Слайд 2</vt:lpstr>
      <vt:lpstr>Слайд 3</vt:lpstr>
      <vt:lpstr>Слайд 4</vt:lpstr>
      <vt:lpstr>Владимир Иванович Даль</vt:lpstr>
      <vt:lpstr>Слайд 6</vt:lpstr>
      <vt:lpstr>Сказка «Снегурочка»</vt:lpstr>
      <vt:lpstr>Слайд 8</vt:lpstr>
      <vt:lpstr>Снегурочка </vt:lpstr>
      <vt:lpstr>Снегурочка</vt:lpstr>
      <vt:lpstr>Слайд 11</vt:lpstr>
      <vt:lpstr>Сравним </vt:lpstr>
      <vt:lpstr>Из какого они произведения?</vt:lpstr>
      <vt:lpstr>Приметы сказки </vt:lpstr>
      <vt:lpstr>Тип сказки </vt:lpstr>
      <vt:lpstr>Части сказки </vt:lpstr>
      <vt:lpstr>Слайд 17</vt:lpstr>
      <vt:lpstr>Сегодня на уроке</vt:lpstr>
      <vt:lpstr> Самооценка своего труда на уроке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2011-12-01T13:48:22Z</dcterms:created>
  <dcterms:modified xsi:type="dcterms:W3CDTF">2012-07-07T04:03:57Z</dcterms:modified>
</cp:coreProperties>
</file>