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58" r:id="rId6"/>
    <p:sldId id="277" r:id="rId7"/>
    <p:sldId id="259" r:id="rId8"/>
    <p:sldId id="278" r:id="rId9"/>
    <p:sldId id="273" r:id="rId10"/>
    <p:sldId id="260" r:id="rId11"/>
    <p:sldId id="280" r:id="rId12"/>
    <p:sldId id="279" r:id="rId13"/>
    <p:sldId id="261" r:id="rId14"/>
    <p:sldId id="262" r:id="rId15"/>
    <p:sldId id="283" r:id="rId16"/>
    <p:sldId id="281" r:id="rId17"/>
    <p:sldId id="282" r:id="rId18"/>
    <p:sldId id="274" r:id="rId19"/>
    <p:sldId id="263" r:id="rId20"/>
    <p:sldId id="284" r:id="rId21"/>
    <p:sldId id="264" r:id="rId22"/>
    <p:sldId id="265" r:id="rId23"/>
    <p:sldId id="26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8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47C26F-5A1B-4E69-80D5-3A73F3303852}" type="datetimeFigureOut">
              <a:rPr lang="ru-RU" smtClean="0"/>
              <a:pPr/>
              <a:t>18.03.2013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73CD0-0F65-49BE-B702-BE7BBEF161D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7C26F-5A1B-4E69-80D5-3A73F3303852}" type="datetimeFigureOut">
              <a:rPr lang="ru-RU" smtClean="0"/>
              <a:pPr/>
              <a:t>18.03.2013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73CD0-0F65-49BE-B702-BE7BBEF161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what-who.com/p/polyarnoe-siyani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what-who.com/k/kosmicheskoe-prostranstvo.html" TargetMode="Externa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what-who.com/v/vozduhoplavanie.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what-who.com/m/mendeleev-d-i.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ВОЗДУШНЫЙ ОКЕАН</a:t>
            </a:r>
            <a:endParaRPr lang="ru-RU" dirty="0"/>
          </a:p>
        </p:txBody>
      </p:sp>
      <p:pic>
        <p:nvPicPr>
          <p:cNvPr id="11266" name="Picture 2" descr="&amp;Vcy;&amp;ocy;&amp;zcy;&amp;dcy;&amp;ucy;&amp;shcy;&amp;ncy;&amp;ycy;&amp;jcy; &amp;ocy;&amp;kcy;&amp;iecy;&amp;acy;&amp;ncy;"/>
          <p:cNvPicPr>
            <a:picLocks noChangeAspect="1" noChangeArrowheads="1"/>
          </p:cNvPicPr>
          <p:nvPr/>
        </p:nvPicPr>
        <p:blipFill>
          <a:blip r:embed="rId2" cstate="print"/>
          <a:srcRect/>
          <a:stretch>
            <a:fillRect/>
          </a:stretch>
        </p:blipFill>
        <p:spPr bwMode="auto">
          <a:xfrm>
            <a:off x="2483768" y="1196752"/>
            <a:ext cx="3960440" cy="54726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18458"/>
          </a:xfrm>
        </p:spPr>
        <p:txBody>
          <a:bodyPr>
            <a:normAutofit/>
          </a:bodyPr>
          <a:lstStyle/>
          <a:p>
            <a:r>
              <a:rPr lang="ru-RU" sz="2800" dirty="0">
                <a:latin typeface="Times New Roman" pitchFamily="18" charset="0"/>
                <a:cs typeface="Times New Roman" pitchFamily="18" charset="0"/>
              </a:rPr>
              <a:t>Метеорологи — учёные, которые наблюдают за погодой,— несколько раз в сутки исследуют влажность воздуха, температуру, силу и направление ветра, предсказывают погоду.</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20482" name="Picture 2" descr="http://www.tsumada.ru/gallery/tourism/adalodr/meteostantziya_sulak_vyisokogornaya7372770.jpg"/>
          <p:cNvPicPr>
            <a:picLocks noChangeAspect="1" noChangeArrowheads="1"/>
          </p:cNvPicPr>
          <p:nvPr/>
        </p:nvPicPr>
        <p:blipFill>
          <a:blip r:embed="rId2" cstate="print"/>
          <a:srcRect/>
          <a:stretch>
            <a:fillRect/>
          </a:stretch>
        </p:blipFill>
        <p:spPr bwMode="auto">
          <a:xfrm>
            <a:off x="1259632" y="3140968"/>
            <a:ext cx="5904656" cy="34563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baikaliya.info/ext/pic/meteo1_stantion.jpg"/>
          <p:cNvPicPr>
            <a:picLocks noChangeAspect="1" noChangeArrowheads="1"/>
          </p:cNvPicPr>
          <p:nvPr/>
        </p:nvPicPr>
        <p:blipFill>
          <a:blip r:embed="rId2" cstate="print"/>
          <a:srcRect/>
          <a:stretch>
            <a:fillRect/>
          </a:stretch>
        </p:blipFill>
        <p:spPr bwMode="auto">
          <a:xfrm>
            <a:off x="1331640" y="332656"/>
            <a:ext cx="6696744" cy="53285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abunda.ru/uploads/posts/2009-10/1254726058_000_10110_tn.jpg"/>
          <p:cNvPicPr>
            <a:picLocks noChangeAspect="1" noChangeArrowheads="1"/>
          </p:cNvPicPr>
          <p:nvPr/>
        </p:nvPicPr>
        <p:blipFill>
          <a:blip r:embed="rId2" cstate="print"/>
          <a:srcRect/>
          <a:stretch>
            <a:fillRect/>
          </a:stretch>
        </p:blipFill>
        <p:spPr bwMode="auto">
          <a:xfrm>
            <a:off x="1259632" y="908720"/>
            <a:ext cx="6408712" cy="49636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14402"/>
          </a:xfrm>
        </p:spPr>
        <p:txBody>
          <a:bodyPr>
            <a:normAutofit/>
          </a:bodyPr>
          <a:lstStyle/>
          <a:p>
            <a:r>
              <a:rPr lang="ru-RU" sz="2800" dirty="0">
                <a:latin typeface="Times New Roman" pitchFamily="18" charset="0"/>
                <a:cs typeface="Times New Roman" pitchFamily="18" charset="0"/>
              </a:rPr>
              <a:t>Второй слой воздушного океана — стратосфера — простирается до высоты 80—90 км. Воздух там очень сильно разрежён, а небо тёмно-фиолетовое, почти чёрное. Здесь всегда царит тишина и не бывает ни дождей, ни ветра. В стратосфере летают скоростные реактивные самолёты.</a:t>
            </a:r>
          </a:p>
        </p:txBody>
      </p:sp>
      <p:pic>
        <p:nvPicPr>
          <p:cNvPr id="19458" name="Picture 2" descr="http://www.jpegshare.net/images/7a/73/7a73921d87b8ce48b8205dce5e53c43e.jpg"/>
          <p:cNvPicPr>
            <a:picLocks noChangeAspect="1" noChangeArrowheads="1"/>
          </p:cNvPicPr>
          <p:nvPr/>
        </p:nvPicPr>
        <p:blipFill>
          <a:blip r:embed="rId2" cstate="print"/>
          <a:srcRect/>
          <a:stretch>
            <a:fillRect/>
          </a:stretch>
        </p:blipFill>
        <p:spPr bwMode="auto">
          <a:xfrm>
            <a:off x="2411760" y="3356992"/>
            <a:ext cx="4019550" cy="3019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a:bodyPr>
          <a:lstStyle/>
          <a:p>
            <a:pPr algn="l"/>
            <a:r>
              <a:rPr lang="ru-RU" sz="2800" dirty="0">
                <a:latin typeface="Times New Roman" pitchFamily="18" charset="0"/>
                <a:cs typeface="Times New Roman" pitchFamily="18" charset="0"/>
              </a:rPr>
              <a:t>В самом верхнем слое воздушного океана — ионосфере — воздуха почти нет. Там есть только отдельные заряженные частицы газов—ИОНЫ. На этой высоте образуются </a:t>
            </a:r>
            <a:r>
              <a:rPr lang="ru-RU" sz="2800" dirty="0">
                <a:latin typeface="Times New Roman" pitchFamily="18" charset="0"/>
                <a:cs typeface="Times New Roman" pitchFamily="18" charset="0"/>
                <a:hlinkClick r:id="rId2"/>
              </a:rPr>
              <a:t>ПОЛЯРНЫЕ СИЯНИЯ</a:t>
            </a:r>
            <a:r>
              <a:rPr lang="ru-RU" sz="2800" dirty="0">
                <a:latin typeface="Times New Roman" pitchFamily="18" charset="0"/>
                <a:cs typeface="Times New Roman" pitchFamily="18" charset="0"/>
              </a:rPr>
              <a:t>.</a:t>
            </a:r>
          </a:p>
        </p:txBody>
      </p:sp>
      <p:pic>
        <p:nvPicPr>
          <p:cNvPr id="18434" name="Picture 2" descr="http://cdpresse.fr/wp-content/uploads/2010/12/aurore-bor%C3%A9ale.jpg"/>
          <p:cNvPicPr>
            <a:picLocks noChangeAspect="1" noChangeArrowheads="1"/>
          </p:cNvPicPr>
          <p:nvPr/>
        </p:nvPicPr>
        <p:blipFill>
          <a:blip r:embed="rId3" cstate="print"/>
          <a:srcRect/>
          <a:stretch>
            <a:fillRect/>
          </a:stretch>
        </p:blipFill>
        <p:spPr bwMode="auto">
          <a:xfrm>
            <a:off x="611560" y="2348880"/>
            <a:ext cx="6912768" cy="417646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icon.s.photosight.ru/img/e/77f/3006206_large.jpg"/>
          <p:cNvPicPr>
            <a:picLocks noChangeAspect="1" noChangeArrowheads="1"/>
          </p:cNvPicPr>
          <p:nvPr/>
        </p:nvPicPr>
        <p:blipFill>
          <a:blip r:embed="rId2" cstate="print"/>
          <a:srcRect/>
          <a:stretch>
            <a:fillRect/>
          </a:stretch>
        </p:blipFill>
        <p:spPr bwMode="auto">
          <a:xfrm>
            <a:off x="323528" y="620688"/>
            <a:ext cx="7848872" cy="55446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lol54.ru/uploads/posts/2010-09/thumbs/1283348706_poljarnoe-sijanie-1.jpg"/>
          <p:cNvPicPr>
            <a:picLocks noChangeAspect="1" noChangeArrowheads="1"/>
          </p:cNvPicPr>
          <p:nvPr/>
        </p:nvPicPr>
        <p:blipFill>
          <a:blip r:embed="rId2" cstate="print"/>
          <a:srcRect/>
          <a:stretch>
            <a:fillRect/>
          </a:stretch>
        </p:blipFill>
        <p:spPr bwMode="auto">
          <a:xfrm>
            <a:off x="539552" y="764704"/>
            <a:ext cx="7776864" cy="56886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img152.imageshack.us/img152/7619/2865448md5lg.jpg"/>
          <p:cNvPicPr>
            <a:picLocks noChangeAspect="1" noChangeArrowheads="1"/>
          </p:cNvPicPr>
          <p:nvPr/>
        </p:nvPicPr>
        <p:blipFill>
          <a:blip r:embed="rId2" cstate="print"/>
          <a:srcRect/>
          <a:stretch>
            <a:fillRect/>
          </a:stretch>
        </p:blipFill>
        <p:spPr bwMode="auto">
          <a:xfrm>
            <a:off x="1043608" y="620688"/>
            <a:ext cx="7128792" cy="51845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afonnews.ru/media/pic_full/0/1881.jpg"/>
          <p:cNvPicPr>
            <a:picLocks noChangeAspect="1" noChangeArrowheads="1"/>
          </p:cNvPicPr>
          <p:nvPr/>
        </p:nvPicPr>
        <p:blipFill>
          <a:blip r:embed="rId2" cstate="print"/>
          <a:srcRect/>
          <a:stretch>
            <a:fillRect/>
          </a:stretch>
        </p:blipFill>
        <p:spPr bwMode="auto">
          <a:xfrm>
            <a:off x="0" y="1484784"/>
            <a:ext cx="4283968" cy="3588247"/>
          </a:xfrm>
          <a:prstGeom prst="rect">
            <a:avLst/>
          </a:prstGeom>
          <a:noFill/>
        </p:spPr>
      </p:pic>
      <p:pic>
        <p:nvPicPr>
          <p:cNvPr id="32772" name="Picture 4" descr="http://planeta.moy.su/_bl/137/04082859.jpg"/>
          <p:cNvPicPr>
            <a:picLocks noChangeAspect="1" noChangeArrowheads="1"/>
          </p:cNvPicPr>
          <p:nvPr/>
        </p:nvPicPr>
        <p:blipFill>
          <a:blip r:embed="rId3" cstate="print"/>
          <a:srcRect/>
          <a:stretch>
            <a:fillRect/>
          </a:stretch>
        </p:blipFill>
        <p:spPr bwMode="auto">
          <a:xfrm>
            <a:off x="4644008" y="764704"/>
            <a:ext cx="4499992" cy="55892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a:bodyPr>
          <a:lstStyle/>
          <a:p>
            <a:pPr algn="l"/>
            <a:r>
              <a:rPr lang="ru-RU" sz="2800" dirty="0">
                <a:latin typeface="Times New Roman" pitchFamily="18" charset="0"/>
                <a:cs typeface="Times New Roman" pitchFamily="18" charset="0"/>
              </a:rPr>
              <a:t>Ракеты и искусственные спутники Земли человек посылает далеко за пределы земной атмосферы — в </a:t>
            </a:r>
            <a:r>
              <a:rPr lang="ru-RU" sz="2800" dirty="0">
                <a:latin typeface="Times New Roman" pitchFamily="18" charset="0"/>
                <a:cs typeface="Times New Roman" pitchFamily="18" charset="0"/>
                <a:hlinkClick r:id="rId2"/>
              </a:rPr>
              <a:t>КОСМИЧЕСКОЕ ПРОСТРАНСТВО</a:t>
            </a:r>
            <a:r>
              <a:rPr lang="ru-RU" sz="2800" dirty="0">
                <a:latin typeface="Times New Roman" pitchFamily="18" charset="0"/>
                <a:cs typeface="Times New Roman" pitchFamily="18" charset="0"/>
              </a:rPr>
              <a:t>.</a:t>
            </a:r>
          </a:p>
        </p:txBody>
      </p:sp>
      <p:pic>
        <p:nvPicPr>
          <p:cNvPr id="17410" name="Picture 2" descr="http://upload.wikimedia.org/wikipedia/commons/b/be/Sputnik_asm.jpg"/>
          <p:cNvPicPr>
            <a:picLocks noChangeAspect="1" noChangeArrowheads="1"/>
          </p:cNvPicPr>
          <p:nvPr/>
        </p:nvPicPr>
        <p:blipFill>
          <a:blip r:embed="rId3" cstate="print"/>
          <a:srcRect/>
          <a:stretch>
            <a:fillRect/>
          </a:stretch>
        </p:blipFill>
        <p:spPr bwMode="auto">
          <a:xfrm>
            <a:off x="251520" y="2636912"/>
            <a:ext cx="4019550" cy="3295651"/>
          </a:xfrm>
          <a:prstGeom prst="rect">
            <a:avLst/>
          </a:prstGeom>
          <a:noFill/>
        </p:spPr>
      </p:pic>
      <p:pic>
        <p:nvPicPr>
          <p:cNvPr id="17412" name="Picture 4" descr="http://portal-uw.ru/_ph/1/2/51179842.jpg"/>
          <p:cNvPicPr>
            <a:picLocks noChangeAspect="1" noChangeArrowheads="1"/>
          </p:cNvPicPr>
          <p:nvPr/>
        </p:nvPicPr>
        <p:blipFill>
          <a:blip r:embed="rId4" cstate="print"/>
          <a:srcRect/>
          <a:stretch>
            <a:fillRect/>
          </a:stretch>
        </p:blipFill>
        <p:spPr bwMode="auto">
          <a:xfrm>
            <a:off x="4716016" y="2708920"/>
            <a:ext cx="4019550" cy="32194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2808312"/>
          </a:xfrm>
        </p:spPr>
        <p:txBody>
          <a:bodyPr>
            <a:normAutofit/>
          </a:bodyPr>
          <a:lstStyle/>
          <a:p>
            <a:r>
              <a:rPr lang="ru-RU" sz="2800" dirty="0" smtClean="0">
                <a:latin typeface="Times New Roman" pitchFamily="18" charset="0"/>
                <a:cs typeface="Times New Roman" pitchFamily="18" charset="0"/>
              </a:rPr>
              <a:t>Мы живём на дне океана в несколько сот километров глубиной. У этого океана нет берегов, он окружает весь земной шар. Дно его — вся поверхность Земли, её долины, горы, пустыни, моря...</a:t>
            </a:r>
            <a:endParaRPr lang="ru-RU" sz="2800" dirty="0">
              <a:latin typeface="Times New Roman" pitchFamily="18" charset="0"/>
              <a:cs typeface="Times New Roman" pitchFamily="18" charset="0"/>
            </a:endParaRPr>
          </a:p>
        </p:txBody>
      </p:sp>
      <p:pic>
        <p:nvPicPr>
          <p:cNvPr id="23562" name="Picture 10" descr="http://900igr.net/datas/fizika/Davlenie-vozdukha/0002-002-Atmosfera-Zemli-vozdushnaja-obolochka-Vysotoj-v-neskolko-tysjach.jpg"/>
          <p:cNvPicPr>
            <a:picLocks noChangeAspect="1" noChangeArrowheads="1"/>
          </p:cNvPicPr>
          <p:nvPr/>
        </p:nvPicPr>
        <p:blipFill>
          <a:blip r:embed="rId2" cstate="print"/>
          <a:srcRect/>
          <a:stretch>
            <a:fillRect/>
          </a:stretch>
        </p:blipFill>
        <p:spPr bwMode="auto">
          <a:xfrm>
            <a:off x="1259632" y="2708920"/>
            <a:ext cx="5256584" cy="388843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khoahoc.com.vn/photos/image/122011/06/satellitelaunch.jpg"/>
          <p:cNvPicPr>
            <a:picLocks noChangeAspect="1" noChangeArrowheads="1"/>
          </p:cNvPicPr>
          <p:nvPr/>
        </p:nvPicPr>
        <p:blipFill>
          <a:blip r:embed="rId2" cstate="print"/>
          <a:srcRect/>
          <a:stretch>
            <a:fillRect/>
          </a:stretch>
        </p:blipFill>
        <p:spPr bwMode="auto">
          <a:xfrm>
            <a:off x="971600" y="692696"/>
            <a:ext cx="7128792" cy="531301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hlinkClick r:id="rId2" tooltip="ВОЗДУХОПЛАВАНИЕ"/>
              </a:rPr>
              <a:t>ВОЗДУХОПЛАВАНИЕ</a:t>
            </a:r>
            <a:endParaRPr lang="ru-RU" dirty="0"/>
          </a:p>
        </p:txBody>
      </p:sp>
      <p:pic>
        <p:nvPicPr>
          <p:cNvPr id="16386" name="Picture 2" descr="&amp;Scy;&amp;ocy;&amp;vcy;&amp;rcy;&amp;iecy;&amp;mcy;&amp;iecy;&amp;ncy;&amp;ncy;&amp;ycy;&amp;jcy; &amp;dcy;&amp;icy;&amp;rcy;&amp;icy;&amp;zhcy;&amp;acy;&amp;bcy;&amp;lcy;&amp;softcy; &amp;icy; &amp;acy;&amp;ecy;&amp;rcy;&amp;ocy;&amp;scy;&amp;tcy;&amp;acy;&amp;tcy; &amp;dcy;&amp;lcy;&amp;yacy; &amp;pcy;&amp;ocy;&amp;lcy;&amp;iocy;&amp;tcy;&amp;ocy;&amp;vcy; &amp;vcy; &amp;scy;&amp;tcy;&amp;rcy;&amp;acy;&amp;tcy;&amp;ocy;&amp;scy;&amp;fcy;&amp;iecy;&amp;rcy;&amp;ucy; - &amp;scy;&amp;tcy;&amp;rcy;&amp;acy;&amp;tcy;&amp;ocy;&amp;scy;&amp;tcy;&amp;acy;&amp;tcy;"/>
          <p:cNvPicPr>
            <a:picLocks noChangeAspect="1" noChangeArrowheads="1"/>
          </p:cNvPicPr>
          <p:nvPr/>
        </p:nvPicPr>
        <p:blipFill>
          <a:blip r:embed="rId3" cstate="print"/>
          <a:srcRect/>
          <a:stretch>
            <a:fillRect/>
          </a:stretch>
        </p:blipFill>
        <p:spPr bwMode="auto">
          <a:xfrm>
            <a:off x="1547664" y="1268760"/>
            <a:ext cx="6286500" cy="51244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a:bodyPr>
          <a:lstStyle/>
          <a:p>
            <a:pPr algn="l"/>
            <a:r>
              <a:rPr lang="ru-RU" sz="2800" dirty="0" smtClean="0">
                <a:latin typeface="Times New Roman" pitchFamily="18" charset="0"/>
                <a:cs typeface="Times New Roman" pitchFamily="18" charset="0"/>
              </a:rPr>
              <a:t>В наше время каждый малыш знает, что воздушный шарик, наполненный лёгким газом, надо крепко держать, а то он вырвется и медленно поплывёт вверх. А когда-то люди не могли такому поверить. Вот что рассказывает старинная рукопись.</a:t>
            </a:r>
            <a:endParaRPr lang="ru-RU" sz="2800" dirty="0">
              <a:latin typeface="Times New Roman" pitchFamily="18" charset="0"/>
              <a:cs typeface="Times New Roman" pitchFamily="18" charset="0"/>
            </a:endParaRPr>
          </a:p>
        </p:txBody>
      </p:sp>
      <p:pic>
        <p:nvPicPr>
          <p:cNvPr id="15362" name="Picture 2" descr="http://im4-tub-ru.yandex.net/i?id=315283072-33-72&amp;n=21"/>
          <p:cNvPicPr>
            <a:picLocks noChangeAspect="1" noChangeArrowheads="1"/>
          </p:cNvPicPr>
          <p:nvPr/>
        </p:nvPicPr>
        <p:blipFill>
          <a:blip r:embed="rId2" cstate="print"/>
          <a:srcRect/>
          <a:stretch>
            <a:fillRect/>
          </a:stretch>
        </p:blipFill>
        <p:spPr bwMode="auto">
          <a:xfrm>
            <a:off x="1475656" y="2708920"/>
            <a:ext cx="5760640" cy="308493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6840760" cy="4392488"/>
          </a:xfrm>
        </p:spPr>
        <p:txBody>
          <a:bodyPr>
            <a:normAutofit fontScale="90000"/>
          </a:bodyPr>
          <a:lstStyle/>
          <a:p>
            <a:r>
              <a:rPr lang="ru-RU" sz="2200" dirty="0" smtClean="0">
                <a:latin typeface="Times New Roman" pitchFamily="18" charset="0"/>
                <a:cs typeface="Times New Roman" pitchFamily="18" charset="0"/>
              </a:rPr>
              <a:t>и Через 52 года совершили свой знаменитый полёт французы </a:t>
            </a:r>
            <a:r>
              <a:rPr lang="ru-RU" sz="2200" dirty="0" err="1" smtClean="0">
                <a:latin typeface="Times New Roman" pitchFamily="18" charset="0"/>
                <a:cs typeface="Times New Roman" pitchFamily="18" charset="0"/>
              </a:rPr>
              <a:t>Жозеф</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Этьенн</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Монгольфье. Это и было рождением воздухоплавания. 25 минут провели они в воздухе! Весть об этом облетела все страны. Воздушные шары — аэростаты стали появляться везде. Их начали надувать водородом, позже — светильным газом. Сперва это были полёты на потеху зевакам, но затем люди поняли, что аэростаты можно использовать для научных целей: для исследования атмосферы или, скажем, для наблюдения солнечного затмения, как это делал великий русский учёный </a:t>
            </a:r>
            <a:r>
              <a:rPr lang="ru-RU" sz="2200" u="sng" dirty="0">
                <a:latin typeface="Times New Roman" pitchFamily="18" charset="0"/>
                <a:cs typeface="Times New Roman" pitchFamily="18" charset="0"/>
                <a:hlinkClick r:id="rId2"/>
              </a:rPr>
              <a:t>Д. И. МЕНДЕЛЕЕВ</a:t>
            </a:r>
            <a:r>
              <a:rPr lang="ru-RU" sz="2200" dirty="0">
                <a:latin typeface="Times New Roman" pitchFamily="18" charset="0"/>
                <a:cs typeface="Times New Roman" pitchFamily="18" charset="0"/>
              </a:rPr>
              <a:t>.</a:t>
            </a:r>
            <a:r>
              <a:rPr lang="ru-RU" dirty="0"/>
              <a:t/>
            </a:r>
            <a:br>
              <a:rPr lang="ru-RU" dirty="0"/>
            </a:br>
            <a:endParaRPr lang="ru-RU" dirty="0"/>
          </a:p>
        </p:txBody>
      </p:sp>
      <p:pic>
        <p:nvPicPr>
          <p:cNvPr id="29698" name="Picture 2" descr="http://www.crimea-on-line.ru/images/aero/balloon04.jpg"/>
          <p:cNvPicPr>
            <a:picLocks noChangeAspect="1" noChangeArrowheads="1"/>
          </p:cNvPicPr>
          <p:nvPr/>
        </p:nvPicPr>
        <p:blipFill>
          <a:blip r:embed="rId3" cstate="print"/>
          <a:srcRect/>
          <a:stretch>
            <a:fillRect/>
          </a:stretch>
        </p:blipFill>
        <p:spPr bwMode="auto">
          <a:xfrm>
            <a:off x="5124450" y="3789040"/>
            <a:ext cx="4019550" cy="26955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ekzot.narod.ru/mor4.jpg"/>
          <p:cNvPicPr>
            <a:picLocks noChangeAspect="1" noChangeArrowheads="1"/>
          </p:cNvPicPr>
          <p:nvPr/>
        </p:nvPicPr>
        <p:blipFill>
          <a:blip r:embed="rId2" cstate="print"/>
          <a:srcRect/>
          <a:stretch>
            <a:fillRect/>
          </a:stretch>
        </p:blipFill>
        <p:spPr bwMode="auto">
          <a:xfrm>
            <a:off x="1043608" y="546974"/>
            <a:ext cx="7383432" cy="55463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6-tub-ru.yandex.net/i?id=574716189-11-72&amp;n=21"/>
          <p:cNvPicPr>
            <a:picLocks noChangeAspect="1" noChangeArrowheads="1"/>
          </p:cNvPicPr>
          <p:nvPr/>
        </p:nvPicPr>
        <p:blipFill>
          <a:blip r:embed="rId2" cstate="print"/>
          <a:srcRect/>
          <a:stretch>
            <a:fillRect/>
          </a:stretch>
        </p:blipFill>
        <p:spPr bwMode="auto">
          <a:xfrm>
            <a:off x="467544" y="332656"/>
            <a:ext cx="4248472" cy="3168352"/>
          </a:xfrm>
          <a:prstGeom prst="rect">
            <a:avLst/>
          </a:prstGeom>
          <a:noFill/>
        </p:spPr>
      </p:pic>
      <p:pic>
        <p:nvPicPr>
          <p:cNvPr id="3" name="Picture 8" descr="http://pix.academ.org/img/2008/09/19/9c95e3b2f0105e85289f328d0c1b8fed"/>
          <p:cNvPicPr>
            <a:picLocks noChangeAspect="1" noChangeArrowheads="1"/>
          </p:cNvPicPr>
          <p:nvPr/>
        </p:nvPicPr>
        <p:blipFill>
          <a:blip r:embed="rId3" cstate="print"/>
          <a:srcRect/>
          <a:stretch>
            <a:fillRect/>
          </a:stretch>
        </p:blipFill>
        <p:spPr bwMode="auto">
          <a:xfrm>
            <a:off x="323528" y="3717032"/>
            <a:ext cx="4464496" cy="2520281"/>
          </a:xfrm>
          <a:prstGeom prst="rect">
            <a:avLst/>
          </a:prstGeom>
          <a:noFill/>
        </p:spPr>
      </p:pic>
      <p:pic>
        <p:nvPicPr>
          <p:cNvPr id="4" name="Picture 6" descr="http://im5-tub-ru.yandex.net/i?id=389307363-41-72&amp;n=21"/>
          <p:cNvPicPr>
            <a:picLocks noChangeAspect="1" noChangeArrowheads="1"/>
          </p:cNvPicPr>
          <p:nvPr/>
        </p:nvPicPr>
        <p:blipFill>
          <a:blip r:embed="rId4" cstate="print"/>
          <a:srcRect/>
          <a:stretch>
            <a:fillRect/>
          </a:stretch>
        </p:blipFill>
        <p:spPr bwMode="auto">
          <a:xfrm>
            <a:off x="5004048" y="2276872"/>
            <a:ext cx="3456384" cy="24368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4954562"/>
          </a:xfrm>
        </p:spPr>
        <p:txBody>
          <a:bodyPr>
            <a:normAutofit/>
          </a:bodyPr>
          <a:lstStyle/>
          <a:p>
            <a:pPr algn="just"/>
            <a:r>
              <a:rPr lang="ru-RU" sz="2800" dirty="0" smtClean="0">
                <a:latin typeface="Times New Roman" pitchFamily="18" charset="0"/>
                <a:cs typeface="Times New Roman" pitchFamily="18" charset="0"/>
              </a:rPr>
              <a:t>Этот океан-невидимка — воздушная оболочка Земли — никогда не бывает спокоен. Нагретый солнцем воздух становится легче, поднимается от поверхности Земли, а охладившись, снова опускается к Земле. Движение воздуха — это ветер. В воздушном океане есть и постоянные течения.. Например, ветры-пассаты всегда дуют в одном направлении.</a:t>
            </a:r>
            <a:endParaRPr lang="ru-RU" sz="2800" dirty="0">
              <a:latin typeface="Times New Roman" pitchFamily="18" charset="0"/>
              <a:cs typeface="Times New Roman" pitchFamily="18" charset="0"/>
            </a:endParaRPr>
          </a:p>
        </p:txBody>
      </p:sp>
      <p:pic>
        <p:nvPicPr>
          <p:cNvPr id="22534" name="Picture 6" descr="http://900igr.net/datas/okruzhajuschij-mir/Obolochka-Zemli/0004-004-Tolschina-atmosfery.jpg"/>
          <p:cNvPicPr>
            <a:picLocks noChangeAspect="1" noChangeArrowheads="1"/>
          </p:cNvPicPr>
          <p:nvPr/>
        </p:nvPicPr>
        <p:blipFill>
          <a:blip r:embed="rId2" cstate="print"/>
          <a:srcRect/>
          <a:stretch>
            <a:fillRect/>
          </a:stretch>
        </p:blipFill>
        <p:spPr bwMode="auto">
          <a:xfrm>
            <a:off x="3635896" y="4149081"/>
            <a:ext cx="4019550" cy="23762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educationally.narod.ru/1995333.jpg"/>
          <p:cNvPicPr>
            <a:picLocks noChangeAspect="1" noChangeArrowheads="1"/>
          </p:cNvPicPr>
          <p:nvPr/>
        </p:nvPicPr>
        <p:blipFill>
          <a:blip r:embed="rId2" cstate="print"/>
          <a:srcRect/>
          <a:stretch>
            <a:fillRect/>
          </a:stretch>
        </p:blipFill>
        <p:spPr bwMode="auto">
          <a:xfrm>
            <a:off x="395536" y="620688"/>
            <a:ext cx="3672408" cy="4824536"/>
          </a:xfrm>
          <a:prstGeom prst="rect">
            <a:avLst/>
          </a:prstGeom>
          <a:noFill/>
        </p:spPr>
      </p:pic>
      <p:pic>
        <p:nvPicPr>
          <p:cNvPr id="4" name="Picture 2" descr="http://im3-tub-ru.yandex.net/i?id=305007972-55-72&amp;n=21"/>
          <p:cNvPicPr>
            <a:picLocks noChangeAspect="1" noChangeArrowheads="1"/>
          </p:cNvPicPr>
          <p:nvPr/>
        </p:nvPicPr>
        <p:blipFill>
          <a:blip r:embed="rId3" cstate="print"/>
          <a:srcRect/>
          <a:stretch>
            <a:fillRect/>
          </a:stretch>
        </p:blipFill>
        <p:spPr bwMode="auto">
          <a:xfrm>
            <a:off x="5004048" y="1916832"/>
            <a:ext cx="2913112" cy="30243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920880" cy="2808312"/>
          </a:xfrm>
        </p:spPr>
        <p:txBody>
          <a:bodyPr>
            <a:normAutofit fontScale="90000"/>
          </a:bodyPr>
          <a:lstStyle/>
          <a:p>
            <a:r>
              <a:rPr lang="ru-RU" sz="2800" dirty="0" smtClean="0">
                <a:latin typeface="Times New Roman" pitchFamily="18" charset="0"/>
                <a:cs typeface="Times New Roman" pitchFamily="18" charset="0"/>
              </a:rPr>
              <a:t>Воздушную оболочку Земли учёные называют атмосферой. Для человека особенно важен нижний её слой, где воздух самый плотный. Этот слой называется тропосферой, его высота 18 км. Здесь образуются облака, рождаются грозы, </a:t>
            </a:r>
            <a:r>
              <a:rPr lang="ru-RU" sz="2800" dirty="0" smtClean="0">
                <a:latin typeface="Times New Roman" pitchFamily="18" charset="0"/>
                <a:cs typeface="Times New Roman" pitchFamily="18" charset="0"/>
              </a:rPr>
              <a:t>ливни и </a:t>
            </a:r>
            <a:r>
              <a:rPr lang="ru-RU" sz="2800" dirty="0" smtClean="0">
                <a:latin typeface="Times New Roman" pitchFamily="18" charset="0"/>
                <a:cs typeface="Times New Roman" pitchFamily="18" charset="0"/>
              </a:rPr>
              <a:t>снегопады, бушуют бури</a:t>
            </a:r>
            <a:r>
              <a:rPr lang="ru-RU" dirty="0" smtClean="0"/>
              <a:t>.</a:t>
            </a:r>
            <a:endParaRPr lang="ru-RU" dirty="0"/>
          </a:p>
        </p:txBody>
      </p:sp>
      <p:pic>
        <p:nvPicPr>
          <p:cNvPr id="21506" name="Picture 2" descr="http://im4-tub-ru.yandex.net/i?id=220163253-54-72&amp;n=21"/>
          <p:cNvPicPr>
            <a:picLocks noChangeAspect="1" noChangeArrowheads="1"/>
          </p:cNvPicPr>
          <p:nvPr/>
        </p:nvPicPr>
        <p:blipFill>
          <a:blip r:embed="rId2" cstate="print"/>
          <a:srcRect/>
          <a:stretch>
            <a:fillRect/>
          </a:stretch>
        </p:blipFill>
        <p:spPr bwMode="auto">
          <a:xfrm>
            <a:off x="2483768" y="3356992"/>
            <a:ext cx="3888432" cy="27089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900igr.net/datas/okruzhajuschij-mir/Obolochka-Zemli/0009-009-Kuchevye-oblaka.jpg"/>
          <p:cNvPicPr>
            <a:picLocks noChangeAspect="1" noChangeArrowheads="1"/>
          </p:cNvPicPr>
          <p:nvPr/>
        </p:nvPicPr>
        <p:blipFill>
          <a:blip r:embed="rId2" cstate="print"/>
          <a:srcRect/>
          <a:stretch>
            <a:fillRect/>
          </a:stretch>
        </p:blipFill>
        <p:spPr bwMode="auto">
          <a:xfrm>
            <a:off x="611560" y="404664"/>
            <a:ext cx="4019550" cy="3019425"/>
          </a:xfrm>
          <a:prstGeom prst="rect">
            <a:avLst/>
          </a:prstGeom>
          <a:noFill/>
        </p:spPr>
      </p:pic>
      <p:pic>
        <p:nvPicPr>
          <p:cNvPr id="5" name="Picture 4" descr="http://900igr.net/datas/okruzhajuschij-mir/Obolochka-Zemli/0007-007-Sloistye-oblaka.jpg"/>
          <p:cNvPicPr>
            <a:picLocks noChangeAspect="1" noChangeArrowheads="1"/>
          </p:cNvPicPr>
          <p:nvPr/>
        </p:nvPicPr>
        <p:blipFill>
          <a:blip r:embed="rId3" cstate="print"/>
          <a:srcRect/>
          <a:stretch>
            <a:fillRect/>
          </a:stretch>
        </p:blipFill>
        <p:spPr bwMode="auto">
          <a:xfrm>
            <a:off x="4572000" y="3429000"/>
            <a:ext cx="4019550" cy="30194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900igr.net/datas/okruzhajuschij-mir/Obolochka-Zemli/0012-012-Peristye-oblaka.jpg"/>
          <p:cNvPicPr>
            <a:picLocks noChangeAspect="1" noChangeArrowheads="1"/>
          </p:cNvPicPr>
          <p:nvPr/>
        </p:nvPicPr>
        <p:blipFill>
          <a:blip r:embed="rId2" cstate="print"/>
          <a:srcRect/>
          <a:stretch>
            <a:fillRect/>
          </a:stretch>
        </p:blipFill>
        <p:spPr bwMode="auto">
          <a:xfrm>
            <a:off x="683568" y="332656"/>
            <a:ext cx="4019550" cy="3019425"/>
          </a:xfrm>
          <a:prstGeom prst="rect">
            <a:avLst/>
          </a:prstGeom>
          <a:noFill/>
        </p:spPr>
      </p:pic>
      <p:pic>
        <p:nvPicPr>
          <p:cNvPr id="31748" name="Picture 4" descr="http://900igr.net/datas/okruzhajuschij-mir/Obolochka-Zemli/0006-006-Peristye-Sloistye-Kuchevye.jpg"/>
          <p:cNvPicPr>
            <a:picLocks noChangeAspect="1" noChangeArrowheads="1"/>
          </p:cNvPicPr>
          <p:nvPr/>
        </p:nvPicPr>
        <p:blipFill>
          <a:blip r:embed="rId3" cstate="print"/>
          <a:srcRect/>
          <a:stretch>
            <a:fillRect/>
          </a:stretch>
        </p:blipFill>
        <p:spPr bwMode="auto">
          <a:xfrm>
            <a:off x="4067944" y="1700808"/>
            <a:ext cx="4019550" cy="301942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377</Words>
  <Application>Microsoft Office PowerPoint</Application>
  <PresentationFormat>Экран (4:3)</PresentationFormat>
  <Paragraphs>11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ВОЗДУШНЫЙ ОКЕАН</vt:lpstr>
      <vt:lpstr>Мы живём на дне океана в несколько сот километров глубиной. У этого океана нет берегов, он окружает весь земной шар. Дно его — вся поверхность Земли, её долины, горы, пустыни, моря...</vt:lpstr>
      <vt:lpstr>Слайд 3</vt:lpstr>
      <vt:lpstr>Слайд 4</vt:lpstr>
      <vt:lpstr>Этот океан-невидимка — воздушная оболочка Земли — никогда не бывает спокоен. Нагретый солнцем воздух становится легче, поднимается от поверхности Земли, а охладившись, снова опускается к Земле. Движение воздуха — это ветер. В воздушном океане есть и постоянные течения.. Например, ветры-пассаты всегда дуют в одном направлении.</vt:lpstr>
      <vt:lpstr>Слайд 6</vt:lpstr>
      <vt:lpstr>Воздушную оболочку Земли учёные называют атмосферой. Для человека особенно важен нижний её слой, где воздух самый плотный. Этот слой называется тропосферой, его высота 18 км. Здесь образуются облака, рождаются грозы, ливни и снегопады, бушуют бури.</vt:lpstr>
      <vt:lpstr>Слайд 8</vt:lpstr>
      <vt:lpstr>Слайд 9</vt:lpstr>
      <vt:lpstr>Метеорологи — учёные, которые наблюдают за погодой,— несколько раз в сутки исследуют влажность воздуха, температуру, силу и направление ветра, предсказывают погоду. </vt:lpstr>
      <vt:lpstr>Слайд 11</vt:lpstr>
      <vt:lpstr>Слайд 12</vt:lpstr>
      <vt:lpstr>Второй слой воздушного океана — стратосфера — простирается до высоты 80—90 км. Воздух там очень сильно разрежён, а небо тёмно-фиолетовое, почти чёрное. Здесь всегда царит тишина и не бывает ни дождей, ни ветра. В стратосфере летают скоростные реактивные самолёты.</vt:lpstr>
      <vt:lpstr>В самом верхнем слое воздушного океана — ионосфере — воздуха почти нет. Там есть только отдельные заряженные частицы газов—ИОНЫ. На этой высоте образуются ПОЛЯРНЫЕ СИЯНИЯ.</vt:lpstr>
      <vt:lpstr>Слайд 15</vt:lpstr>
      <vt:lpstr>Слайд 16</vt:lpstr>
      <vt:lpstr>Слайд 17</vt:lpstr>
      <vt:lpstr>Слайд 18</vt:lpstr>
      <vt:lpstr>Ракеты и искусственные спутники Земли человек посылает далеко за пределы земной атмосферы — в КОСМИЧЕСКОЕ ПРОСТРАНСТВО.</vt:lpstr>
      <vt:lpstr>Слайд 20</vt:lpstr>
      <vt:lpstr>ВОЗДУХОПЛАВАНИЕ</vt:lpstr>
      <vt:lpstr>В наше время каждый малыш знает, что воздушный шарик, наполненный лёгким газом, надо крепко держать, а то он вырвется и медленно поплывёт вверх. А когда-то люди не могли такому поверить. Вот что рассказывает старинная рукопись.</vt:lpstr>
      <vt:lpstr>и Через 52 года совершили свой знаменитый полёт французы Жозеф Этьенн Монгольфье. Это и было рождением воздухоплавания. 25 минут провели они в воздухе! Весть об этом облетела все страны. Воздушные шары — аэростаты стали появляться везде. Их начали надувать водородом, позже — светильным газом. Сперва это были полёты на потеху зевакам, но затем люди поняли, что аэростаты можно использовать для научных целей: для исследования атмосферы или, скажем, для наблюдения солнечного затмения, как это делал великий русский учёный Д. И. МЕНДЕЛЕЕВ.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ВОЗДУШНЫЙ ОКЕАН</dc:title>
  <dc:creator>Наталия</dc:creator>
  <cp:lastModifiedBy>Наталия</cp:lastModifiedBy>
  <cp:revision>17</cp:revision>
  <dcterms:created xsi:type="dcterms:W3CDTF">2013-03-16T16:11:33Z</dcterms:created>
  <dcterms:modified xsi:type="dcterms:W3CDTF">2013-03-18T07:14:48Z</dcterms:modified>
</cp:coreProperties>
</file>