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40" r:id="rId1"/>
  </p:sldMasterIdLst>
  <p:notesMasterIdLst>
    <p:notesMasterId r:id="rId13"/>
  </p:notesMasterIdLst>
  <p:sldIdLst>
    <p:sldId id="256" r:id="rId2"/>
    <p:sldId id="259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69" r:id="rId11"/>
    <p:sldId id="267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88" d="100"/>
          <a:sy n="88" d="100"/>
        </p:scale>
        <p:origin x="-146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5D22553-0518-45C1-AB96-5E6B1548AD7D}" type="datetimeFigureOut">
              <a:rPr lang="ru-RU" smtClean="0"/>
              <a:pPr/>
              <a:t>10.01.2013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67621D1-CDF8-4BA5-B783-9A01BC371345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7621D1-CDF8-4BA5-B783-9A01BC371345}" type="slidenum">
              <a:rPr lang="ru-RU" smtClean="0"/>
              <a:pPr/>
              <a:t>7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10.01.2013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10.01.2013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10.01.2013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10.01.2013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10.01.2013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H:\SDC10106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72264" y="5214950"/>
            <a:ext cx="2000264" cy="135732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85720" y="1928802"/>
            <a:ext cx="8858280" cy="1828800"/>
          </a:xfrm>
        </p:spPr>
        <p:txBody>
          <a:bodyPr/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«Кто такие казаки?»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71472" y="3857628"/>
            <a:ext cx="7854696" cy="1752600"/>
          </a:xfrm>
        </p:spPr>
        <p:txBody>
          <a:bodyPr/>
          <a:lstStyle/>
          <a:p>
            <a:pPr algn="ctr"/>
            <a:endParaRPr lang="ru-RU" sz="2400" b="1" dirty="0" smtClean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4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1 «А» класс</a:t>
            </a:r>
          </a:p>
          <a:p>
            <a:pPr algn="ctr"/>
            <a:r>
              <a:rPr lang="ru-RU" sz="24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Классный руководитель: Инюткина С. И.</a:t>
            </a:r>
          </a:p>
          <a:p>
            <a:endParaRPr lang="ru-RU" dirty="0"/>
          </a:p>
        </p:txBody>
      </p:sp>
      <p:pic>
        <p:nvPicPr>
          <p:cNvPr id="5" name="Picture 2" descr="герб школы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86578" y="571480"/>
            <a:ext cx="1857356" cy="20079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  <a:reflection blurRad="6350" stA="52000" endA="300" endPos="35000" dir="5400000" sy="-100000" algn="bl" rotWithShape="0"/>
          </a:effec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785786" y="500042"/>
            <a:ext cx="2436044" cy="200026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3995936" y="1412776"/>
            <a:ext cx="4824536" cy="954107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ru-RU" sz="2800" b="1" kern="1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F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Impact"/>
                <a:cs typeface="Arial" pitchFamily="34" charset="0"/>
              </a:rPr>
              <a:t>Казак с конем и ночью и днем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539552" y="4581128"/>
            <a:ext cx="3635896" cy="954107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ru-RU" sz="2800" kern="1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Impact"/>
                <a:cs typeface="Arial" pitchFamily="34" charset="0"/>
              </a:rPr>
              <a:t>Казак сам не поест, а коня покормит.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3923928" y="332656"/>
            <a:ext cx="4680520" cy="1261884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sz="2800" b="1" kern="1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F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Impact"/>
                <a:cs typeface="Arial" pitchFamily="34" charset="0"/>
              </a:rPr>
              <a:t>Казак без коня не проживёт и дня.</a:t>
            </a:r>
          </a:p>
          <a:p>
            <a:pPr>
              <a:defRPr/>
            </a:pPr>
            <a:r>
              <a:rPr lang="ru-RU" sz="2000" kern="1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  <a:cs typeface="Arial" pitchFamily="34" charset="0"/>
              </a:rPr>
              <a:t> </a:t>
            </a:r>
          </a:p>
        </p:txBody>
      </p:sp>
      <p:pic>
        <p:nvPicPr>
          <p:cNvPr id="8197" name="Picture 2" descr="http://pit.dirty.ru/dirty/1/2010/03/06/27973-092731-a08b79e3e39285e5f94a9af004ed264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428604"/>
            <a:ext cx="3384550" cy="410368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8198" name="Picture 4" descr="http://www.cirota.ru/forum/images/96/96202.jpe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4663" y="2636838"/>
            <a:ext cx="4476750" cy="333375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44" y="4071942"/>
            <a:ext cx="3286116" cy="188350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3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21339" y="2643182"/>
            <a:ext cx="3489822" cy="200026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5" name="Прямоугольник 4"/>
          <p:cNvSpPr/>
          <p:nvPr/>
        </p:nvSpPr>
        <p:spPr>
          <a:xfrm>
            <a:off x="3500398" y="4857760"/>
            <a:ext cx="5643602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2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14 октября - Покров Пресвятой Богородицы.</a:t>
            </a:r>
            <a:r>
              <a:rPr lang="ru-RU" sz="2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Праздник казаков всех войск.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Отмечается, как день Победы 5,3 тысячи казаков над 150-ю тысячами турок в конце сентября 1641 г.  в крепости Азов.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928662" y="428604"/>
            <a:ext cx="664156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Праздники у казаков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0" y="1500174"/>
            <a:ext cx="5572132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Святки</a:t>
            </a:r>
            <a:r>
              <a:rPr lang="ru-RU" sz="24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Особенно масштабно казаки праздновали  Святки, они устраивали массовые гуляния, состязания на   лошадях.   Девушки    ночи   посвящали  гаданиям.  С гаданиями  у  казачек  были связаны почти  все празднования. Они не упускали возможности 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опустить венок на Ивана Купала, покатать яблочко 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 яблочный спас, для того , чтобы узнать свою 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судьбу.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00100" y="857232"/>
            <a:ext cx="6929486" cy="2571768"/>
          </a:xfrm>
          <a:prstGeom prst="rect">
            <a:avLst/>
          </a:prstGeom>
          <a:noFill/>
        </p:spPr>
        <p:txBody>
          <a:bodyPr wrap="none" lIns="91440" tIns="45720" rIns="91440" bIns="45720">
            <a:noAutofit/>
          </a:bodyPr>
          <a:lstStyle/>
          <a:p>
            <a:pPr algn="ctr"/>
            <a:r>
              <a:rPr lang="ru-RU" sz="28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70C0"/>
                </a:solidFill>
                <a:effectLst/>
                <a:latin typeface="Times New Roman" pitchFamily="18" charset="0"/>
                <a:cs typeface="Times New Roman" pitchFamily="18" charset="0"/>
              </a:rPr>
              <a:t>Точное происхождение казаков </a:t>
            </a:r>
            <a:r>
              <a:rPr lang="ru-RU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неизвестно. </a:t>
            </a:r>
            <a:endParaRPr lang="ru-RU" sz="28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К концу </a:t>
            </a:r>
            <a:r>
              <a:rPr lang="en-US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XIV </a:t>
            </a:r>
            <a:r>
              <a:rPr lang="ru-RU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века образовались две крупные</a:t>
            </a:r>
          </a:p>
          <a:p>
            <a:pPr algn="ctr"/>
            <a:r>
              <a:rPr lang="ru-RU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группы,   проживающие   в   низовьях   </a:t>
            </a:r>
            <a:r>
              <a:rPr lang="ru-RU" sz="28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70C0"/>
                </a:solidFill>
                <a:effectLst/>
                <a:latin typeface="Times New Roman" pitchFamily="18" charset="0"/>
                <a:cs typeface="Times New Roman" pitchFamily="18" charset="0"/>
              </a:rPr>
              <a:t>Дона</a:t>
            </a:r>
          </a:p>
          <a:p>
            <a:pPr algn="ctr"/>
            <a:r>
              <a:rPr lang="ru-RU" sz="28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70C0"/>
                </a:solidFill>
                <a:effectLst/>
                <a:latin typeface="Times New Roman" pitchFamily="18" charset="0"/>
                <a:cs typeface="Times New Roman" pitchFamily="18" charset="0"/>
              </a:rPr>
              <a:t> и Днепра. Донские казаки в союзе с Русским</a:t>
            </a:r>
          </a:p>
          <a:p>
            <a:pPr algn="ctr"/>
            <a:r>
              <a:rPr lang="ru-RU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Царством начали колонизацию окраин России.</a:t>
            </a:r>
            <a:r>
              <a:rPr lang="ru-RU" sz="28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70C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endParaRPr lang="ru-RU" sz="28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0070C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C:\Documents and Settings\Admin\Мои документы\Мои рисунки\Рисунок12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3438" y="3571876"/>
            <a:ext cx="4265299" cy="275165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027" name="Picture 3" descr="C:\Documents and Settings\Admin\Мои документы\Мои рисунки\Рисунок111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9234" y="3571876"/>
            <a:ext cx="4251328" cy="289891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" y="357166"/>
            <a:ext cx="6215073" cy="440120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800" b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Воспитание мальчика </a:t>
            </a:r>
            <a:r>
              <a:rPr lang="ru-RU" sz="2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начиналось  с   появления    первого зуба. Мальчика воспитывали гораздо строже,    чем     девочку.   Обучение  начиналось   с    праздника   первых  штанов. </a:t>
            </a:r>
            <a:r>
              <a:rPr lang="ru-RU" sz="28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Лет   с   трёх-пяти     казачок   приучался  к верховой езде. С пяти-семи лет отцы забирали их в сотни и    увозили с  собой  на  службу, а  часто  и   на  войну.</a:t>
            </a:r>
            <a:endParaRPr lang="ru-RU" sz="28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4357694"/>
            <a:ext cx="1428760" cy="204108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43636" y="202138"/>
            <a:ext cx="2857520" cy="404366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7" name="Прямоугольник 6"/>
          <p:cNvSpPr/>
          <p:nvPr/>
        </p:nvSpPr>
        <p:spPr>
          <a:xfrm>
            <a:off x="2071670" y="5072074"/>
            <a:ext cx="3247557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0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Первые штаны и папаха –</a:t>
            </a:r>
          </a:p>
          <a:p>
            <a:pPr algn="ctr"/>
            <a:r>
              <a:rPr lang="ru-RU" sz="20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 признак принадлежности</a:t>
            </a:r>
          </a:p>
          <a:p>
            <a:pPr algn="ctr"/>
            <a:r>
              <a:rPr lang="ru-RU" sz="20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 к казачеству</a:t>
            </a:r>
            <a:endParaRPr lang="ru-RU" sz="20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chemeClr val="accent2">
                  <a:lumMod val="75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43636" y="4893479"/>
            <a:ext cx="1857388" cy="139304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C:\Documents and Settings\Admin\Мои документы\Мои рисунки\Рисунок1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3439" y="3484961"/>
            <a:ext cx="4500562" cy="337304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2050" name="Picture 2" descr="C:\Documents and Settings\Admin\Мои документы\Мои рисунки\Рисунок1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" y="0"/>
            <a:ext cx="4357686" cy="308999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4" name="Прямоугольник 3"/>
          <p:cNvSpPr/>
          <p:nvPr/>
        </p:nvSpPr>
        <p:spPr>
          <a:xfrm>
            <a:off x="4286248" y="285728"/>
            <a:ext cx="4929663" cy="267765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Дом казака – курень,</a:t>
            </a:r>
          </a:p>
          <a:p>
            <a:pPr algn="ctr"/>
            <a:r>
              <a:rPr lang="ru-RU" sz="2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что означает круглый.</a:t>
            </a:r>
          </a:p>
          <a:p>
            <a:pPr algn="ctr"/>
            <a:r>
              <a:rPr lang="ru-RU" sz="2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На Дону самым простым</a:t>
            </a:r>
          </a:p>
          <a:p>
            <a:pPr algn="ctr"/>
            <a:r>
              <a:rPr lang="ru-RU" sz="2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жилищем была полуземлянка, </a:t>
            </a:r>
          </a:p>
          <a:p>
            <a:pPr algn="ctr"/>
            <a:r>
              <a:rPr lang="ru-RU" sz="2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крытая камышом. </a:t>
            </a:r>
            <a:endParaRPr lang="ru-RU" sz="28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0070C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0" y="3643314"/>
            <a:ext cx="4929222" cy="304698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32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Позднее стали строить </a:t>
            </a:r>
          </a:p>
          <a:p>
            <a:pPr algn="ctr"/>
            <a:r>
              <a:rPr lang="ru-RU" sz="32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двухэтажные курени –</a:t>
            </a:r>
          </a:p>
          <a:p>
            <a:pPr algn="ctr"/>
            <a:r>
              <a:rPr lang="ru-RU" sz="32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это спасало от разлива рек</a:t>
            </a:r>
            <a:r>
              <a:rPr lang="ru-RU" sz="32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32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Первый этаж в них хозяйственный, </a:t>
            </a:r>
            <a:r>
              <a:rPr lang="ru-RU" sz="32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второй</a:t>
            </a:r>
          </a:p>
          <a:p>
            <a:pPr algn="ctr"/>
            <a:r>
              <a:rPr lang="ru-RU" sz="32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– жилой.</a:t>
            </a:r>
            <a:endParaRPr lang="ru-RU" sz="32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14678" y="2285992"/>
            <a:ext cx="1928826" cy="144662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57158" y="428604"/>
            <a:ext cx="500065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Курень делился на левую -  женскую половину и правую  –  мужскую.  Прямо   за   сенцами  была самая  большая  комната  –  зало, где принимали гостей.   Здесь  стояла  лучшая  мебель  и посуда.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85720" y="5214950"/>
            <a:ext cx="391491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Женщины и дети никогда не входили 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 кунацкую  на мужской половине.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C:\Documents and Settings\Admin\Мои документы\Мои рисунки\v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57818" y="357166"/>
            <a:ext cx="3286148" cy="247085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028" name="Picture 4" descr="C:\Documents and Settings\Admin\Мои документы\Мои рисунки\2010-06-23\Изображение 019_cr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1472" y="1857364"/>
            <a:ext cx="3027363" cy="32131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2" name="Picture 2" descr="C:\Documents and Settings\Admin\Мои документы\Мои рисунки\v  c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357686" y="3429000"/>
            <a:ext cx="4002027" cy="300039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0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4857752" y="928670"/>
            <a:ext cx="4000582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6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Кухонная утварь</a:t>
            </a:r>
            <a:endParaRPr lang="ru-RU" sz="36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286248" y="2928934"/>
            <a:ext cx="486030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6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и</a:t>
            </a:r>
            <a:endParaRPr lang="ru-RU" sz="36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57158" y="3500438"/>
            <a:ext cx="3834511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6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Хозяйственный </a:t>
            </a:r>
          </a:p>
          <a:p>
            <a:pPr algn="ctr"/>
            <a:r>
              <a:rPr lang="ru-RU" sz="36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инвентарь</a:t>
            </a:r>
            <a:endParaRPr lang="ru-RU" sz="36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1026" name="Picture 2" descr="C:\Documents and Settings\Admin\Мои документы\Мои рисунки\Рисунок1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81217" y="3500438"/>
            <a:ext cx="4319939" cy="325009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027" name="Picture 3" descr="C:\Documents and Settings\Admin\Мои документы\Мои рисунки\Рисунок1n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7158" y="245022"/>
            <a:ext cx="4016350" cy="275535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3786190"/>
            <a:ext cx="7215206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rgbClr val="FF0000"/>
                </a:solidFill>
              </a:rPr>
              <a:t>Казачий круг </a:t>
            </a:r>
            <a:r>
              <a:rPr lang="ru-RU" dirty="0" smtClean="0"/>
              <a:t>– общее собрание казаков, которое состоялось на майдане.</a:t>
            </a:r>
          </a:p>
          <a:p>
            <a:r>
              <a:rPr lang="ru-RU" sz="2800" dirty="0" smtClean="0">
                <a:solidFill>
                  <a:srgbClr val="FF0000"/>
                </a:solidFill>
              </a:rPr>
              <a:t>Майдан </a:t>
            </a:r>
            <a:r>
              <a:rPr lang="ru-RU" dirty="0" smtClean="0"/>
              <a:t> - большая площадь, обычно перед церковью</a:t>
            </a:r>
          </a:p>
          <a:p>
            <a:r>
              <a:rPr lang="ru-RU" sz="2800" dirty="0" smtClean="0">
                <a:solidFill>
                  <a:srgbClr val="FF0000"/>
                </a:solidFill>
              </a:rPr>
              <a:t>Атаман </a:t>
            </a:r>
            <a:r>
              <a:rPr lang="ru-RU" dirty="0" smtClean="0"/>
              <a:t>– главный в казачестве.</a:t>
            </a:r>
          </a:p>
          <a:p>
            <a:r>
              <a:rPr lang="ru-RU" sz="2800" dirty="0" smtClean="0">
                <a:solidFill>
                  <a:srgbClr val="FF0000"/>
                </a:solidFill>
              </a:rPr>
              <a:t>Есаул </a:t>
            </a:r>
            <a:r>
              <a:rPr lang="ru-RU" dirty="0" smtClean="0"/>
              <a:t>– помощник атамана. (Атамана и есаулов избирали на казачьем круге  на 1 -2 года.)</a:t>
            </a:r>
          </a:p>
          <a:p>
            <a:endParaRPr lang="ru-RU" dirty="0"/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72330" y="4107996"/>
            <a:ext cx="1928826" cy="256038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7" name="TextBox 6"/>
          <p:cNvSpPr txBox="1"/>
          <p:nvPr/>
        </p:nvSpPr>
        <p:spPr>
          <a:xfrm>
            <a:off x="285720" y="285728"/>
            <a:ext cx="6105902" cy="298543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>
                <a:solidFill>
                  <a:srgbClr val="FF0000"/>
                </a:solidFill>
              </a:rPr>
              <a:t>Органы управления казачьим войском</a:t>
            </a:r>
          </a:p>
          <a:p>
            <a:pPr>
              <a:buFont typeface="Arial" charset="0"/>
              <a:buChar char="•"/>
            </a:pPr>
            <a:r>
              <a:rPr lang="ru-RU" sz="2000" dirty="0" smtClean="0">
                <a:solidFill>
                  <a:srgbClr val="7030A0"/>
                </a:solidFill>
              </a:rPr>
              <a:t>Большой Войсковой круг</a:t>
            </a:r>
          </a:p>
          <a:p>
            <a:pPr>
              <a:buFont typeface="Arial" charset="0"/>
              <a:buChar char="•"/>
            </a:pPr>
            <a:r>
              <a:rPr lang="ru-RU" sz="2000" dirty="0" smtClean="0">
                <a:solidFill>
                  <a:srgbClr val="7030A0"/>
                </a:solidFill>
              </a:rPr>
              <a:t>Совет Атаманов</a:t>
            </a:r>
          </a:p>
          <a:p>
            <a:pPr>
              <a:buFont typeface="Arial" charset="0"/>
              <a:buChar char="•"/>
            </a:pPr>
            <a:r>
              <a:rPr lang="ru-RU" sz="2000" dirty="0" smtClean="0">
                <a:solidFill>
                  <a:srgbClr val="7030A0"/>
                </a:solidFill>
              </a:rPr>
              <a:t>Войсковой Атаман</a:t>
            </a:r>
          </a:p>
          <a:p>
            <a:pPr>
              <a:buFont typeface="Arial" charset="0"/>
              <a:buChar char="•"/>
            </a:pPr>
            <a:r>
              <a:rPr lang="ru-RU" sz="2000" dirty="0" smtClean="0">
                <a:solidFill>
                  <a:srgbClr val="7030A0"/>
                </a:solidFill>
              </a:rPr>
              <a:t>Атаманское правление</a:t>
            </a:r>
          </a:p>
          <a:p>
            <a:pPr>
              <a:buFont typeface="Arial" charset="0"/>
              <a:buChar char="•"/>
            </a:pPr>
            <a:r>
              <a:rPr lang="ru-RU" sz="2000" dirty="0" smtClean="0">
                <a:solidFill>
                  <a:srgbClr val="7030A0"/>
                </a:solidFill>
              </a:rPr>
              <a:t>Войсковой штаб</a:t>
            </a:r>
          </a:p>
          <a:p>
            <a:pPr>
              <a:buFont typeface="Arial" charset="0"/>
              <a:buChar char="•"/>
            </a:pPr>
            <a:r>
              <a:rPr lang="ru-RU" sz="2000" dirty="0" smtClean="0">
                <a:solidFill>
                  <a:srgbClr val="7030A0"/>
                </a:solidFill>
              </a:rPr>
              <a:t>Экономический совет</a:t>
            </a:r>
          </a:p>
          <a:p>
            <a:pPr>
              <a:buFont typeface="Arial" charset="0"/>
              <a:buChar char="•"/>
            </a:pPr>
            <a:r>
              <a:rPr lang="ru-RU" sz="2000" dirty="0" smtClean="0">
                <a:solidFill>
                  <a:srgbClr val="7030A0"/>
                </a:solidFill>
              </a:rPr>
              <a:t>Совет старейшин</a:t>
            </a:r>
          </a:p>
          <a:p>
            <a:pPr>
              <a:buFont typeface="Arial" charset="0"/>
              <a:buChar char="•"/>
            </a:pPr>
            <a:r>
              <a:rPr lang="ru-RU" sz="2000" dirty="0" smtClean="0">
                <a:solidFill>
                  <a:srgbClr val="7030A0"/>
                </a:solidFill>
              </a:rPr>
              <a:t>Ревизионная комиссия</a:t>
            </a:r>
            <a:endParaRPr lang="ru-RU" sz="2000" dirty="0">
              <a:solidFill>
                <a:srgbClr val="7030A0"/>
              </a:solidFill>
            </a:endParaRPr>
          </a:p>
        </p:txBody>
      </p:sp>
      <p:pic>
        <p:nvPicPr>
          <p:cNvPr id="1026" name="Picture 2" descr="C:\Documents and Settings\Admin\Мои документы\Мои рисунки\3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57620" y="857232"/>
            <a:ext cx="5143504" cy="302078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J:\x_5e92d09f.jp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160734" y="785794"/>
            <a:ext cx="3768323" cy="502443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3" name="TextBox 2"/>
          <p:cNvSpPr txBox="1"/>
          <p:nvPr/>
        </p:nvSpPr>
        <p:spPr>
          <a:xfrm>
            <a:off x="3961748" y="571480"/>
            <a:ext cx="5440785" cy="526297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Когда нужно было обсудить какой-нибудь вопрос, 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казаки сходились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на Майдане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на общее собрание. 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При    этом    все    становились   в    большой   круг. 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 середине круга стоял атаман , за ним на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скаме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-</a:t>
            </a:r>
          </a:p>
          <a:p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ечках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сидели  старики,   затем   женатые   казаки, 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потом  неженатые.   Прийти  на  круг  имели право 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все мужчины не моложе 17 лет.  Из женщин могли 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прийти  только   жёны  невесты  и  сёстры  казаков, 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пришедших   на   круг.   На   кругу    решались    все 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важные вопросы. 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Вот   как   поётся   в   старинных   народных   песнях 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 казачьем круге:</a:t>
            </a:r>
          </a:p>
          <a:p>
            <a:r>
              <a:rPr lang="ru-RU" sz="20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Собирались казаки - </a:t>
            </a:r>
            <a:r>
              <a:rPr lang="ru-RU" sz="20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други</a:t>
            </a:r>
            <a:r>
              <a:rPr lang="ru-RU" sz="20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люди вольные,</a:t>
            </a:r>
          </a:p>
          <a:p>
            <a:r>
              <a:rPr lang="ru-RU" sz="20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Собирались они, братцы во единый круг:</a:t>
            </a:r>
          </a:p>
          <a:p>
            <a:r>
              <a:rPr lang="ru-RU" sz="20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Как  донские, </a:t>
            </a:r>
            <a:r>
              <a:rPr lang="ru-RU" sz="20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гребенские</a:t>
            </a:r>
            <a:r>
              <a:rPr lang="ru-RU" sz="20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и яицкие;</a:t>
            </a:r>
          </a:p>
          <a:p>
            <a:r>
              <a:rPr lang="ru-RU" sz="20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Атаман у них Ермак, сын Тимофеевич, </a:t>
            </a:r>
          </a:p>
          <a:p>
            <a:r>
              <a:rPr lang="ru-RU" sz="20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Есаул у них </a:t>
            </a:r>
            <a:r>
              <a:rPr lang="ru-RU" sz="20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Асташка</a:t>
            </a:r>
            <a:r>
              <a:rPr lang="ru-RU" sz="20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сын Лаврентьев</a:t>
            </a:r>
          </a:p>
          <a:p>
            <a:r>
              <a:rPr lang="ru-RU" sz="20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Они думали думу единую…</a:t>
            </a:r>
            <a:endParaRPr lang="ru-RU" sz="2000" b="1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2000" fill="hold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2000" fill="hold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2000" fill="hold"/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2000" fill="hold"/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2000" fill="hold"/>
                                        <p:tgtEl>
                                          <p:spTgt spid="3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2000" fill="hold"/>
                                        <p:tgtEl>
                                          <p:spTgt spid="3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071670" y="285728"/>
            <a:ext cx="500169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dirty="0" smtClean="0">
                <a:solidFill>
                  <a:srgbClr val="FF0000"/>
                </a:solidFill>
                <a:latin typeface="Arial Black" pitchFamily="34" charset="0"/>
              </a:rPr>
              <a:t>Традиции казаков</a:t>
            </a:r>
            <a:endParaRPr lang="ru-RU" sz="3600" dirty="0">
              <a:solidFill>
                <a:srgbClr val="FF0000"/>
              </a:solidFill>
              <a:latin typeface="Arial Black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71472" y="857232"/>
            <a:ext cx="8429684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*Рождение мальчика у казаков  считалось большим счастьем, так как каждый мужчина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прирождении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получал земельный надел – «пай».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 *Начиная с двух лет его регулярно сажали на коня, чтобы он привыкал к седлу.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*При рождении мальчика было принято покупать коня,  чтобы они привыкали друг к другу.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 *Уважение  старших  –  один  из  главных  обычаев  казаков.  В присутствии  старшего   не разрешалось   сидеть,   курить,   вступать   без   его   разрешения    в   разговор.   Считалось непристойным обгонять старика. Слова старшего считались обязательными для исполнения. Уважение к старшему прививалось в семье с ранних лет. Дети знали,   кто   из   них   в отношении кого старше.  Особенно почиталась старшая сестра, которую до седых волос младшие братья и сёстры называли няней, так как она заменяла им мать.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4" descr="http://www.cirota.ru/forum/images/96/96202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429124" y="5072074"/>
            <a:ext cx="2143140" cy="15959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2" descr="J:\kat100158psmall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86050" y="5143512"/>
            <a:ext cx="1071570" cy="14863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2" descr="http://www.donland.ru/about/culture/dance1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42910" y="5143512"/>
            <a:ext cx="1785950" cy="154782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Picture 10" descr="Картинка 6 из 181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000892" y="5000636"/>
            <a:ext cx="1285884" cy="168769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Открытая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21</TotalTime>
  <Words>674</Words>
  <PresentationFormat>Экран (4:3)</PresentationFormat>
  <Paragraphs>78</Paragraphs>
  <Slides>11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Поток</vt:lpstr>
      <vt:lpstr>«Кто такие казаки?»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«О казаках, и казачестве»</dc:title>
  <cp:lastModifiedBy>Варяг</cp:lastModifiedBy>
  <cp:revision>5</cp:revision>
  <dcterms:modified xsi:type="dcterms:W3CDTF">2013-01-10T20:52:52Z</dcterms:modified>
</cp:coreProperties>
</file>