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D36C6-A1B7-4B4F-891C-7B9DCB0F28D4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A10E-4B07-4E8C-8748-939E5F83C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81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A10E-4B07-4E8C-8748-939E5F83C4E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1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A10E-4B07-4E8C-8748-939E5F83C4E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10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A10E-4B07-4E8C-8748-939E5F83C4E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276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A10E-4B07-4E8C-8748-939E5F83C4E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1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6B65-0975-46BD-B4DC-FEAAC3E4FCA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299B-269E-41FD-9B24-93D7CD5B75B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6B65-0975-46BD-B4DC-FEAAC3E4FCA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299B-269E-41FD-9B24-93D7CD5B75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6B65-0975-46BD-B4DC-FEAAC3E4FCA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299B-269E-41FD-9B24-93D7CD5B75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6B65-0975-46BD-B4DC-FEAAC3E4FCA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299B-269E-41FD-9B24-93D7CD5B75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6B65-0975-46BD-B4DC-FEAAC3E4FCA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299B-269E-41FD-9B24-93D7CD5B75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6B65-0975-46BD-B4DC-FEAAC3E4FCA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299B-269E-41FD-9B24-93D7CD5B75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6B65-0975-46BD-B4DC-FEAAC3E4FCA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299B-269E-41FD-9B24-93D7CD5B75B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6B65-0975-46BD-B4DC-FEAAC3E4FCA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299B-269E-41FD-9B24-93D7CD5B75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6B65-0975-46BD-B4DC-FEAAC3E4FCA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299B-269E-41FD-9B24-93D7CD5B75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6B65-0975-46BD-B4DC-FEAAC3E4FCA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299B-269E-41FD-9B24-93D7CD5B75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6B65-0975-46BD-B4DC-FEAAC3E4FCA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299B-269E-41FD-9B24-93D7CD5B75B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26B65-0975-46BD-B4DC-FEAAC3E4FCA2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4B299B-269E-41FD-9B24-93D7CD5B75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eraldika.ru/" TargetMode="External"/><Relationship Id="rId2" Type="http://schemas.openxmlformats.org/officeDocument/2006/relationships/hyperlink" Target="http://images.yandex.ru/?lr=43&amp;source=wi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eraldika.ru/symbols/135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803296" y="295703"/>
            <a:ext cx="7465398" cy="216213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700" dirty="0" smtClean="0">
                <a:solidFill>
                  <a:srgbClr val="C00000"/>
                </a:solidFill>
              </a:rPr>
              <a:t>Татарстан </a:t>
            </a:r>
            <a:r>
              <a:rPr lang="ru-RU" sz="2700" dirty="0" err="1" smtClean="0">
                <a:solidFill>
                  <a:srgbClr val="C00000"/>
                </a:solidFill>
              </a:rPr>
              <a:t>Республикасы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Арча </a:t>
            </a:r>
            <a:r>
              <a:rPr lang="ru-RU" sz="2700" dirty="0" err="1" smtClean="0">
                <a:solidFill>
                  <a:srgbClr val="C00000"/>
                </a:solidFill>
              </a:rPr>
              <a:t>муниципаль</a:t>
            </a:r>
            <a:r>
              <a:rPr lang="ru-RU" sz="2700" dirty="0" smtClean="0">
                <a:solidFill>
                  <a:srgbClr val="C00000"/>
                </a:solidFill>
              </a:rPr>
              <a:t> районы 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err="1" smtClean="0">
                <a:solidFill>
                  <a:srgbClr val="C00000"/>
                </a:solidFill>
              </a:rPr>
              <a:t>Түбән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700" dirty="0" err="1" smtClean="0">
                <a:solidFill>
                  <a:srgbClr val="C00000"/>
                </a:solidFill>
              </a:rPr>
              <a:t>Оры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700" dirty="0" err="1" smtClean="0">
                <a:solidFill>
                  <a:srgbClr val="C00000"/>
                </a:solidFill>
              </a:rPr>
              <a:t>башлангыч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700" dirty="0" err="1" smtClean="0">
                <a:solidFill>
                  <a:srgbClr val="C00000"/>
                </a:solidFill>
              </a:rPr>
              <a:t>мәктәбе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Россия </a:t>
            </a:r>
            <a:r>
              <a:rPr lang="ru-RU" sz="4000" dirty="0" err="1" smtClean="0">
                <a:solidFill>
                  <a:srgbClr val="C00000"/>
                </a:solidFill>
              </a:rPr>
              <a:t>Федерациясе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</a:rPr>
              <a:t>Конституциясенә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20 ел 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                    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755576" y="5085184"/>
            <a:ext cx="7272808" cy="115212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tt-RU" sz="2800" dirty="0" smtClean="0">
                <a:solidFill>
                  <a:srgbClr val="C00000"/>
                </a:solidFill>
              </a:rPr>
              <a:t>Төзеде:  1 категорияле башлангыч класс укытучысы                                                                                                                                                                                                                 Яруллина Фирдания Саматовна</a:t>
            </a:r>
          </a:p>
          <a:p>
            <a:pPr marL="45720" indent="0" algn="just">
              <a:buNone/>
            </a:pPr>
            <a:r>
              <a:rPr lang="tt-RU" sz="2800" dirty="0" smtClean="0">
                <a:solidFill>
                  <a:srgbClr val="C00000"/>
                </a:solidFill>
              </a:rPr>
              <a:t> 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45720" indent="0" algn="just">
              <a:buNone/>
            </a:pPr>
            <a:endParaRPr lang="en-US" sz="2600" dirty="0" smtClean="0">
              <a:solidFill>
                <a:srgbClr val="C00000"/>
              </a:solidFill>
            </a:endParaRPr>
          </a:p>
          <a:p>
            <a:pPr marL="45720" indent="0" algn="just">
              <a:buNone/>
            </a:pPr>
            <a:endParaRPr lang="tt-RU" sz="2600" dirty="0" smtClean="0">
              <a:solidFill>
                <a:srgbClr val="C00000"/>
              </a:solidFill>
            </a:endParaRPr>
          </a:p>
          <a:p>
            <a:pPr marL="45720" indent="0" algn="just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0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vortex dir="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115617" y="6453335"/>
            <a:ext cx="7190184" cy="45719"/>
          </a:xfrm>
        </p:spPr>
        <p:txBody>
          <a:bodyPr/>
          <a:lstStyle/>
          <a:p>
            <a:r>
              <a:rPr lang="tt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764704"/>
            <a:ext cx="7749480" cy="5217760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tt-RU" sz="2400" dirty="0">
                <a:solidFill>
                  <a:srgbClr val="C00000"/>
                </a:solidFill>
              </a:rPr>
              <a:t>РФ </a:t>
            </a:r>
            <a:r>
              <a:rPr lang="ru-RU" sz="2400" dirty="0">
                <a:solidFill>
                  <a:srgbClr val="C00000"/>
                </a:solidFill>
              </a:rPr>
              <a:t>Конституция</a:t>
            </a:r>
            <a:r>
              <a:rPr lang="tt-RU" sz="2400" dirty="0">
                <a:solidFill>
                  <a:srgbClr val="C00000"/>
                </a:solidFill>
              </a:rPr>
              <a:t>сендә нәрсә әйтелгән соң?</a:t>
            </a:r>
            <a:endParaRPr lang="ru-RU" sz="2400" dirty="0">
              <a:solidFill>
                <a:srgbClr val="C00000"/>
              </a:solidFill>
            </a:endParaRPr>
          </a:p>
          <a:p>
            <a:pPr marL="45720" indent="0" algn="just">
              <a:buNone/>
            </a:pPr>
            <a:r>
              <a:rPr lang="tt-RU" dirty="0" smtClean="0">
                <a:solidFill>
                  <a:srgbClr val="0070C0"/>
                </a:solidFill>
              </a:rPr>
              <a:t>      РФ </a:t>
            </a:r>
            <a:r>
              <a:rPr lang="ru-RU" dirty="0">
                <a:solidFill>
                  <a:srgbClr val="0070C0"/>
                </a:solidFill>
              </a:rPr>
              <a:t>Конституция</a:t>
            </a:r>
            <a:r>
              <a:rPr lang="tt-RU" dirty="0">
                <a:solidFill>
                  <a:srgbClr val="0070C0"/>
                </a:solidFill>
              </a:rPr>
              <a:t>сендә Россия гражданнарының хокуклары һәм </a:t>
            </a:r>
            <a:r>
              <a:rPr lang="tt-RU" dirty="0" smtClean="0">
                <a:solidFill>
                  <a:srgbClr val="0070C0"/>
                </a:solidFill>
              </a:rPr>
              <a:t>бурычлары </a:t>
            </a:r>
            <a:r>
              <a:rPr lang="tt-RU" dirty="0">
                <a:solidFill>
                  <a:srgbClr val="0070C0"/>
                </a:solidFill>
              </a:rPr>
              <a:t>чагылган. </a:t>
            </a:r>
            <a:endParaRPr lang="tt-RU" dirty="0" smtClean="0">
              <a:solidFill>
                <a:srgbClr val="0070C0"/>
              </a:solidFill>
            </a:endParaRPr>
          </a:p>
          <a:p>
            <a:pPr algn="r"/>
            <a:r>
              <a:rPr lang="tt-RU" sz="2000" dirty="0">
                <a:solidFill>
                  <a:srgbClr val="0070C0"/>
                </a:solidFill>
              </a:rPr>
              <a:t> </a:t>
            </a:r>
            <a:r>
              <a:rPr lang="tt-RU" sz="2000" dirty="0" smtClean="0">
                <a:solidFill>
                  <a:srgbClr val="0070C0"/>
                </a:solidFill>
              </a:rPr>
              <a:t>                           </a:t>
            </a:r>
            <a:r>
              <a:rPr lang="tt-RU" dirty="0" smtClean="0">
                <a:solidFill>
                  <a:srgbClr val="0070C0"/>
                </a:solidFill>
              </a:rPr>
              <a:t>Бала </a:t>
            </a:r>
            <a:r>
              <a:rPr lang="tt-RU" dirty="0">
                <a:solidFill>
                  <a:srgbClr val="0070C0"/>
                </a:solidFill>
              </a:rPr>
              <a:t>туганда ук аның хокуклары була. </a:t>
            </a:r>
            <a:r>
              <a:rPr lang="tt-RU" dirty="0" smtClean="0">
                <a:solidFill>
                  <a:srgbClr val="0070C0"/>
                </a:solidFill>
              </a:rPr>
              <a:t>                                               -бала тормышка,ата-ана кайгыртуына; </a:t>
            </a:r>
          </a:p>
          <a:p>
            <a:pPr marL="45720" indent="0" algn="just">
              <a:buNone/>
            </a:pPr>
            <a:r>
              <a:rPr lang="tt-RU" dirty="0">
                <a:solidFill>
                  <a:srgbClr val="0070C0"/>
                </a:solidFill>
              </a:rPr>
              <a:t> </a:t>
            </a:r>
            <a:r>
              <a:rPr lang="tt-RU" dirty="0" smtClean="0">
                <a:solidFill>
                  <a:srgbClr val="0070C0"/>
                </a:solidFill>
              </a:rPr>
              <a:t>                             - белем алырга; </a:t>
            </a:r>
          </a:p>
          <a:p>
            <a:pPr marL="45720" indent="0" algn="just">
              <a:buNone/>
            </a:pPr>
            <a:r>
              <a:rPr lang="tt-RU" dirty="0">
                <a:solidFill>
                  <a:srgbClr val="0070C0"/>
                </a:solidFill>
              </a:rPr>
              <a:t> </a:t>
            </a:r>
            <a:r>
              <a:rPr lang="tt-RU" dirty="0" smtClean="0">
                <a:solidFill>
                  <a:srgbClr val="0070C0"/>
                </a:solidFill>
              </a:rPr>
              <a:t>                              - ял итәргә; </a:t>
            </a:r>
          </a:p>
          <a:p>
            <a:pPr marL="45720" indent="0" algn="just">
              <a:buNone/>
            </a:pPr>
            <a:r>
              <a:rPr lang="tt-RU" dirty="0">
                <a:solidFill>
                  <a:srgbClr val="0070C0"/>
                </a:solidFill>
              </a:rPr>
              <a:t> </a:t>
            </a:r>
            <a:r>
              <a:rPr lang="tt-RU" dirty="0" smtClean="0">
                <a:solidFill>
                  <a:srgbClr val="0070C0"/>
                </a:solidFill>
              </a:rPr>
              <a:t>                              - меди</a:t>
            </a:r>
            <a:r>
              <a:rPr lang="ru-RU" dirty="0" err="1" smtClean="0">
                <a:solidFill>
                  <a:srgbClr val="0070C0"/>
                </a:solidFill>
              </a:rPr>
              <a:t>цина</a:t>
            </a:r>
            <a:r>
              <a:rPr lang="ru-RU" dirty="0" smtClean="0">
                <a:solidFill>
                  <a:srgbClr val="0070C0"/>
                </a:solidFill>
              </a:rPr>
              <a:t> я</a:t>
            </a:r>
            <a:r>
              <a:rPr lang="tt-RU" dirty="0" smtClean="0">
                <a:solidFill>
                  <a:srgbClr val="0070C0"/>
                </a:solidFill>
              </a:rPr>
              <a:t>рдәме алуга,   </a:t>
            </a:r>
          </a:p>
          <a:p>
            <a:pPr marL="45720" indent="0" algn="just">
              <a:buNone/>
            </a:pPr>
            <a:r>
              <a:rPr lang="tt-RU" dirty="0">
                <a:solidFill>
                  <a:srgbClr val="0070C0"/>
                </a:solidFill>
              </a:rPr>
              <a:t> </a:t>
            </a:r>
            <a:r>
              <a:rPr lang="tt-RU" dirty="0" smtClean="0">
                <a:solidFill>
                  <a:srgbClr val="0070C0"/>
                </a:solidFill>
              </a:rPr>
              <a:t>           </a:t>
            </a:r>
            <a:r>
              <a:rPr lang="tt-RU" dirty="0" smtClean="0">
                <a:solidFill>
                  <a:srgbClr val="0070C0"/>
                </a:solidFill>
              </a:rPr>
              <a:t>                     - хезмәткәхокуклы</a:t>
            </a:r>
            <a:r>
              <a:rPr lang="tt-RU" dirty="0" smtClean="0">
                <a:solidFill>
                  <a:srgbClr val="0070C0"/>
                </a:solidFill>
              </a:rPr>
              <a:t>.</a:t>
            </a:r>
          </a:p>
          <a:p>
            <a:pPr marL="45720" indent="0">
              <a:buNone/>
            </a:pPr>
            <a:r>
              <a:rPr lang="tt-RU" dirty="0">
                <a:solidFill>
                  <a:srgbClr val="0070C0"/>
                </a:solidFill>
              </a:rPr>
              <a:t> </a:t>
            </a:r>
            <a:r>
              <a:rPr lang="tt-RU" dirty="0" smtClean="0">
                <a:solidFill>
                  <a:srgbClr val="0070C0"/>
                </a:solidFill>
              </a:rPr>
              <a:t>                                   </a:t>
            </a:r>
          </a:p>
        </p:txBody>
      </p:sp>
      <p:pic>
        <p:nvPicPr>
          <p:cNvPr id="2050" name="Picture 2" descr="C:\Users\Фирдания Саматовна\Desktop\Новая папка\DSCF1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00817"/>
            <a:ext cx="115212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G_51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515925"/>
            <a:ext cx="115212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5379994"/>
            <a:ext cx="1476164" cy="110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911031" y="4725144"/>
            <a:ext cx="1305713" cy="97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DCIM\102PHOTO\SAM_77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289" y="5379994"/>
            <a:ext cx="1398428" cy="104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99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661248"/>
            <a:ext cx="6512511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3821" y="1340767"/>
            <a:ext cx="8227105" cy="3233433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tt-RU" sz="2400" dirty="0" smtClean="0">
                <a:solidFill>
                  <a:srgbClr val="0070C0"/>
                </a:solidFill>
              </a:rPr>
              <a:t> -Башка </a:t>
            </a:r>
            <a:r>
              <a:rPr lang="tt-RU" sz="2400" dirty="0">
                <a:solidFill>
                  <a:srgbClr val="0070C0"/>
                </a:solidFill>
              </a:rPr>
              <a:t>кешеләрнең хокукларын хөрмәт итәргә;</a:t>
            </a:r>
            <a:endParaRPr lang="ru-RU" sz="2400" dirty="0">
              <a:solidFill>
                <a:srgbClr val="0070C0"/>
              </a:solidFill>
            </a:endParaRPr>
          </a:p>
          <a:p>
            <a:pPr marL="45720" lvl="0" indent="0">
              <a:buNone/>
            </a:pPr>
            <a:r>
              <a:rPr lang="tt-RU" sz="2400" dirty="0" smtClean="0">
                <a:solidFill>
                  <a:srgbClr val="0070C0"/>
                </a:solidFill>
              </a:rPr>
              <a:t>    -Ватанны </a:t>
            </a:r>
            <a:r>
              <a:rPr lang="tt-RU" sz="2400" dirty="0">
                <a:solidFill>
                  <a:srgbClr val="0070C0"/>
                </a:solidFill>
              </a:rPr>
              <a:t>сакларга;</a:t>
            </a:r>
            <a:endParaRPr lang="ru-RU" sz="2400" dirty="0">
              <a:solidFill>
                <a:srgbClr val="0070C0"/>
              </a:solidFill>
            </a:endParaRPr>
          </a:p>
          <a:p>
            <a:pPr marL="45720" lvl="0" indent="0">
              <a:buNone/>
            </a:pPr>
            <a:r>
              <a:rPr lang="tt-RU" sz="2400" dirty="0" smtClean="0">
                <a:solidFill>
                  <a:srgbClr val="0070C0"/>
                </a:solidFill>
              </a:rPr>
              <a:t>    -Салым </a:t>
            </a:r>
            <a:r>
              <a:rPr lang="tt-RU" sz="2400" dirty="0">
                <a:solidFill>
                  <a:srgbClr val="0070C0"/>
                </a:solidFill>
              </a:rPr>
              <a:t>түләргә</a:t>
            </a:r>
            <a:r>
              <a:rPr lang="tt-RU" sz="2400" dirty="0" smtClean="0">
                <a:solidFill>
                  <a:srgbClr val="0070C0"/>
                </a:solidFill>
              </a:rPr>
              <a:t>;</a:t>
            </a:r>
            <a:endParaRPr lang="ru-RU" sz="2400" dirty="0">
              <a:solidFill>
                <a:srgbClr val="0070C0"/>
              </a:solidFill>
            </a:endParaRPr>
          </a:p>
          <a:p>
            <a:pPr marL="45720" lvl="0" indent="0">
              <a:buNone/>
            </a:pPr>
            <a:r>
              <a:rPr lang="tt-RU" sz="2400" dirty="0" smtClean="0">
                <a:solidFill>
                  <a:srgbClr val="0070C0"/>
                </a:solidFill>
              </a:rPr>
              <a:t>    -Балаларны </a:t>
            </a:r>
            <a:r>
              <a:rPr lang="tt-RU" sz="2400" dirty="0">
                <a:solidFill>
                  <a:srgbClr val="0070C0"/>
                </a:solidFill>
              </a:rPr>
              <a:t>тәрбияләргә;</a:t>
            </a:r>
            <a:endParaRPr lang="ru-RU" sz="2400" dirty="0">
              <a:solidFill>
                <a:srgbClr val="0070C0"/>
              </a:solidFill>
            </a:endParaRPr>
          </a:p>
          <a:p>
            <a:pPr marL="45720" lvl="0" indent="0">
              <a:buNone/>
            </a:pPr>
            <a:r>
              <a:rPr lang="tt-RU" sz="2400" dirty="0" smtClean="0">
                <a:solidFill>
                  <a:srgbClr val="0070C0"/>
                </a:solidFill>
              </a:rPr>
              <a:t>    -Табигатьне</a:t>
            </a:r>
            <a:r>
              <a:rPr lang="tt-RU" sz="2400" dirty="0">
                <a:solidFill>
                  <a:srgbClr val="0070C0"/>
                </a:solidFill>
              </a:rPr>
              <a:t>, тарихи  һәм мәдәни һәйкәлләрне сакларга тиешбез</a:t>
            </a:r>
            <a:r>
              <a:rPr lang="tt-RU" sz="2400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67" y="4432584"/>
            <a:ext cx="1160774" cy="8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6" y="5474921"/>
            <a:ext cx="1216512" cy="86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01208"/>
            <a:ext cx="1086355" cy="7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t-RU" sz="2400" dirty="0">
                <a:solidFill>
                  <a:srgbClr val="C00000"/>
                </a:solidFill>
              </a:rPr>
              <a:t>Кешенең хокукларыннан тыш , бурычлары да бар. </a:t>
            </a:r>
          </a:p>
        </p:txBody>
      </p:sp>
    </p:spTree>
    <p:extLst>
      <p:ext uri="{BB962C8B-B14F-4D97-AF65-F5344CB8AC3E}">
        <p14:creationId xmlns:p14="http://schemas.microsoft.com/office/powerpoint/2010/main" val="98228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653136"/>
            <a:ext cx="6512511" cy="86203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Владимир Владимирович Путин 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33456" cy="609248"/>
          </a:xfrm>
        </p:spPr>
        <p:txBody>
          <a:bodyPr/>
          <a:lstStyle/>
          <a:p>
            <a:pPr marL="45720" indent="0">
              <a:buNone/>
            </a:pPr>
            <a:r>
              <a:rPr lang="tt-RU" sz="2800" dirty="0" smtClean="0"/>
              <a:t> </a:t>
            </a:r>
            <a:r>
              <a:rPr lang="tt-RU" sz="2800" dirty="0">
                <a:solidFill>
                  <a:srgbClr val="C00000"/>
                </a:solidFill>
              </a:rPr>
              <a:t>Безнең дәүләтебез </a:t>
            </a:r>
            <a:r>
              <a:rPr lang="tt-RU" sz="2800" dirty="0" smtClean="0">
                <a:solidFill>
                  <a:srgbClr val="C00000"/>
                </a:solidFill>
              </a:rPr>
              <a:t>белән </a:t>
            </a:r>
            <a:r>
              <a:rPr lang="tt-RU" sz="2800" dirty="0">
                <a:solidFill>
                  <a:srgbClr val="C00000"/>
                </a:solidFill>
              </a:rPr>
              <a:t>кем идарә итә</a:t>
            </a:r>
            <a:r>
              <a:rPr lang="tt-RU" sz="2800" dirty="0" smtClean="0">
                <a:solidFill>
                  <a:srgbClr val="C00000"/>
                </a:solidFill>
              </a:rPr>
              <a:t>?</a:t>
            </a:r>
          </a:p>
          <a:p>
            <a:pPr marL="45720" indent="0">
              <a:buNone/>
            </a:pPr>
            <a:endParaRPr lang="tt-RU" sz="2800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784" y="2744800"/>
            <a:ext cx="1488000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548680"/>
            <a:ext cx="7190184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err="1" smtClean="0">
                <a:solidFill>
                  <a:srgbClr val="C00000"/>
                </a:solidFill>
              </a:rPr>
              <a:t>Россиянең</a:t>
            </a:r>
            <a:r>
              <a:rPr lang="ru-RU" sz="3200" dirty="0" smtClean="0"/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башкаласы</a:t>
            </a:r>
            <a:r>
              <a:rPr lang="tt-RU" sz="3200" dirty="0" smtClean="0">
                <a:solidFill>
                  <a:srgbClr val="C00000"/>
                </a:solidFill>
              </a:rPr>
              <a:t> - Мәскәү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700808"/>
            <a:ext cx="6400800" cy="4320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36931"/>
            <a:ext cx="1136160" cy="83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98995"/>
            <a:ext cx="1250640" cy="89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12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97152"/>
            <a:ext cx="6512511" cy="71801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848872" cy="82527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dirty="0" err="1" smtClean="0">
                <a:solidFill>
                  <a:srgbClr val="C00000"/>
                </a:solidFill>
              </a:rPr>
              <a:t>Россиянең</a:t>
            </a:r>
            <a:r>
              <a:rPr lang="ru-RU" sz="2800" dirty="0" smtClean="0">
                <a:solidFill>
                  <a:srgbClr val="C00000"/>
                </a:solidFill>
              </a:rPr>
              <a:t>  </a:t>
            </a:r>
            <a:r>
              <a:rPr lang="ru-RU" sz="2800" dirty="0" err="1" smtClean="0">
                <a:solidFill>
                  <a:srgbClr val="C00000"/>
                </a:solidFill>
              </a:rPr>
              <a:t>символикасы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72816"/>
            <a:ext cx="71967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Герб, флаг, гимн</a:t>
            </a:r>
          </a:p>
          <a:p>
            <a:pPr algn="just"/>
            <a:endParaRPr lang="ru-RU" sz="2400" dirty="0">
              <a:solidFill>
                <a:srgbClr val="C00000"/>
              </a:solidFill>
            </a:endParaRP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     </a:t>
            </a:r>
            <a:r>
              <a:rPr lang="ru-RU" sz="2400" dirty="0" err="1" smtClean="0">
                <a:solidFill>
                  <a:srgbClr val="C00000"/>
                </a:solidFill>
              </a:rPr>
              <a:t>Символлар</a:t>
            </a:r>
            <a:r>
              <a:rPr lang="ru-RU" sz="2400" dirty="0" smtClean="0">
                <a:solidFill>
                  <a:srgbClr val="C00000"/>
                </a:solidFill>
              </a:rPr>
              <a:t>–</a:t>
            </a:r>
            <a:r>
              <a:rPr lang="ru-RU" sz="2400" dirty="0" err="1" smtClean="0">
                <a:solidFill>
                  <a:srgbClr val="C00000"/>
                </a:solidFill>
              </a:rPr>
              <a:t>шартлы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билгеләр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һәм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сурәтләр</a:t>
            </a:r>
            <a:r>
              <a:rPr lang="ru-RU" sz="2400" dirty="0" smtClean="0">
                <a:solidFill>
                  <a:srgbClr val="C00000"/>
                </a:solidFill>
              </a:rPr>
              <a:t>. </a:t>
            </a:r>
            <a:r>
              <a:rPr lang="ru-RU" sz="2400" dirty="0" err="1" smtClean="0">
                <a:solidFill>
                  <a:srgbClr val="C00000"/>
                </a:solidFill>
              </a:rPr>
              <a:t>Дәүләт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символлары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дәүләтнең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һәм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аның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халкының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тарихын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чагылдыралар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2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933056"/>
            <a:ext cx="8280920" cy="1584176"/>
          </a:xfrm>
        </p:spPr>
        <p:txBody>
          <a:bodyPr/>
          <a:lstStyle/>
          <a:p>
            <a:pPr marL="0" indent="0" algn="just">
              <a:buNone/>
            </a:pPr>
            <a:r>
              <a:rPr lang="tt-RU" sz="2400" dirty="0" smtClean="0">
                <a:solidFill>
                  <a:srgbClr val="0070C0"/>
                </a:solidFill>
                <a:effectLst/>
              </a:rPr>
              <a:t>	Герб - һәр </a:t>
            </a:r>
            <a:r>
              <a:rPr lang="tt-RU" sz="2400" dirty="0">
                <a:solidFill>
                  <a:srgbClr val="0070C0"/>
                </a:solidFill>
                <a:effectLst/>
              </a:rPr>
              <a:t>дәүләтнең төп символы, аның </a:t>
            </a:r>
            <a:r>
              <a:rPr lang="tt-RU" sz="2400" dirty="0" smtClean="0">
                <a:solidFill>
                  <a:srgbClr val="0070C0"/>
                </a:solidFill>
                <a:effectLst/>
              </a:rPr>
              <a:t>эм-блемасы</a:t>
            </a:r>
            <a:r>
              <a:rPr lang="tt-RU" sz="2400" dirty="0">
                <a:solidFill>
                  <a:srgbClr val="0070C0"/>
                </a:solidFill>
                <a:effectLst/>
              </a:rPr>
              <a:t>. </a:t>
            </a:r>
            <a:r>
              <a:rPr lang="tt-RU" sz="2400" dirty="0" smtClean="0">
                <a:solidFill>
                  <a:srgbClr val="0070C0"/>
                </a:solidFill>
                <a:effectLst/>
              </a:rPr>
              <a:t>Ул байракларда, печатьләрдә, акча-ларда, документларның (паспорт</a:t>
            </a:r>
            <a:r>
              <a:rPr lang="tt-RU" sz="2400" dirty="0">
                <a:solidFill>
                  <a:srgbClr val="0070C0"/>
                </a:solidFill>
                <a:effectLst/>
              </a:rPr>
              <a:t>) бланкларында сурәтләнә.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88640"/>
            <a:ext cx="6400800" cy="3287002"/>
          </a:xfrm>
        </p:spPr>
        <p:txBody>
          <a:bodyPr/>
          <a:lstStyle/>
          <a:p>
            <a:pPr lvl="5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21" y="1664656"/>
            <a:ext cx="1127760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70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365104"/>
            <a:ext cx="7776864" cy="14401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</a:rPr>
              <a:t>Дәүләт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флагы</a:t>
            </a:r>
            <a:r>
              <a:rPr lang="ru-RU" sz="2400" dirty="0" smtClean="0">
                <a:solidFill>
                  <a:srgbClr val="002060"/>
                </a:solidFill>
              </a:rPr>
              <a:t>- </a:t>
            </a:r>
            <a:r>
              <a:rPr lang="ru-RU" sz="2400" dirty="0" err="1" smtClean="0">
                <a:solidFill>
                  <a:srgbClr val="002060"/>
                </a:solidFill>
              </a:rPr>
              <a:t>Һәр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дәүләтнең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аерымлык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билгесе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аның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азатлыгы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бәйсезлеге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һәм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мөстәкыйльлеге</a:t>
            </a:r>
            <a:r>
              <a:rPr lang="ru-RU" sz="2400" dirty="0" smtClean="0">
                <a:solidFill>
                  <a:srgbClr val="002060"/>
                </a:solidFill>
              </a:rPr>
              <a:t> символы.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71799" y="725132"/>
            <a:ext cx="4181222" cy="31359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29288"/>
            <a:ext cx="1151790" cy="86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6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334200" cy="648072"/>
          </a:xfrm>
        </p:spPr>
        <p:txBody>
          <a:bodyPr/>
          <a:lstStyle/>
          <a:p>
            <a:pPr lvl="2" algn="ctr" rt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3800" dirty="0" smtClean="0">
                <a:solidFill>
                  <a:srgbClr val="C00000"/>
                </a:solidFill>
              </a:rPr>
              <a:t>Гимн</a:t>
            </a:r>
            <a:r>
              <a:rPr lang="ru-RU" sz="3800" dirty="0">
                <a:solidFill>
                  <a:srgbClr val="C00000"/>
                </a:solidFill>
              </a:rPr>
              <a:t>.</a:t>
            </a:r>
            <a:br>
              <a:rPr lang="ru-RU" sz="3800" dirty="0">
                <a:solidFill>
                  <a:srgbClr val="C00000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7776864" cy="4176464"/>
          </a:xfrm>
        </p:spPr>
        <p:txBody>
          <a:bodyPr>
            <a:normAutofit fontScale="92500"/>
          </a:bodyPr>
          <a:lstStyle/>
          <a:p>
            <a:pPr marL="640080" lvl="2" indent="0" algn="just"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</a:t>
            </a:r>
            <a:r>
              <a:rPr lang="ru-RU" sz="2600" dirty="0" err="1" smtClean="0">
                <a:solidFill>
                  <a:srgbClr val="C00000"/>
                </a:solidFill>
              </a:rPr>
              <a:t>Дәүләт</a:t>
            </a:r>
            <a:r>
              <a:rPr lang="ru-RU" sz="2600" dirty="0" smtClean="0">
                <a:solidFill>
                  <a:srgbClr val="C00000"/>
                </a:solidFill>
              </a:rPr>
              <a:t> </a:t>
            </a:r>
            <a:r>
              <a:rPr lang="ru-RU" sz="2600" dirty="0" err="1">
                <a:solidFill>
                  <a:srgbClr val="C00000"/>
                </a:solidFill>
              </a:rPr>
              <a:t>хөрмәтенә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 err="1">
                <a:solidFill>
                  <a:srgbClr val="C00000"/>
                </a:solidFill>
              </a:rPr>
              <a:t>язылган</a:t>
            </a:r>
            <a:r>
              <a:rPr lang="ru-RU" sz="2600" dirty="0">
                <a:solidFill>
                  <a:srgbClr val="C00000"/>
                </a:solidFill>
              </a:rPr>
              <a:t>  </a:t>
            </a:r>
            <a:r>
              <a:rPr lang="ru-RU" sz="2600" dirty="0" err="1">
                <a:solidFill>
                  <a:srgbClr val="C00000"/>
                </a:solidFill>
              </a:rPr>
              <a:t>тантаналы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 err="1">
                <a:solidFill>
                  <a:srgbClr val="C00000"/>
                </a:solidFill>
              </a:rPr>
              <a:t>музыкаль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 err="1">
                <a:solidFill>
                  <a:srgbClr val="C00000"/>
                </a:solidFill>
              </a:rPr>
              <a:t>әсәрне</a:t>
            </a:r>
            <a:r>
              <a:rPr lang="ru-RU" sz="2600" dirty="0">
                <a:solidFill>
                  <a:srgbClr val="C00000"/>
                </a:solidFill>
              </a:rPr>
              <a:t> гимн </a:t>
            </a:r>
            <a:r>
              <a:rPr lang="ru-RU" sz="2600" dirty="0" err="1">
                <a:solidFill>
                  <a:srgbClr val="C00000"/>
                </a:solidFill>
              </a:rPr>
              <a:t>дип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 err="1">
                <a:solidFill>
                  <a:srgbClr val="C00000"/>
                </a:solidFill>
              </a:rPr>
              <a:t>атыйлар</a:t>
            </a:r>
            <a:r>
              <a:rPr lang="ru-RU" sz="2600" dirty="0" smtClean="0">
                <a:solidFill>
                  <a:srgbClr val="C00000"/>
                </a:solidFill>
              </a:rPr>
              <a:t>. «Гимн » </a:t>
            </a:r>
            <a:r>
              <a:rPr lang="ru-RU" sz="2600" dirty="0" err="1">
                <a:solidFill>
                  <a:srgbClr val="C00000"/>
                </a:solidFill>
              </a:rPr>
              <a:t>сүзе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 err="1">
                <a:solidFill>
                  <a:srgbClr val="C00000"/>
                </a:solidFill>
              </a:rPr>
              <a:t>грекча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 smtClean="0">
                <a:solidFill>
                  <a:srgbClr val="C00000"/>
                </a:solidFill>
              </a:rPr>
              <a:t>«</a:t>
            </a:r>
            <a:r>
              <a:rPr lang="ru-RU" sz="2600" dirty="0" err="1" smtClean="0">
                <a:solidFill>
                  <a:srgbClr val="C00000"/>
                </a:solidFill>
              </a:rPr>
              <a:t>тантаналы</a:t>
            </a:r>
            <a:r>
              <a:rPr lang="ru-RU" sz="2600" dirty="0" smtClean="0">
                <a:solidFill>
                  <a:srgbClr val="C00000"/>
                </a:solidFill>
              </a:rPr>
              <a:t> </a:t>
            </a:r>
            <a:r>
              <a:rPr lang="ru-RU" sz="2600" dirty="0" err="1">
                <a:solidFill>
                  <a:srgbClr val="C00000"/>
                </a:solidFill>
              </a:rPr>
              <a:t>мактау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 err="1" smtClean="0">
                <a:solidFill>
                  <a:srgbClr val="C00000"/>
                </a:solidFill>
              </a:rPr>
              <a:t>җыры</a:t>
            </a:r>
            <a:r>
              <a:rPr lang="ru-RU" sz="2600" dirty="0" smtClean="0">
                <a:solidFill>
                  <a:srgbClr val="C00000"/>
                </a:solidFill>
              </a:rPr>
              <a:t>» </a:t>
            </a:r>
            <a:r>
              <a:rPr lang="ru-RU" sz="2600" dirty="0" err="1">
                <a:solidFill>
                  <a:srgbClr val="C00000"/>
                </a:solidFill>
              </a:rPr>
              <a:t>дигәнне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 err="1" smtClean="0">
                <a:solidFill>
                  <a:srgbClr val="C00000"/>
                </a:solidFill>
              </a:rPr>
              <a:t>аңлата</a:t>
            </a:r>
            <a:r>
              <a:rPr lang="ru-RU" sz="2600" dirty="0" smtClean="0">
                <a:solidFill>
                  <a:srgbClr val="C00000"/>
                </a:solidFill>
              </a:rPr>
              <a:t>.</a:t>
            </a:r>
            <a:r>
              <a:rPr lang="tt-RU" sz="2600" dirty="0"/>
              <a:t> </a:t>
            </a:r>
            <a:r>
              <a:rPr lang="tt-RU" sz="2600" dirty="0">
                <a:solidFill>
                  <a:srgbClr val="C00000"/>
                </a:solidFill>
              </a:rPr>
              <a:t>Аның музыкасы һәрвакыт тантаналы, күтәренке рухлы, хисчән яңгырашлы</a:t>
            </a:r>
            <a:r>
              <a:rPr lang="tt-RU" sz="2600" dirty="0" smtClean="0">
                <a:solidFill>
                  <a:srgbClr val="C00000"/>
                </a:solidFill>
              </a:rPr>
              <a:t>. Дәүләт </a:t>
            </a:r>
            <a:r>
              <a:rPr lang="tt-RU" sz="2600" dirty="0">
                <a:solidFill>
                  <a:srgbClr val="C00000"/>
                </a:solidFill>
              </a:rPr>
              <a:t>гимнының </a:t>
            </a:r>
            <a:r>
              <a:rPr lang="tt-RU" sz="2600" dirty="0" smtClean="0">
                <a:solidFill>
                  <a:srgbClr val="C00000"/>
                </a:solidFill>
              </a:rPr>
              <a:t>авторлары- </a:t>
            </a:r>
            <a:r>
              <a:rPr lang="tt-RU" sz="2600" dirty="0">
                <a:solidFill>
                  <a:srgbClr val="C00000"/>
                </a:solidFill>
              </a:rPr>
              <a:t>композитор Александр </a:t>
            </a:r>
            <a:r>
              <a:rPr lang="tt-RU" sz="2600" dirty="0" smtClean="0">
                <a:solidFill>
                  <a:srgbClr val="C00000"/>
                </a:solidFill>
              </a:rPr>
              <a:t>Александров </a:t>
            </a:r>
            <a:r>
              <a:rPr lang="tt-RU" sz="2600" dirty="0">
                <a:solidFill>
                  <a:srgbClr val="C00000"/>
                </a:solidFill>
              </a:rPr>
              <a:t>һәм шагыйрь Сергей </a:t>
            </a:r>
            <a:r>
              <a:rPr lang="tt-RU" sz="2600" dirty="0" smtClean="0">
                <a:solidFill>
                  <a:srgbClr val="C00000"/>
                </a:solidFill>
              </a:rPr>
              <a:t>Михалков</a:t>
            </a:r>
            <a:r>
              <a:rPr lang="tt-RU" sz="2600" dirty="0">
                <a:solidFill>
                  <a:srgbClr val="C00000"/>
                </a:solidFill>
              </a:rPr>
              <a:t>.  </a:t>
            </a:r>
            <a:endParaRPr lang="ru-RU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5589240"/>
            <a:ext cx="7334200" cy="648072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Татарстан   </a:t>
            </a:r>
            <a:r>
              <a:rPr lang="ru-RU" sz="2400" dirty="0" err="1" smtClean="0">
                <a:solidFill>
                  <a:srgbClr val="C00000"/>
                </a:solidFill>
              </a:rPr>
              <a:t>Республикасының</a:t>
            </a:r>
            <a:r>
              <a:rPr lang="tt-RU" sz="2400" dirty="0" smtClean="0">
                <a:solidFill>
                  <a:srgbClr val="C00000"/>
                </a:solidFill>
              </a:rPr>
              <a:t>  символлары.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28265" y="623396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301705"/>
            <a:ext cx="953609" cy="94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86" y="1916832"/>
            <a:ext cx="1134789" cy="6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95" y="3770896"/>
            <a:ext cx="911640" cy="12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38148"/>
            <a:ext cx="1254923" cy="83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6512511" cy="9129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Викторина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548680"/>
            <a:ext cx="3744416" cy="59766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tt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төркемгә биремнәр </a:t>
            </a: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indent="0">
              <a:buNone/>
            </a:pP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Безнең илебез ничек атала?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- Сезнең  </a:t>
            </a: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республика 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башкаласы нинди шәһәр?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- Дәүләт 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белән кем идарә итә?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- Конституция 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нәрсә ул?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-  РФ  Конституциясе туган ел?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 -  Россия гражданинының   нинди хокуклары бар: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- Нәрсә ул символ?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- Россия 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Дәүләт гербында нәрсә сүрәтләнелгән?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- Россиянең 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Дәүләт флагының төсләрен атагыз.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- “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Гимн” сүзе нәрсәне аңлата 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88024" y="548680"/>
            <a:ext cx="4104456" cy="59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tt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төркемгә биремнәр</a:t>
            </a:r>
            <a:r>
              <a:rPr lang="tt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indent="0">
              <a:buNone/>
            </a:pP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- Син 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яшәгән Республиканың исеме ничек?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- Кайсы 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шәһәр Россиянең башкаласы булып тора?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- Россия 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президентын атагыз.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- Закон- 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нәрсә ул?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-  РФ  Конституциясе туган көн?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- Россия 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гражданинының   нинди бурычлары бар: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- РФ символларын ата.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- Россия Дәүләт гербын кайда күрергә мөмкин?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- Татарстан 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Республикасының  Дәүләт флагының төсләрен атагыз.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 - Тантаналар вакытында гимны  ничек тыңлыйлар?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4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259" y="5877272"/>
            <a:ext cx="68752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0" dirty="0" err="1" smtClean="0">
                <a:solidFill>
                  <a:srgbClr val="C00000"/>
                </a:solidFill>
              </a:rPr>
              <a:t>Туган</a:t>
            </a:r>
            <a:r>
              <a:rPr lang="ru-RU" sz="3200" b="0" dirty="0" smtClean="0">
                <a:solidFill>
                  <a:srgbClr val="C00000"/>
                </a:solidFill>
              </a:rPr>
              <a:t>  </a:t>
            </a:r>
            <a:r>
              <a:rPr lang="ru-RU" sz="3200" b="0" dirty="0" err="1" smtClean="0">
                <a:solidFill>
                  <a:srgbClr val="C00000"/>
                </a:solidFill>
              </a:rPr>
              <a:t>авылым</a:t>
            </a:r>
            <a:r>
              <a:rPr lang="ru-RU" sz="3200" b="0" dirty="0" smtClean="0">
                <a:solidFill>
                  <a:srgbClr val="C00000"/>
                </a:solidFill>
              </a:rPr>
              <a:t> – Т</a:t>
            </a:r>
            <a:r>
              <a:rPr lang="tt-RU" sz="3200" b="0" dirty="0">
                <a:solidFill>
                  <a:srgbClr val="C00000"/>
                </a:solidFill>
              </a:rPr>
              <a:t>үбән Оры</a:t>
            </a:r>
            <a:r>
              <a:rPr lang="ru-RU" sz="3200" b="0" dirty="0">
                <a:solidFill>
                  <a:srgbClr val="C00000"/>
                </a:solidFill>
              </a:rPr>
              <a:t/>
            </a:r>
            <a:br>
              <a:rPr lang="ru-RU" sz="3200" b="0" dirty="0">
                <a:solidFill>
                  <a:srgbClr val="C00000"/>
                </a:solidFill>
              </a:rPr>
            </a:br>
            <a:r>
              <a:rPr lang="ru-RU" sz="3200" b="0" dirty="0" smtClean="0">
                <a:solidFill>
                  <a:srgbClr val="C00000"/>
                </a:solidFill>
              </a:rPr>
              <a:t/>
            </a:r>
            <a:br>
              <a:rPr lang="ru-RU" sz="3200" b="0" dirty="0" smtClean="0">
                <a:solidFill>
                  <a:srgbClr val="C00000"/>
                </a:solidFill>
              </a:rPr>
            </a:br>
            <a:endParaRPr lang="ru-RU" sz="3200" b="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11" y="1268760"/>
            <a:ext cx="1245092" cy="93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12" y="1710430"/>
            <a:ext cx="1105812" cy="82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Фирдания Саматовна\Desktop\Новая папка (2)\SAM_76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67940"/>
            <a:ext cx="1270284" cy="9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Фирдания Саматовна\Desktop\Новая папка (2)\SAM_76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42" y="2852936"/>
            <a:ext cx="1259170" cy="94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Фирдания Саматовна\Desktop\фото\IMG_877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07" y="4221088"/>
            <a:ext cx="1391658" cy="104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4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11760" y="3356992"/>
            <a:ext cx="5688632" cy="122413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Игътибарыгыз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өчен рәхмәт!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8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 txBox="1">
            <a:spLocks/>
          </p:cNvSpPr>
          <p:nvPr/>
        </p:nvSpPr>
        <p:spPr>
          <a:xfrm>
            <a:off x="1187624" y="1196752"/>
            <a:ext cx="7560840" cy="504056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endParaRPr lang="tt-RU" sz="2600" dirty="0" smtClean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r>
              <a:rPr lang="tt-RU" sz="2600" dirty="0" smtClean="0">
                <a:solidFill>
                  <a:srgbClr val="C00000"/>
                </a:solidFill>
              </a:rPr>
              <a:t>Кулланылган әдәбият:</a:t>
            </a:r>
            <a:endParaRPr lang="tt-RU" sz="2600" dirty="0">
              <a:solidFill>
                <a:srgbClr val="C00000"/>
              </a:solidFill>
            </a:endParaRPr>
          </a:p>
          <a:p>
            <a:pPr marL="45720" indent="0" algn="just">
              <a:buNone/>
            </a:pPr>
            <a:endParaRPr lang="tt-RU" sz="2600" dirty="0" smtClean="0">
              <a:solidFill>
                <a:srgbClr val="C00000"/>
              </a:solidFill>
            </a:endParaRPr>
          </a:p>
          <a:p>
            <a:pPr marL="45720" indent="0" algn="just">
              <a:buNone/>
            </a:pPr>
            <a:r>
              <a:rPr lang="tt-RU" sz="2600" dirty="0" smtClean="0">
                <a:solidFill>
                  <a:srgbClr val="C00000"/>
                </a:solidFill>
              </a:rPr>
              <a:t>1.К</a:t>
            </a:r>
            <a:r>
              <a:rPr lang="ru-RU" sz="2600" dirty="0" err="1" smtClean="0">
                <a:solidFill>
                  <a:srgbClr val="C00000"/>
                </a:solidFill>
              </a:rPr>
              <a:t>онституция</a:t>
            </a:r>
            <a:r>
              <a:rPr lang="ru-RU" sz="2600" dirty="0" smtClean="0">
                <a:solidFill>
                  <a:srgbClr val="C00000"/>
                </a:solidFill>
              </a:rPr>
              <a:t> и государственная символика Российской Федерации.  «ЭКСМО» Москва 2012</a:t>
            </a:r>
          </a:p>
          <a:p>
            <a:pPr marL="45720" indent="0" algn="just">
              <a:buNone/>
            </a:pPr>
            <a:r>
              <a:rPr lang="ru-RU" sz="2600" dirty="0" smtClean="0">
                <a:solidFill>
                  <a:srgbClr val="C00000"/>
                </a:solidFill>
              </a:rPr>
              <a:t>2. «Д</a:t>
            </a:r>
            <a:r>
              <a:rPr lang="tt-RU" sz="2600" dirty="0" smtClean="0">
                <a:solidFill>
                  <a:srgbClr val="C00000"/>
                </a:solidFill>
              </a:rPr>
              <a:t>өн</a:t>
            </a:r>
            <a:r>
              <a:rPr lang="ru-RU" sz="2600" dirty="0" err="1" smtClean="0">
                <a:solidFill>
                  <a:srgbClr val="C00000"/>
                </a:solidFill>
              </a:rPr>
              <a:t>ьяви</a:t>
            </a:r>
            <a:r>
              <a:rPr lang="ru-RU" sz="2600" dirty="0" smtClean="0">
                <a:solidFill>
                  <a:srgbClr val="C00000"/>
                </a:solidFill>
              </a:rPr>
              <a:t> этика </a:t>
            </a:r>
            <a:r>
              <a:rPr lang="ru-RU" sz="2600" dirty="0" err="1" smtClean="0">
                <a:solidFill>
                  <a:srgbClr val="C00000"/>
                </a:solidFill>
              </a:rPr>
              <a:t>нигезл</a:t>
            </a:r>
            <a:r>
              <a:rPr lang="tt-RU" sz="2600" dirty="0" smtClean="0">
                <a:solidFill>
                  <a:srgbClr val="C00000"/>
                </a:solidFill>
              </a:rPr>
              <a:t>әре</a:t>
            </a:r>
            <a:r>
              <a:rPr lang="ru-RU" sz="2600" dirty="0" smtClean="0">
                <a:solidFill>
                  <a:srgbClr val="C00000"/>
                </a:solidFill>
              </a:rPr>
              <a:t>»</a:t>
            </a:r>
            <a:r>
              <a:rPr lang="tt-RU" sz="2600" dirty="0" smtClean="0">
                <a:solidFill>
                  <a:srgbClr val="C00000"/>
                </a:solidFill>
              </a:rPr>
              <a:t> 4,5 сыйныфлар өчен дәреслек. М.Т.Студеникин,Казан “Хәтер” нәшрияте, 2012</a:t>
            </a:r>
          </a:p>
          <a:p>
            <a:pPr marL="45720" indent="0" algn="just">
              <a:buNone/>
            </a:pPr>
            <a:r>
              <a:rPr lang="tt-RU" sz="2600" dirty="0" smtClean="0">
                <a:solidFill>
                  <a:srgbClr val="C00000"/>
                </a:solidFill>
              </a:rPr>
              <a:t>3.Интернет- ресурслар: </a:t>
            </a:r>
            <a:r>
              <a:rPr lang="en-US" sz="2400" dirty="0" smtClean="0">
                <a:solidFill>
                  <a:srgbClr val="00B0F0"/>
                </a:solidFill>
              </a:rPr>
              <a:t>fotostrana.ru</a:t>
            </a:r>
            <a:r>
              <a:rPr lang="ru-RU" sz="2400" dirty="0" smtClean="0"/>
              <a:t>,</a:t>
            </a:r>
            <a:r>
              <a:rPr lang="en-US" sz="2400" u="sng" dirty="0">
                <a:hlinkClick r:id="rId2"/>
              </a:rPr>
              <a:t> </a:t>
            </a:r>
            <a:r>
              <a:rPr lang="en-US" sz="2400" u="sng" dirty="0">
                <a:solidFill>
                  <a:srgbClr val="C00000"/>
                </a:solidFill>
                <a:hlinkClick r:id="rId2"/>
              </a:rPr>
              <a:t>images.yandex.ru</a:t>
            </a:r>
            <a:r>
              <a:rPr lang="en-US" sz="2400" dirty="0">
                <a:solidFill>
                  <a:srgbClr val="C00000"/>
                </a:solidFill>
              </a:rPr>
              <a:t>›</a:t>
            </a:r>
            <a:endParaRPr lang="tt-RU" sz="2600" dirty="0" smtClean="0">
              <a:solidFill>
                <a:srgbClr val="C00000"/>
              </a:solidFill>
            </a:endParaRPr>
          </a:p>
          <a:p>
            <a:pPr marL="45720" indent="0" algn="just">
              <a:buNone/>
            </a:pPr>
            <a:r>
              <a:rPr lang="en-US" sz="2400" u="sng" dirty="0">
                <a:hlinkClick r:id="rId3"/>
              </a:rPr>
              <a:t>geraldika.ru</a:t>
            </a:r>
            <a:r>
              <a:rPr lang="en-US" sz="2400" dirty="0"/>
              <a:t>›</a:t>
            </a:r>
            <a:r>
              <a:rPr lang="ru-RU" sz="2400" b="1" dirty="0">
                <a:hlinkClick r:id="rId4"/>
              </a:rPr>
              <a:t>Символика</a:t>
            </a:r>
            <a:r>
              <a:rPr lang="ru-RU" sz="2400" dirty="0">
                <a:hlinkClick r:id="rId4"/>
              </a:rPr>
              <a:t> </a:t>
            </a:r>
            <a:r>
              <a:rPr lang="ru-RU" sz="2400" b="1" dirty="0">
                <a:hlinkClick r:id="rId4"/>
              </a:rPr>
              <a:t>России</a:t>
            </a:r>
            <a:endParaRPr lang="tt-RU" sz="2600" dirty="0">
              <a:solidFill>
                <a:srgbClr val="C00000"/>
              </a:solidFill>
            </a:endParaRPr>
          </a:p>
          <a:p>
            <a:pPr marL="45720" indent="0" algn="just">
              <a:buNone/>
            </a:pPr>
            <a:endParaRPr lang="tt-RU" sz="2600" dirty="0" smtClean="0">
              <a:solidFill>
                <a:srgbClr val="C00000"/>
              </a:solidFill>
            </a:endParaRPr>
          </a:p>
          <a:p>
            <a:pPr marL="45720" indent="0" algn="just">
              <a:buNone/>
            </a:pPr>
            <a:endParaRPr lang="tt-RU" sz="2600" dirty="0">
              <a:solidFill>
                <a:srgbClr val="C00000"/>
              </a:solidFill>
            </a:endParaRPr>
          </a:p>
          <a:p>
            <a:pPr marL="45720" indent="0" algn="just">
              <a:buNone/>
            </a:pPr>
            <a:endParaRPr lang="tt-RU" sz="2600" dirty="0" smtClean="0">
              <a:solidFill>
                <a:srgbClr val="C00000"/>
              </a:solidFill>
            </a:endParaRPr>
          </a:p>
          <a:p>
            <a:pPr marL="45720" indent="0" algn="just">
              <a:buNone/>
            </a:pPr>
            <a:r>
              <a:rPr lang="tt-RU" sz="2600" dirty="0" smtClean="0">
                <a:solidFill>
                  <a:srgbClr val="C00000"/>
                </a:solidFill>
              </a:rPr>
              <a:t>электронная почта: </a:t>
            </a:r>
            <a:r>
              <a:rPr lang="en-US" sz="2600" dirty="0" smtClean="0">
                <a:solidFill>
                  <a:srgbClr val="C00000"/>
                </a:solidFill>
              </a:rPr>
              <a:t>j-fira@mail.ru, n.ura@bk.ru</a:t>
            </a:r>
          </a:p>
          <a:p>
            <a:pPr marL="45720" indent="0" algn="just">
              <a:buNone/>
            </a:pPr>
            <a:endParaRPr lang="en-US" sz="2600" dirty="0" smtClean="0">
              <a:solidFill>
                <a:srgbClr val="C00000"/>
              </a:solidFill>
            </a:endParaRPr>
          </a:p>
          <a:p>
            <a:pPr marL="45720" indent="0" algn="just">
              <a:buNone/>
            </a:pPr>
            <a:endParaRPr lang="tt-RU" sz="2600" dirty="0" smtClean="0">
              <a:solidFill>
                <a:srgbClr val="C00000"/>
              </a:solidFill>
            </a:endParaRPr>
          </a:p>
          <a:p>
            <a:pPr marL="45720" indent="0" algn="just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7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5517232"/>
            <a:ext cx="6512511" cy="936104"/>
          </a:xfrm>
        </p:spPr>
        <p:txBody>
          <a:bodyPr/>
          <a:lstStyle/>
          <a:p>
            <a:pPr algn="just"/>
            <a:r>
              <a:rPr lang="tt-RU" sz="3200" dirty="0" smtClean="0">
                <a:solidFill>
                  <a:srgbClr val="C00000"/>
                </a:solidFill>
              </a:rPr>
              <a:t>Без Арча районында яшибез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74" y="1834127"/>
            <a:ext cx="1295802" cy="97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1379734" cy="82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708994"/>
            <a:ext cx="1214297" cy="91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00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661248"/>
            <a:ext cx="6512511" cy="711842"/>
          </a:xfrm>
        </p:spPr>
        <p:txBody>
          <a:bodyPr/>
          <a:lstStyle/>
          <a:p>
            <a:pPr marL="0" indent="0" algn="l">
              <a:buNone/>
            </a:pPr>
            <a:r>
              <a:rPr lang="tt-RU" sz="3200" dirty="0" smtClean="0">
                <a:solidFill>
                  <a:srgbClr val="C00000"/>
                </a:solidFill>
              </a:rPr>
              <a:t>Туган ягым- Татарстан</a:t>
            </a:r>
            <a:br>
              <a:rPr lang="tt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15616" y="836712"/>
            <a:ext cx="6400800" cy="2865472"/>
          </a:xfrm>
        </p:spPr>
        <p:txBody>
          <a:bodyPr>
            <a:normAutofit/>
          </a:bodyPr>
          <a:lstStyle/>
          <a:p>
            <a:pPr algn="ctr"/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6640"/>
            <a:ext cx="1175784" cy="88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33959"/>
            <a:ext cx="1262154" cy="84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74" y="1738320"/>
            <a:ext cx="1245780" cy="93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00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157192"/>
            <a:ext cx="7406209" cy="350912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 err="1" smtClean="0">
                <a:solidFill>
                  <a:srgbClr val="C00000"/>
                </a:solidFill>
              </a:rPr>
              <a:t>Туган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илебез</a:t>
            </a:r>
            <a:r>
              <a:rPr lang="ru-RU" sz="3200" dirty="0" smtClean="0">
                <a:solidFill>
                  <a:srgbClr val="C00000"/>
                </a:solidFill>
              </a:rPr>
              <a:t>- Россия </a:t>
            </a:r>
            <a:r>
              <a:rPr lang="ru-RU" sz="3200" dirty="0" err="1" smtClean="0">
                <a:solidFill>
                  <a:srgbClr val="C00000"/>
                </a:solidFill>
              </a:rPr>
              <a:t>Федерациясе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4"/>
            <a:ext cx="2918159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41" y="404664"/>
            <a:ext cx="3260945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3417120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58647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372168"/>
            <a:ext cx="7550225" cy="6410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  <a:effectLst/>
              </a:rPr>
              <a:t>Конституция </a:t>
            </a:r>
            <a:r>
              <a:rPr lang="tt-RU" sz="2400" dirty="0" smtClean="0">
                <a:solidFill>
                  <a:srgbClr val="C00000"/>
                </a:solidFill>
                <a:effectLst/>
              </a:rPr>
              <a:t>- илебезнең </a:t>
            </a:r>
            <a:r>
              <a:rPr lang="tt-RU" sz="2400" dirty="0">
                <a:solidFill>
                  <a:srgbClr val="C00000"/>
                </a:solidFill>
                <a:effectLst/>
              </a:rPr>
              <a:t>Төп Законы. </a:t>
            </a:r>
            <a:r>
              <a:rPr lang="tt-RU" sz="2400" dirty="0" smtClean="0">
                <a:solidFill>
                  <a:srgbClr val="C00000"/>
                </a:solidFill>
                <a:effectLst/>
              </a:rPr>
              <a:t/>
            </a:r>
            <a:br>
              <a:rPr lang="tt-RU" sz="2400" dirty="0" smtClean="0">
                <a:solidFill>
                  <a:srgbClr val="C00000"/>
                </a:solidFill>
                <a:effectLst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Picture 5" descr="img122909525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59760"/>
            <a:ext cx="1189808" cy="141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670" y="2042720"/>
            <a:ext cx="1619743" cy="11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5097399"/>
            <a:ext cx="7550225" cy="9290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>
              <a:buNone/>
            </a:pPr>
            <a:r>
              <a:rPr lang="tt-RU" sz="2400" dirty="0" smtClean="0">
                <a:solidFill>
                  <a:srgbClr val="C00000"/>
                </a:solidFill>
                <a:effectLst/>
              </a:rPr>
              <a:t>Закон - ул үтәлүе мәҗбүри булган кагыйдәләр җыелмасы.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9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469560" cy="3240360"/>
          </a:xfrm>
        </p:spPr>
        <p:txBody>
          <a:bodyPr>
            <a:normAutofit fontScale="32500" lnSpcReduction="20000"/>
          </a:bodyPr>
          <a:lstStyle/>
          <a:p>
            <a:pPr lvl="0"/>
            <a:endParaRPr lang="tt-RU" sz="2600" dirty="0" smtClean="0">
              <a:solidFill>
                <a:srgbClr val="C00000"/>
              </a:solidFill>
            </a:endParaRPr>
          </a:p>
          <a:p>
            <a:pPr marL="45720" indent="0" algn="just">
              <a:buNone/>
            </a:pPr>
            <a:r>
              <a:rPr lang="tt-RU" sz="7400" dirty="0" smtClean="0">
                <a:solidFill>
                  <a:srgbClr val="7030A0"/>
                </a:solidFill>
              </a:rPr>
              <a:t>	Башта </a:t>
            </a:r>
            <a:r>
              <a:rPr lang="ru-RU" sz="7400" dirty="0">
                <a:solidFill>
                  <a:srgbClr val="7030A0"/>
                </a:solidFill>
              </a:rPr>
              <a:t>Конституция</a:t>
            </a:r>
            <a:r>
              <a:rPr lang="tt-RU" sz="7400" dirty="0">
                <a:solidFill>
                  <a:srgbClr val="7030A0"/>
                </a:solidFill>
              </a:rPr>
              <a:t>не галимнәр язганнар</a:t>
            </a:r>
            <a:r>
              <a:rPr lang="tt-RU" sz="7400" dirty="0" smtClean="0">
                <a:solidFill>
                  <a:srgbClr val="7030A0"/>
                </a:solidFill>
              </a:rPr>
              <a:t>. Аннан </a:t>
            </a:r>
            <a:r>
              <a:rPr lang="tt-RU" sz="7400" dirty="0">
                <a:solidFill>
                  <a:srgbClr val="7030A0"/>
                </a:solidFill>
              </a:rPr>
              <a:t>соң Россия гра</a:t>
            </a:r>
            <a:r>
              <a:rPr lang="ru-RU" sz="7400" dirty="0">
                <a:solidFill>
                  <a:srgbClr val="7030A0"/>
                </a:solidFill>
              </a:rPr>
              <a:t>ж</a:t>
            </a:r>
            <a:r>
              <a:rPr lang="tt-RU" sz="7400" dirty="0">
                <a:solidFill>
                  <a:srgbClr val="7030A0"/>
                </a:solidFill>
              </a:rPr>
              <a:t>даннары  аны укыганнар, газета һәм </a:t>
            </a:r>
            <a:r>
              <a:rPr lang="tt-RU" sz="7400" dirty="0" smtClean="0">
                <a:solidFill>
                  <a:srgbClr val="7030A0"/>
                </a:solidFill>
              </a:rPr>
              <a:t>те-левидение </a:t>
            </a:r>
            <a:r>
              <a:rPr lang="tt-RU" sz="7400" dirty="0">
                <a:solidFill>
                  <a:srgbClr val="7030A0"/>
                </a:solidFill>
              </a:rPr>
              <a:t>аша  фикер алышканнар. Кайбер </a:t>
            </a:r>
            <a:r>
              <a:rPr lang="tt-RU" sz="7400" dirty="0" smtClean="0">
                <a:solidFill>
                  <a:srgbClr val="7030A0"/>
                </a:solidFill>
              </a:rPr>
              <a:t>ка-гыйдәләрне </a:t>
            </a:r>
            <a:r>
              <a:rPr lang="tt-RU" sz="7400" dirty="0">
                <a:solidFill>
                  <a:srgbClr val="7030A0"/>
                </a:solidFill>
              </a:rPr>
              <a:t>Конституциядән сызганнар, өстәгәннәр, </a:t>
            </a:r>
            <a:r>
              <a:rPr lang="tt-RU" sz="7400" dirty="0" smtClean="0">
                <a:solidFill>
                  <a:srgbClr val="7030A0"/>
                </a:solidFill>
              </a:rPr>
              <a:t>үз-гәрткәннәр</a:t>
            </a:r>
            <a:r>
              <a:rPr lang="tt-RU" sz="7400" dirty="0">
                <a:solidFill>
                  <a:srgbClr val="7030A0"/>
                </a:solidFill>
              </a:rPr>
              <a:t>. </a:t>
            </a:r>
            <a:endParaRPr lang="tt-RU" sz="7400" dirty="0" smtClean="0">
              <a:solidFill>
                <a:srgbClr val="7030A0"/>
              </a:solidFill>
            </a:endParaRPr>
          </a:p>
          <a:p>
            <a:pPr marL="45720" indent="0" algn="just">
              <a:buNone/>
            </a:pPr>
            <a:r>
              <a:rPr lang="tt-RU" sz="7400" dirty="0">
                <a:solidFill>
                  <a:srgbClr val="7030A0"/>
                </a:solidFill>
              </a:rPr>
              <a:t> </a:t>
            </a:r>
            <a:r>
              <a:rPr lang="tt-RU" sz="7400" dirty="0" smtClean="0">
                <a:solidFill>
                  <a:srgbClr val="7030A0"/>
                </a:solidFill>
              </a:rPr>
              <a:t>     Шулай </a:t>
            </a:r>
            <a:r>
              <a:rPr lang="tt-RU" sz="7400" dirty="0">
                <a:solidFill>
                  <a:srgbClr val="7030A0"/>
                </a:solidFill>
              </a:rPr>
              <a:t>итеп, 1993 нче елның  12 декабрендә аны </a:t>
            </a:r>
            <a:r>
              <a:rPr lang="tt-RU" sz="7400" dirty="0" smtClean="0">
                <a:solidFill>
                  <a:srgbClr val="7030A0"/>
                </a:solidFill>
              </a:rPr>
              <a:t>ка-бул </a:t>
            </a:r>
            <a:r>
              <a:rPr lang="tt-RU" sz="7400" dirty="0">
                <a:solidFill>
                  <a:srgbClr val="7030A0"/>
                </a:solidFill>
              </a:rPr>
              <a:t>иткәннәр. Һәм бу көн Халыкара бәйрәмгә әйләнгән. Быел  12 декабр</a:t>
            </a:r>
            <a:r>
              <a:rPr lang="ru-RU" sz="7400" dirty="0">
                <a:solidFill>
                  <a:srgbClr val="7030A0"/>
                </a:solidFill>
              </a:rPr>
              <a:t>ь</a:t>
            </a:r>
            <a:r>
              <a:rPr lang="tt-RU" sz="7400" dirty="0">
                <a:solidFill>
                  <a:srgbClr val="7030A0"/>
                </a:solidFill>
              </a:rPr>
              <a:t>дә РФ Конституциясе кабул ителүгә 20 ел була.  </a:t>
            </a:r>
            <a:endParaRPr lang="tt-RU" sz="7400" dirty="0" smtClean="0">
              <a:solidFill>
                <a:srgbClr val="7030A0"/>
              </a:solidFill>
            </a:endParaRPr>
          </a:p>
          <a:p>
            <a:pPr marL="45720" lvl="0" indent="0">
              <a:buNone/>
            </a:pPr>
            <a:endParaRPr lang="ru-RU" sz="5000" dirty="0" smtClean="0">
              <a:solidFill>
                <a:srgbClr val="C00000"/>
              </a:solidFill>
            </a:endParaRPr>
          </a:p>
          <a:p>
            <a:pPr lvl="0"/>
            <a:endParaRPr lang="ru-RU" sz="3400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50225" cy="576064"/>
          </a:xfrm>
        </p:spPr>
        <p:txBody>
          <a:bodyPr/>
          <a:lstStyle/>
          <a:p>
            <a:pPr marL="0" lvl="0" indent="0" algn="just">
              <a:buNone/>
            </a:pPr>
            <a:r>
              <a:rPr lang="tt-RU" sz="2400" dirty="0">
                <a:solidFill>
                  <a:srgbClr val="C00000"/>
                </a:solidFill>
              </a:rPr>
              <a:t>РФ </a:t>
            </a:r>
            <a:r>
              <a:rPr lang="ru-RU" sz="2400" dirty="0">
                <a:solidFill>
                  <a:srgbClr val="C00000"/>
                </a:solidFill>
              </a:rPr>
              <a:t>Конституция</a:t>
            </a:r>
            <a:r>
              <a:rPr lang="tt-RU" sz="2400" dirty="0">
                <a:solidFill>
                  <a:srgbClr val="C00000"/>
                </a:solidFill>
              </a:rPr>
              <a:t>се ничек барлыкка килгән соң?</a:t>
            </a:r>
            <a:br>
              <a:rPr lang="tt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085184"/>
            <a:ext cx="8136904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>
              <a:buNone/>
            </a:pPr>
            <a:r>
              <a:rPr lang="tt-RU" sz="2200" dirty="0" smtClean="0">
                <a:solidFill>
                  <a:srgbClr val="C00000"/>
                </a:solidFill>
              </a:rPr>
              <a:t>  Гра</a:t>
            </a:r>
            <a:r>
              <a:rPr lang="ru-RU" sz="2200" dirty="0">
                <a:solidFill>
                  <a:srgbClr val="C00000"/>
                </a:solidFill>
              </a:rPr>
              <a:t>ж</a:t>
            </a:r>
            <a:r>
              <a:rPr lang="tt-RU" sz="2200" dirty="0" smtClean="0">
                <a:solidFill>
                  <a:srgbClr val="C00000"/>
                </a:solidFill>
              </a:rPr>
              <a:t>данин - Россиядә </a:t>
            </a:r>
            <a:r>
              <a:rPr lang="tt-RU" sz="2200" dirty="0">
                <a:solidFill>
                  <a:srgbClr val="C00000"/>
                </a:solidFill>
              </a:rPr>
              <a:t>туган һәм анда даими торучы кеше.</a:t>
            </a:r>
            <a:endParaRPr lang="ru-RU" sz="2200" dirty="0">
              <a:solidFill>
                <a:srgbClr val="C00000"/>
              </a:solidFill>
            </a:endParaRPr>
          </a:p>
          <a:p>
            <a:pPr algn="just"/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5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293096"/>
            <a:ext cx="6758136" cy="1721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декабрь -</a:t>
            </a:r>
            <a:b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Россия </a:t>
            </a:r>
            <a:r>
              <a:rPr lang="ru-RU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Федерациясе</a:t>
            </a: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Конституциясе</a:t>
            </a: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көне.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14" y="700158"/>
            <a:ext cx="2080298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805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221088"/>
            <a:ext cx="8496944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1918 ел                   1924 ел                    1936 ел             1977 ел</a:t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Конституцияләр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тарихыннан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Равиль\Desktop\Констит\i[7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827189"/>
            <a:ext cx="971920" cy="1482811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14" y="2006695"/>
            <a:ext cx="889087" cy="131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Фирдания Саматовна\Pictures\i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002" y="2163048"/>
            <a:ext cx="904742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Фирдания Саматовна\Pictures\i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516630"/>
            <a:ext cx="482510" cy="80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51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510</TotalTime>
  <Words>477</Words>
  <Application>Microsoft Office PowerPoint</Application>
  <PresentationFormat>Экран (4:3)</PresentationFormat>
  <Paragraphs>84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Татарстан Республикасы  Арча муниципаль районы  Түбән Оры башлангыч мәктәбе   Россия Федерациясе Конституциясенә  20 ел                        </vt:lpstr>
      <vt:lpstr>Туган  авылым – Түбән Оры  </vt:lpstr>
      <vt:lpstr>Без Арча районында яшибез</vt:lpstr>
      <vt:lpstr>Туган ягым- Татарстан </vt:lpstr>
      <vt:lpstr>Туган илебез- Россия Федерациясе</vt:lpstr>
      <vt:lpstr>Конституция - илебезнең Төп Законы.  </vt:lpstr>
      <vt:lpstr>РФ Конституциясе ничек барлыкка килгән соң? </vt:lpstr>
      <vt:lpstr>12 декабрь - Россия Федерациясе  Конституциясе көне.</vt:lpstr>
      <vt:lpstr>1918 ел                   1924 ел                    1936 ел             1977 ел  Конституцияләр тарихыннан                                                                                        </vt:lpstr>
      <vt:lpstr> </vt:lpstr>
      <vt:lpstr>Презентация PowerPoint</vt:lpstr>
      <vt:lpstr>Владимир Владимирович Путин  </vt:lpstr>
      <vt:lpstr>Россиянең башкаласы - Мәскәү</vt:lpstr>
      <vt:lpstr>Презентация PowerPoint</vt:lpstr>
      <vt:lpstr> Герб - һәр дәүләтнең төп символы, аның эм-блемасы. Ул байракларда, печатьләрдә, акча-ларда, документларның (паспорт) бланкларында сурәтләнә. </vt:lpstr>
      <vt:lpstr>  Дәүләт флагы- Һәр дәүләтнең аерымлык билгесе, аның азатлыгы, бәйсезлеге һәм мөстәкыйльлеге символы.</vt:lpstr>
      <vt:lpstr>Гимн. </vt:lpstr>
      <vt:lpstr>Татарстан   Республикасының  символлары. </vt:lpstr>
      <vt:lpstr>Викторина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РФ КОНСТИТУЦИЯСЕНӘ 20 ЕЛ  </dc:title>
  <dc:creator>Сурия</dc:creator>
  <cp:lastModifiedBy>Фирдания Саматовна</cp:lastModifiedBy>
  <cp:revision>86</cp:revision>
  <dcterms:created xsi:type="dcterms:W3CDTF">2013-08-16T05:39:23Z</dcterms:created>
  <dcterms:modified xsi:type="dcterms:W3CDTF">2013-11-08T21:02:01Z</dcterms:modified>
</cp:coreProperties>
</file>