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4" r:id="rId6"/>
    <p:sldId id="265" r:id="rId7"/>
    <p:sldId id="266" r:id="rId8"/>
    <p:sldId id="269" r:id="rId9"/>
    <p:sldId id="270" r:id="rId10"/>
    <p:sldId id="272" r:id="rId11"/>
    <p:sldId id="275" r:id="rId12"/>
    <p:sldId id="276" r:id="rId13"/>
    <p:sldId id="277" r:id="rId14"/>
    <p:sldId id="278" r:id="rId15"/>
    <p:sldId id="279" r:id="rId16"/>
    <p:sldId id="285" r:id="rId17"/>
    <p:sldId id="287" r:id="rId18"/>
    <p:sldId id="288" r:id="rId19"/>
    <p:sldId id="290" r:id="rId20"/>
    <p:sldId id="291" r:id="rId2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E2A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64" autoAdjust="0"/>
  </p:normalViewPr>
  <p:slideViewPr>
    <p:cSldViewPr>
      <p:cViewPr varScale="1">
        <p:scale>
          <a:sx n="82" d="100"/>
          <a:sy n="82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066800"/>
            <a:ext cx="6934200" cy="1143000"/>
          </a:xfrm>
          <a:effectLst>
            <a:outerShdw dist="28398" dir="3806097" algn="ctr" rotWithShape="0">
              <a:schemeClr val="bg2"/>
            </a:outerShdw>
          </a:effectLst>
        </p:spPr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2438400"/>
            <a:ext cx="6400800" cy="1295400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ctr">
              <a:buFontTx/>
              <a:buNone/>
              <a:defRPr b="1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8E396DD-2892-4F30-9739-044CB2378396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2058" name="Picture 10" descr="plant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57800" y="2286000"/>
            <a:ext cx="4240213" cy="4746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232103-CF91-4C38-B61B-B5986CB000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98FD5-9AB1-4F87-A540-55849344DE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F2048-70B0-4C97-A2CE-4C5CA11B53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CBF66-B3DD-4922-AF46-C3A1C16C75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A994C0-FD35-460B-9859-19428C01E9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FE2BB9-3F2D-4B21-8529-E101625CC6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849E8A-322F-4B56-96D8-1B07DB854D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AA1CC7-3E79-49F1-A5AE-EE4D3ADC8D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C01A36-00E4-4CD6-A104-9271336326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81200" y="990600"/>
            <a:ext cx="5334000" cy="304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CE55F5-D9B2-4EAC-8077-027BB51D5A68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752600" y="457200"/>
            <a:ext cx="5802923" cy="4191000"/>
            <a:chOff x="1752600" y="457200"/>
            <a:chExt cx="5802923" cy="4191000"/>
          </a:xfrm>
        </p:grpSpPr>
        <p:pic>
          <p:nvPicPr>
            <p:cNvPr id="9" name="Picture 8" descr="Bitmap_128.bmp"/>
            <p:cNvPicPr>
              <a:picLocks noChangeAspect="1"/>
            </p:cNvPicPr>
            <p:nvPr userDrawn="1"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>
              <a:off x="1752600" y="457200"/>
              <a:ext cx="5802923" cy="4191000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 userDrawn="1"/>
          </p:nvSpPr>
          <p:spPr bwMode="auto">
            <a:xfrm>
              <a:off x="1905000" y="457200"/>
              <a:ext cx="838200" cy="304800"/>
            </a:xfrm>
            <a:prstGeom prst="rect">
              <a:avLst/>
            </a:prstGeom>
            <a:blipFill>
              <a:blip r:embed="rId3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0" descr="board"/>
          <p:cNvPicPr>
            <a:picLocks noChangeAspect="1" noChangeArrowheads="1" noCrop="1"/>
          </p:cNvPicPr>
          <p:nvPr/>
        </p:nvPicPr>
        <p:blipFill>
          <a:blip r:embed="rId1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152400"/>
            <a:ext cx="1447800" cy="14478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imes New Roman" pitchFamily="18" charset="0"/>
              </a:defRPr>
            </a:lvl1pPr>
          </a:lstStyle>
          <a:p>
            <a:fld id="{78C9FB5B-5159-48DF-88AA-F523D3E849D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41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50000">
                          <p:val>
                            <p:strVal val="#ppt_x+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10"/>
                          </p:val>
                        </p:tav>
                        <p:tav tm="50000">
                          <p:val>
                            <p:strVal val="#ppt_h+.01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/10"/>
                          </p:val>
                        </p:tav>
                        <p:tav tm="50000">
                          <p:val>
                            <p:strVal val="#ppt_w+.01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Effect transition="in" filter="fade">
                      <p:cBhvr>
                        <p:cTn dur="500" tmFilter="0,0; .5, 1; 1, 1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41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50000">
                          <p:val>
                            <p:strVal val="#ppt_x+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10"/>
                          </p:val>
                        </p:tav>
                        <p:tav tm="50000">
                          <p:val>
                            <p:strVal val="#ppt_h+.01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/10"/>
                          </p:val>
                        </p:tav>
                        <p:tav tm="50000">
                          <p:val>
                            <p:strVal val="#ppt_w+.01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Effect transition="in" filter="fade">
                      <p:cBhvr>
                        <p:cTn dur="500" tmFilter="0,0; .5, 1; 1, 1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41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50000">
                          <p:val>
                            <p:strVal val="#ppt_x+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10"/>
                          </p:val>
                        </p:tav>
                        <p:tav tm="50000">
                          <p:val>
                            <p:strVal val="#ppt_h+.01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/10"/>
                          </p:val>
                        </p:tav>
                        <p:tav tm="50000">
                          <p:val>
                            <p:strVal val="#ppt_w+.01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Effect transition="in" filter="fade">
                      <p:cBhvr>
                        <p:cTn dur="500" tmFilter="0,0; .5, 1; 1, 1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41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50000">
                          <p:val>
                            <p:strVal val="#ppt_x+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10"/>
                          </p:val>
                        </p:tav>
                        <p:tav tm="50000">
                          <p:val>
                            <p:strVal val="#ppt_h+.01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/10"/>
                          </p:val>
                        </p:tav>
                        <p:tav tm="50000">
                          <p:val>
                            <p:strVal val="#ppt_w+.01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Effect transition="in" filter="fade">
                      <p:cBhvr>
                        <p:cTn dur="500" tmFilter="0,0; .5, 1; 1, 1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41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50000">
                          <p:val>
                            <p:strVal val="#ppt_x+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10"/>
                          </p:val>
                        </p:tav>
                        <p:tav tm="50000">
                          <p:val>
                            <p:strVal val="#ppt_h+.01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/10"/>
                          </p:val>
                        </p:tav>
                        <p:tav tm="50000">
                          <p:val>
                            <p:strVal val="#ppt_w+.01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Effect transition="in" filter="fade">
                      <p:cBhvr>
                        <p:cTn dur="500" tmFilter="0,0; .5, 1; 1, 1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472" y="1066800"/>
            <a:ext cx="6667528" cy="1504944"/>
          </a:xfr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/>
          <a:lstStyle/>
          <a:p>
            <a:r>
              <a:rPr lang="ru-RU" sz="5400" dirty="0" smtClean="0">
                <a:solidFill>
                  <a:srgbClr val="FF0000"/>
                </a:solidFill>
              </a:rPr>
              <a:t>«Три клада у природы есть…»</a:t>
            </a:r>
            <a:r>
              <a:rPr lang="ru-RU" dirty="0" smtClean="0"/>
              <a:t/>
            </a:r>
            <a:br>
              <a:rPr lang="ru-RU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800" i="1" dirty="0" smtClean="0">
                <a:solidFill>
                  <a:schemeClr val="accent6">
                    <a:lumMod val="75000"/>
                  </a:schemeClr>
                </a:solidFill>
              </a:rPr>
              <a:t>(Биологическая викторина)</a:t>
            </a:r>
            <a:endParaRPr lang="en-US" sz="2800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500042"/>
            <a:ext cx="65722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2"/>
                </a:solidFill>
                <a:latin typeface="Monotype Corsiva" pitchFamily="66" charset="0"/>
              </a:rPr>
              <a:t>Конкурс 4. « Блиц-опрос» </a:t>
            </a:r>
          </a:p>
          <a:p>
            <a:r>
              <a:rPr lang="ru-RU" sz="4000" b="1" i="1" dirty="0" smtClean="0">
                <a:solidFill>
                  <a:schemeClr val="accent2"/>
                </a:solidFill>
                <a:latin typeface="Monotype Corsiva" pitchFamily="66" charset="0"/>
              </a:rPr>
              <a:t>(</a:t>
            </a:r>
            <a:r>
              <a:rPr lang="ru-RU" sz="3200" b="1" i="1" dirty="0" smtClean="0">
                <a:solidFill>
                  <a:schemeClr val="accent2"/>
                </a:solidFill>
                <a:latin typeface="Monotype Corsiva" pitchFamily="66" charset="0"/>
              </a:rPr>
              <a:t>конкурс капитанов)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785926"/>
            <a:ext cx="7786742" cy="1384995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 какого млекопитающего</a:t>
            </a:r>
          </a:p>
          <a:p>
            <a:pPr algn="ctr"/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животного самая толстая</a:t>
            </a:r>
          </a:p>
          <a:p>
            <a:pPr algn="ctr"/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</a:t>
            </a:r>
            <a:r>
              <a:rPr lang="ru-RU" sz="2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ожа?</a:t>
            </a:r>
            <a:endParaRPr lang="ru-RU" sz="2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29698" name="Picture 2" descr="http://im2-tub-ru.yandex.net/i?id=447443976-48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357562"/>
            <a:ext cx="2466975" cy="1428750"/>
          </a:xfrm>
          <a:prstGeom prst="rect">
            <a:avLst/>
          </a:prstGeom>
          <a:noFill/>
        </p:spPr>
      </p:pic>
      <p:pic>
        <p:nvPicPr>
          <p:cNvPr id="29700" name="Picture 4" descr="http://im4-tub-ru.yandex.net/i?id=250873870-10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4786322"/>
            <a:ext cx="2724150" cy="1428750"/>
          </a:xfrm>
          <a:prstGeom prst="rect">
            <a:avLst/>
          </a:prstGeom>
          <a:noFill/>
        </p:spPr>
      </p:pic>
      <p:pic>
        <p:nvPicPr>
          <p:cNvPr id="29704" name="Picture 8" descr="http://www.raut.ru/files/tato/gallery/water/0_c4c1_60767d30_x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3143248"/>
            <a:ext cx="2667328" cy="200292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0"/>
            <a:ext cx="72866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 каких птиц крылья покрыты не перьями, а чешуей?</a:t>
            </a:r>
            <a:endParaRPr lang="ru-RU" sz="3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31746" name="Picture 2" descr="http://www.detskiy-mir.net/images/fotoprikols/1179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357562"/>
            <a:ext cx="2326838" cy="2786082"/>
          </a:xfrm>
          <a:prstGeom prst="rect">
            <a:avLst/>
          </a:prstGeom>
          <a:noFill/>
        </p:spPr>
      </p:pic>
      <p:pic>
        <p:nvPicPr>
          <p:cNvPr id="31748" name="Picture 4" descr="http://img1.liveinternet.ru/images/attach/c/2/74/624/74624781_1280x1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714752"/>
            <a:ext cx="2952734" cy="2362188"/>
          </a:xfrm>
          <a:prstGeom prst="rect">
            <a:avLst/>
          </a:prstGeom>
          <a:noFill/>
        </p:spPr>
      </p:pic>
      <p:pic>
        <p:nvPicPr>
          <p:cNvPr id="31750" name="Picture 6" descr="http://www.freevector.com/site_media/thumbs/a0/22/a022ad2be76486c013e8e33a88825f3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9" y="1785926"/>
            <a:ext cx="3071834" cy="2301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357166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Мех какого пушного зверя самый ценный в России?</a:t>
            </a:r>
            <a:endParaRPr lang="ru-RU" sz="3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32770" name="Picture 2" descr="http://trud-ost.ru/wp-content/uploads/2013/01/%D0%A1%D0%BE%D0%B1%D0%BE%D0%B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643050"/>
            <a:ext cx="2181207" cy="1988876"/>
          </a:xfrm>
          <a:prstGeom prst="rect">
            <a:avLst/>
          </a:prstGeom>
          <a:noFill/>
        </p:spPr>
      </p:pic>
      <p:pic>
        <p:nvPicPr>
          <p:cNvPr id="32772" name="Picture 4" descr="http://g.io.ua/img_aa/large/2329/27/232927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4143380"/>
            <a:ext cx="3058915" cy="2035570"/>
          </a:xfrm>
          <a:prstGeom prst="rect">
            <a:avLst/>
          </a:prstGeom>
          <a:noFill/>
        </p:spPr>
      </p:pic>
      <p:pic>
        <p:nvPicPr>
          <p:cNvPr id="32774" name="Picture 6" descr="http://img-fotki.yandex.ru/get/5601/val-pavlovna.eb/0_5827b_1f1a0986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643050"/>
            <a:ext cx="2524106" cy="190455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00100" y="3643314"/>
            <a:ext cx="2194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СОБОЛЬ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000760" y="3571876"/>
            <a:ext cx="1675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ШИНШИЛЛА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357554" y="5929330"/>
            <a:ext cx="846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ЛИСА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27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85728"/>
            <a:ext cx="71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Monotype Corsiva" pitchFamily="66" charset="0"/>
              </a:rPr>
              <a:t>Конкурс 5. « </a:t>
            </a:r>
            <a:r>
              <a:rPr lang="ru-RU" sz="3600" b="1" i="1" dirty="0" err="1" smtClean="0">
                <a:solidFill>
                  <a:srgbClr val="FF0000"/>
                </a:solidFill>
                <a:latin typeface="Monotype Corsiva" pitchFamily="66" charset="0"/>
              </a:rPr>
              <a:t>Флора+фауна</a:t>
            </a:r>
            <a:r>
              <a:rPr lang="ru-RU" sz="3600" b="1" i="1" dirty="0" smtClean="0">
                <a:solidFill>
                  <a:srgbClr val="FF0000"/>
                </a:solidFill>
                <a:latin typeface="Monotype Corsiva" pitchFamily="66" charset="0"/>
              </a:rPr>
              <a:t>»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785795"/>
            <a:ext cx="750099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Какие растения с названиями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животных вы знаете?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3794" name="Picture 2" descr="http://www.vashsad.ua/downloads/image/7803/img_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857364"/>
            <a:ext cx="2286016" cy="1571636"/>
          </a:xfrm>
          <a:prstGeom prst="rect">
            <a:avLst/>
          </a:prstGeom>
          <a:noFill/>
        </p:spPr>
      </p:pic>
      <p:pic>
        <p:nvPicPr>
          <p:cNvPr id="33796" name="Picture 4" descr="http://www.agromage.com/svss/aetcy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1928802"/>
            <a:ext cx="2214578" cy="1571635"/>
          </a:xfrm>
          <a:prstGeom prst="rect">
            <a:avLst/>
          </a:prstGeom>
          <a:noFill/>
        </p:spPr>
      </p:pic>
      <p:pic>
        <p:nvPicPr>
          <p:cNvPr id="33798" name="Picture 6" descr="http://www.severomorsk-ddt.ru/comp_class/medic/vkladki/thoto/big/100/3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1857364"/>
            <a:ext cx="2524105" cy="168426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42910" y="3571876"/>
            <a:ext cx="2302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Вороний глаз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214679" y="3571876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Кошачья лапка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857884" y="3643314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Собачья петрушка</a:t>
            </a:r>
            <a:endParaRPr lang="ru-RU" dirty="0"/>
          </a:p>
        </p:txBody>
      </p:sp>
    </p:spTree>
  </p:cSld>
  <p:clrMapOvr>
    <a:masterClrMapping/>
  </p:clrMapOvr>
  <p:transition spd="slow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7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37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37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6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857224" y="369333"/>
            <a:ext cx="785818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Это растение было завезено в Европу из Америки в 17 веке. 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Называли его то мексиканским цветком, то перуанской хризантемой. 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 Россию этот экзотический цветок попал во второй половине 18 века. 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Растение это долго бы оставалось украшением городов, если бы 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не прозорливость Данилы </a:t>
            </a:r>
            <a:r>
              <a:rPr kumimoji="0" lang="ru-RU" sz="2400" b="1" u="none" strike="noStrike" cap="none" normalizeH="0" baseline="0" dirty="0" err="1" smtClean="0">
                <a:ln>
                  <a:noFill/>
                </a:ln>
                <a:solidFill>
                  <a:schemeClr val="accent6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Бокарева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, крепостного графа Шереметьева. 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Что это за растение и в чем заслуга графа?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  <p:pic>
        <p:nvPicPr>
          <p:cNvPr id="1027" name="Picture 3" descr="http://img0.liveinternet.ru/images/attach/c/2/74/408/74408984_0_70d9_683eebff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500042"/>
            <a:ext cx="5238750" cy="39338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4259995"/>
            <a:ext cx="65008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Подсолнечник,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ачали давить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подсолнечное масло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 rot="10800000" flipV="1">
            <a:off x="714348" y="754051"/>
            <a:ext cx="75724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Как  отличить ласточку от стрижа?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  <p:pic>
        <p:nvPicPr>
          <p:cNvPr id="35843" name="Picture 3" descr="http://club.foto.ru/gallery/images/photo/2005/07/10/4367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3738552" cy="2644176"/>
          </a:xfrm>
          <a:prstGeom prst="rect">
            <a:avLst/>
          </a:prstGeom>
          <a:noFill/>
        </p:spPr>
      </p:pic>
      <p:pic>
        <p:nvPicPr>
          <p:cNvPr id="35845" name="Picture 5" descr="http://img0.liveinternet.ru/images/attach/c/2/64/210/64210765_0_14c6b_a7561820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28736"/>
            <a:ext cx="3881428" cy="266054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10800000" flipV="1">
            <a:off x="1595864" y="4219194"/>
            <a:ext cx="595227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форме хвоста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длине крыльев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428604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Monotype Corsiva" pitchFamily="66" charset="0"/>
              </a:rPr>
              <a:t>Конкурс 7. « Знатоки  сказок»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071547"/>
            <a:ext cx="785818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Посмотрите на героев разных сказок. Вспомните название сказок и их авторов.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1986" name="Picture 2" descr="http://img21.binimage.org/1c/1f/e5/8b87988abb84ade11b5aa236af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857496"/>
            <a:ext cx="3643338" cy="266924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00562" y="3214686"/>
            <a:ext cx="36433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2"/>
                </a:solidFill>
              </a:rPr>
              <a:t>Галчонок.</a:t>
            </a:r>
          </a:p>
          <a:p>
            <a:r>
              <a:rPr lang="ru-RU" b="1" i="1" dirty="0" smtClean="0">
                <a:solidFill>
                  <a:schemeClr val="accent2"/>
                </a:solidFill>
              </a:rPr>
              <a:t>Э.Успенский.</a:t>
            </a:r>
          </a:p>
          <a:p>
            <a:r>
              <a:rPr lang="ru-RU" b="1" i="1" dirty="0" smtClean="0">
                <a:solidFill>
                  <a:schemeClr val="accent2"/>
                </a:solidFill>
              </a:rPr>
              <a:t>«Дядя Фёдор, пёс и кот»</a:t>
            </a:r>
            <a:endParaRPr lang="ru-RU" b="1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www.freelancejob.ru/upload/513/359434586949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3071834" cy="221457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29058" y="1643050"/>
            <a:ext cx="42944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2"/>
                </a:solidFill>
              </a:rPr>
              <a:t>Гусь. С.Лагерлеф.</a:t>
            </a:r>
          </a:p>
          <a:p>
            <a:r>
              <a:rPr lang="ru-RU" b="1" i="1" dirty="0" smtClean="0">
                <a:solidFill>
                  <a:schemeClr val="accent2"/>
                </a:solidFill>
              </a:rPr>
              <a:t>«Чудесное путешествие Нильса с дикими гусями»</a:t>
            </a:r>
            <a:endParaRPr lang="ru-RU" b="1" i="1" dirty="0">
              <a:solidFill>
                <a:schemeClr val="accent2"/>
              </a:solidFill>
            </a:endParaRPr>
          </a:p>
        </p:txBody>
      </p:sp>
      <p:pic>
        <p:nvPicPr>
          <p:cNvPr id="44036" name="Picture 4" descr="http://img1.liveinternet.ru/images/attach/c/2/72/235/72235458_37246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357562"/>
            <a:ext cx="2643206" cy="24746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14744" y="4000504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2"/>
                </a:solidFill>
              </a:rPr>
              <a:t>Петушок. А.С.Пушкин</a:t>
            </a:r>
          </a:p>
          <a:p>
            <a:r>
              <a:rPr lang="ru-RU" b="1" i="1" dirty="0" smtClean="0">
                <a:solidFill>
                  <a:schemeClr val="accent2"/>
                </a:solidFill>
              </a:rPr>
              <a:t>«Сказка о золотом петушке»</a:t>
            </a:r>
            <a:endParaRPr lang="ru-RU" b="1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design.chelni.ru/oboi/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00108"/>
            <a:ext cx="3214710" cy="24288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000496" y="1714488"/>
            <a:ext cx="4414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2"/>
                </a:solidFill>
              </a:rPr>
              <a:t>Сова. </a:t>
            </a:r>
            <a:r>
              <a:rPr lang="ru-RU" b="1" i="1" dirty="0" err="1" smtClean="0">
                <a:solidFill>
                  <a:schemeClr val="accent2"/>
                </a:solidFill>
              </a:rPr>
              <a:t>А.Милн</a:t>
            </a:r>
            <a:endParaRPr lang="ru-RU" b="1" i="1" dirty="0" smtClean="0">
              <a:solidFill>
                <a:schemeClr val="accent2"/>
              </a:solidFill>
            </a:endParaRPr>
          </a:p>
          <a:p>
            <a:r>
              <a:rPr lang="ru-RU" b="1" i="1" dirty="0" smtClean="0">
                <a:solidFill>
                  <a:schemeClr val="accent2"/>
                </a:solidFill>
              </a:rPr>
              <a:t>«</a:t>
            </a:r>
            <a:r>
              <a:rPr lang="ru-RU" b="1" i="1" dirty="0" err="1" smtClean="0">
                <a:solidFill>
                  <a:schemeClr val="accent2"/>
                </a:solidFill>
              </a:rPr>
              <a:t>Винни</a:t>
            </a:r>
            <a:r>
              <a:rPr lang="ru-RU" b="1" i="1" dirty="0" smtClean="0">
                <a:solidFill>
                  <a:schemeClr val="accent2"/>
                </a:solidFill>
              </a:rPr>
              <a:t> Пух и все, все, все»</a:t>
            </a:r>
            <a:endParaRPr lang="ru-RU" b="1" i="1" dirty="0">
              <a:solidFill>
                <a:schemeClr val="accent2"/>
              </a:solidFill>
            </a:endParaRPr>
          </a:p>
        </p:txBody>
      </p:sp>
      <p:pic>
        <p:nvPicPr>
          <p:cNvPr id="45060" name="Picture 4" descr="http://ollforkids.ru/uploads/posts/2012-07/1342664174_010_0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571876"/>
            <a:ext cx="2939562" cy="242889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143372" y="4000504"/>
            <a:ext cx="33522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2"/>
                </a:solidFill>
              </a:rPr>
              <a:t>Ласточка. Г.Х.Андерсен</a:t>
            </a:r>
          </a:p>
          <a:p>
            <a:r>
              <a:rPr lang="ru-RU" b="1" i="1" dirty="0" smtClean="0">
                <a:solidFill>
                  <a:schemeClr val="accent2"/>
                </a:solidFill>
              </a:rPr>
              <a:t>«</a:t>
            </a:r>
            <a:r>
              <a:rPr lang="ru-RU" b="1" i="1" dirty="0" err="1" smtClean="0">
                <a:solidFill>
                  <a:schemeClr val="accent2"/>
                </a:solidFill>
              </a:rPr>
              <a:t>Дюймовочка</a:t>
            </a:r>
            <a:r>
              <a:rPr lang="ru-RU" b="1" i="1" dirty="0" smtClean="0">
                <a:solidFill>
                  <a:schemeClr val="accent2"/>
                </a:solidFill>
              </a:rPr>
              <a:t>»</a:t>
            </a:r>
            <a:endParaRPr lang="ru-RU" b="1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0" y="1071546"/>
            <a:ext cx="864396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Берегите эти земли, эти воды,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Даже малую былиночку любя,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Берегите всех зверей внутри природы,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Убивайте лишь зверей внутри себя.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                                Евгений Евтушенко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285984" y="1357298"/>
            <a:ext cx="514353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 клада у Природы есть-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Вода, земля и воздух-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 её основы.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Какая б не пришла беда,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целы они -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Всё возродится снова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1071538" y="395652"/>
            <a:ext cx="7429552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Презентация к Общероссийскому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конкурсу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2012-2013 учебного года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методических разработок занятий и внеклассных мероприятий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для педагогов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«Лучшее в начальной школе»!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Arial" pitchFamily="34" charset="0"/>
              </a:rPr>
              <a:t>В номинации: презентация мероприятия.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Arial" pitchFamily="34" charset="0"/>
              </a:rPr>
              <a:t>Подготовила: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err="1" smtClean="0">
                <a:latin typeface="Arial" pitchFamily="34" charset="0"/>
              </a:rPr>
              <a:t>Видишева</a:t>
            </a:r>
            <a:r>
              <a:rPr lang="ru-RU" sz="1600" b="1" dirty="0" smtClean="0">
                <a:latin typeface="Arial" pitchFamily="34" charset="0"/>
              </a:rPr>
              <a:t> Светлана Васильевна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Arial" pitchFamily="34" charset="0"/>
              </a:rPr>
              <a:t>учитель начальных классов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Arial" pitchFamily="34" charset="0"/>
              </a:rPr>
              <a:t>МОУ-СОШ с.Каменка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err="1" smtClean="0">
                <a:latin typeface="Arial" pitchFamily="34" charset="0"/>
              </a:rPr>
              <a:t>Марксовского</a:t>
            </a:r>
            <a:r>
              <a:rPr lang="ru-RU" sz="1600" b="1" dirty="0" smtClean="0">
                <a:latin typeface="Arial" pitchFamily="34" charset="0"/>
              </a:rPr>
              <a:t>  района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Arial" pitchFamily="34" charset="0"/>
              </a:rPr>
              <a:t>Саратовской области.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4744" y="5429264"/>
            <a:ext cx="2133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smtClean="0"/>
              <a:t>     с.Каменка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2013г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85729"/>
            <a:ext cx="764386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2"/>
                </a:solidFill>
                <a:latin typeface="Monotype Corsiva" pitchFamily="66" charset="0"/>
              </a:rPr>
              <a:t>Конкурс 1. « В мире растений»</a:t>
            </a:r>
            <a:br>
              <a:rPr lang="ru-RU" sz="4400" b="1" dirty="0" smtClean="0">
                <a:solidFill>
                  <a:schemeClr val="accent2"/>
                </a:solidFill>
                <a:latin typeface="Monotype Corsiva" pitchFamily="66" charset="0"/>
              </a:rPr>
            </a:b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714348" y="1583754"/>
            <a:ext cx="6143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2.Какое дерево даёт лучшую древесину для изготовления музыкальных инструментов?  </a:t>
            </a:r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3786182" y="2332652"/>
            <a:ext cx="4500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Сосна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785786" y="1092201"/>
            <a:ext cx="83582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.Какое дерево цветёт позже всех?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29322" y="1142984"/>
            <a:ext cx="187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Липа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785786" y="2769986"/>
            <a:ext cx="599299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Из древесины какого дерева делают спички?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3214687"/>
            <a:ext cx="1635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Осина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785786" y="3693316"/>
            <a:ext cx="699429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Какой ядовитый  кустарник  цветёт ранней весной?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14546" y="4071942"/>
            <a:ext cx="3494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Волчье лыко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00042"/>
            <a:ext cx="70009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accent2"/>
                </a:solidFill>
                <a:latin typeface="Monotype Corsiva" pitchFamily="66" charset="0"/>
              </a:rPr>
              <a:t>Конкурс 2. « Поляна загадок»</a:t>
            </a:r>
            <a:r>
              <a:rPr lang="ru-RU" sz="4400" b="1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sz="4400" b="1" dirty="0" smtClean="0">
                <a:solidFill>
                  <a:schemeClr val="accent2"/>
                </a:solidFill>
                <a:latin typeface="Monotype Corsiva" pitchFamily="66" charset="0"/>
              </a:rPr>
            </a:b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1571613"/>
            <a:ext cx="65008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 зверь, не птица,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 нос как спица?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8434" name="Picture 2" descr="http://im7-tub-ru.yandex.net/i?id=408763315-12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7" y="3500438"/>
            <a:ext cx="2745480" cy="217853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357686" y="4214818"/>
            <a:ext cx="3354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КОМАР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500042"/>
            <a:ext cx="765550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Платье потерялось,</a:t>
            </a:r>
          </a:p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пуговки остались.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1506" name="Picture 2" descr="http://cs405526.userapi.com/v405526697/3d88/L_TZADf2p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928934"/>
            <a:ext cx="4143404" cy="278608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72066" y="3500438"/>
            <a:ext cx="2554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Рябина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5864" y="500043"/>
            <a:ext cx="5642890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Нам и в дождь и в зной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Поможет друг</a:t>
            </a:r>
          </a:p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Зелёный и хороший-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Протянет нам десятки рук</a:t>
            </a:r>
          </a:p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тысячи ладошек.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2530" name="Picture 2" descr="http://amolife.com/image/images/stories/Nature/Sky/rainbow_photography_%283%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071810"/>
            <a:ext cx="3786214" cy="284310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857752" y="4000504"/>
            <a:ext cx="342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Дерево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642919"/>
            <a:ext cx="823390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Зелёный поясок в траве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затерялся. Кто это?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3554" name="Picture 2" descr="http://pervisad.ru/wp-content/uploads/2012/07/%D1%8F%D1%89%D0%B5%D1%80%D0%B8%D1%86%D0%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786058"/>
            <a:ext cx="3786214" cy="288440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714876" y="3429000"/>
            <a:ext cx="3285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Ящерица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428604"/>
            <a:ext cx="61436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chemeClr val="accent2"/>
                </a:solidFill>
                <a:latin typeface="Monotype Corsiva" pitchFamily="66" charset="0"/>
              </a:rPr>
              <a:t>Конкурс 3. «Смекалка»</a:t>
            </a:r>
            <a:br>
              <a:rPr lang="ru-RU" sz="4800" b="1" i="1" dirty="0" smtClean="0">
                <a:solidFill>
                  <a:schemeClr val="accent2"/>
                </a:solidFill>
                <a:latin typeface="Monotype Corsiva" pitchFamily="66" charset="0"/>
              </a:rPr>
            </a:br>
            <a:endParaRPr lang="ru-RU" sz="4800" b="1" i="1" dirty="0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 rot="10800000" flipV="1">
            <a:off x="857222" y="1216167"/>
            <a:ext cx="714380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1.Что будет делать ворона, прожив три года?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6" name="Овал 5"/>
          <p:cNvSpPr/>
          <p:nvPr/>
        </p:nvSpPr>
        <p:spPr bwMode="auto">
          <a:xfrm>
            <a:off x="5072066" y="2000240"/>
            <a:ext cx="2714644" cy="107157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Жить четвёртый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 rot="10800000" flipV="1">
            <a:off x="857224" y="3293207"/>
            <a:ext cx="65501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2.На каких полях трава не растёт?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2928926" y="4143380"/>
            <a:ext cx="3214710" cy="135732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На полях шляпы</a:t>
            </a:r>
          </a:p>
        </p:txBody>
      </p:sp>
    </p:spTree>
  </p:cSld>
  <p:clrMapOvr>
    <a:masterClrMapping/>
  </p:clrMapOvr>
  <p:transition spd="slow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571472" y="1046440"/>
            <a:ext cx="823568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чёрной  кошке легче всего пробраться  в дом?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4" name="Пятно 1 3"/>
          <p:cNvSpPr/>
          <p:nvPr/>
        </p:nvSpPr>
        <p:spPr bwMode="auto">
          <a:xfrm>
            <a:off x="3428992" y="1285860"/>
            <a:ext cx="3357586" cy="2428892"/>
          </a:xfrm>
          <a:prstGeom prst="irregularSeal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Когда открыта дверь</a:t>
            </a: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500034" y="4214817"/>
            <a:ext cx="829897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 какое дерево садится птица после дождя?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6" name="Пятно 1 5"/>
          <p:cNvSpPr/>
          <p:nvPr/>
        </p:nvSpPr>
        <p:spPr bwMode="auto">
          <a:xfrm>
            <a:off x="2928926" y="4572008"/>
            <a:ext cx="3143272" cy="1843094"/>
          </a:xfrm>
          <a:prstGeom prst="irregularSeal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На  мокрое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анимированные (4)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анимированные (4)</Template>
  <TotalTime>437</TotalTime>
  <Words>479</Words>
  <Application>Microsoft PowerPoint</Application>
  <PresentationFormat>Экран (4:3)</PresentationFormat>
  <Paragraphs>104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анимированные (4)</vt:lpstr>
      <vt:lpstr>«Три клада у природы есть…»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Manager/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«Три клада у природы есть…» </dc:title>
  <dc:subject/>
  <dc:creator>admin</dc:creator>
  <cp:keywords/>
  <dc:description/>
  <cp:lastModifiedBy>admin</cp:lastModifiedBy>
  <cp:revision>58</cp:revision>
  <cp:lastPrinted>1601-01-01T00:00:00Z</cp:lastPrinted>
  <dcterms:created xsi:type="dcterms:W3CDTF">2013-03-28T14:34:30Z</dcterms:created>
  <dcterms:modified xsi:type="dcterms:W3CDTF">2013-04-10T09:27:33Z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TC010900221033</vt:lpwstr>
  </property>
</Properties>
</file>