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0" r:id="rId2"/>
    <p:sldId id="276" r:id="rId3"/>
    <p:sldId id="260" r:id="rId4"/>
    <p:sldId id="271" r:id="rId5"/>
    <p:sldId id="272" r:id="rId6"/>
    <p:sldId id="261" r:id="rId7"/>
    <p:sldId id="273" r:id="rId8"/>
    <p:sldId id="262" r:id="rId9"/>
    <p:sldId id="274" r:id="rId10"/>
    <p:sldId id="275" r:id="rId11"/>
    <p:sldId id="277" r:id="rId12"/>
    <p:sldId id="263" r:id="rId13"/>
    <p:sldId id="278" r:id="rId14"/>
    <p:sldId id="264" r:id="rId15"/>
    <p:sldId id="279" r:id="rId16"/>
    <p:sldId id="280" r:id="rId17"/>
    <p:sldId id="265" r:id="rId18"/>
    <p:sldId id="266" r:id="rId19"/>
    <p:sldId id="267" r:id="rId20"/>
    <p:sldId id="288" r:id="rId21"/>
    <p:sldId id="281" r:id="rId22"/>
    <p:sldId id="268" r:id="rId23"/>
    <p:sldId id="282" r:id="rId24"/>
    <p:sldId id="283" r:id="rId25"/>
    <p:sldId id="284" r:id="rId26"/>
    <p:sldId id="285" r:id="rId27"/>
    <p:sldId id="286" r:id="rId28"/>
    <p:sldId id="269" r:id="rId29"/>
    <p:sldId id="287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DA71"/>
    <a:srgbClr val="FFDE8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9" autoAdjust="0"/>
  </p:normalViewPr>
  <p:slideViewPr>
    <p:cSldViewPr>
      <p:cViewPr varScale="1">
        <p:scale>
          <a:sx n="82" d="100"/>
          <a:sy n="82" d="100"/>
        </p:scale>
        <p:origin x="-1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2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71AD0-69CA-4C46-88A0-3915C3292C44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B8067-5366-4FF5-BD44-40DC9B8AD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B8067-5366-4FF5-BD44-40DC9B8AD8B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1CF1841-0DC4-4FCE-874F-0217678D0737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E2168EA-4A09-480E-8FF0-7BC99BC61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042F41B-5A40-4B18-A15A-E3D8BB7B83A0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B52116B-2456-409B-9ABD-DC12A684E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E693204-CDBE-48AB-9204-9165E9250ED3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1850185-8C70-4A08-95B8-5FF6058CA7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BF9320D-F27A-4CED-9408-55DF4B719C61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E8AACDA-C26E-4112-A489-CADD1E514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7CCE222-ED0D-4EA9-84B5-5EEA814FB6C1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D3B760E-858C-4D26-A503-5F0B115FA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3456666-3A6D-49EF-AA66-97F78685BA54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CFDCD2F-BD3E-4969-80CE-479B241211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7BB11F8-62FB-4178-8EE1-43A84AF7253B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10CBCBE-48AB-46F9-BDD6-75E8C16D7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745EAFE-7B1C-4D27-AA79-124DFAC1B857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116AEA6-26F3-45EB-B65B-7405D1D7D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3DBFD11-EE48-43DD-9A3A-18F9B78C587B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EDD55BB-AD05-48A4-86A1-851EBA90B1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5B33F6-817B-48DF-B0FC-5ACE9E88DE1B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1267A0D-690F-4AF5-95FE-F9435C4BB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BF1435F-588A-4437-9955-F48A375C9783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503FC1C-1E02-44CB-B883-8103854E7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0"/>
              </a:schemeClr>
            </a:gs>
            <a:gs pos="12000">
              <a:srgbClr val="E6D78A"/>
            </a:gs>
            <a:gs pos="12000">
              <a:schemeClr val="accent6">
                <a:lumMod val="50000"/>
              </a:schemeClr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C00000"/>
            </a:gs>
            <a:gs pos="100000">
              <a:schemeClr val="accent6">
                <a:lumMod val="50000"/>
              </a:schemeClr>
            </a:gs>
            <a:gs pos="100000">
              <a:schemeClr val="accent6">
                <a:lumMod val="5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0" y="3429000"/>
            <a:ext cx="9144000" cy="3168650"/>
          </a:xfrm>
          <a:prstGeom prst="flowChartDocument">
            <a:avLst/>
          </a:prstGeom>
          <a:gradFill flip="none" rotWithShape="1">
            <a:gsLst>
              <a:gs pos="0">
                <a:srgbClr val="FFDA71">
                  <a:tint val="66000"/>
                  <a:satMod val="160000"/>
                </a:srgbClr>
              </a:gs>
              <a:gs pos="50000">
                <a:srgbClr val="FFDA71">
                  <a:tint val="44500"/>
                  <a:satMod val="160000"/>
                </a:srgbClr>
              </a:gs>
              <a:gs pos="100000">
                <a:srgbClr val="FFDA71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документ 10"/>
          <p:cNvSpPr/>
          <p:nvPr/>
        </p:nvSpPr>
        <p:spPr>
          <a:xfrm rot="10800000">
            <a:off x="0" y="188913"/>
            <a:ext cx="9144000" cy="3240087"/>
          </a:xfrm>
          <a:prstGeom prst="flowChartDocument">
            <a:avLst/>
          </a:prstGeom>
          <a:gradFill flip="none" rotWithShape="1">
            <a:gsLst>
              <a:gs pos="0">
                <a:srgbClr val="FFDA71">
                  <a:tint val="66000"/>
                  <a:satMod val="160000"/>
                </a:srgbClr>
              </a:gs>
              <a:gs pos="50000">
                <a:srgbClr val="FFDA71">
                  <a:tint val="44500"/>
                  <a:satMod val="160000"/>
                </a:srgbClr>
              </a:gs>
              <a:gs pos="100000">
                <a:srgbClr val="FFDA71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Рисунок 11" descr="63794594_023338097.png"/>
          <p:cNvPicPr>
            <a:picLocks noChangeAspect="1"/>
          </p:cNvPicPr>
          <p:nvPr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43831" y="-34666"/>
            <a:ext cx="768034" cy="791208"/>
          </a:xfrm>
          <a:prstGeom prst="rect">
            <a:avLst/>
          </a:prstGeom>
        </p:spPr>
      </p:pic>
      <p:pic>
        <p:nvPicPr>
          <p:cNvPr id="13" name="Рисунок 12" descr="63794594_023338097.png"/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5840720">
            <a:off x="8326477" y="6039205"/>
            <a:ext cx="768034" cy="7912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100%20&#1083;&#1077;&#1090;%20&#1057;.&#1052;&#1080;&#1093;&#1072;&#1083;&#1082;&#1086;&#1074;&#1091;\Privivka.mp3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100%20&#1083;&#1077;&#1090;%20&#1057;.&#1052;&#1080;&#1093;&#1072;&#1083;&#1082;&#1086;&#1074;&#1091;\Sergey_Mihalkov-foma.mp3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100%20&#1083;&#1077;&#1090;%20&#1057;.&#1052;&#1080;&#1093;&#1072;&#1083;&#1082;&#1086;&#1074;&#1091;\Barany.mp3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100%20&#1083;&#1077;&#1090;%20&#1057;.&#1052;&#1080;&#1093;&#1072;&#1083;&#1082;&#1086;&#1074;&#1091;\Audio-skazki__-Sergey_Mihalkov._A_chto_u_Vas.mp3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100%20&#1083;&#1077;&#1090;%20&#1057;.&#1052;&#1080;&#1093;&#1072;&#1083;&#1082;&#1086;&#1074;&#1091;\Mihalkov_Sergey-Mi_edem,_edem,_edem_v_dalekie_kraya_))))%20(1).mp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100%20&#1083;&#1077;&#1090;%20&#1057;.&#1052;&#1080;&#1093;&#1072;&#1083;&#1082;&#1086;&#1074;&#1091;\Moi_shenok.mp3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993300"/>
                </a:solidFill>
                <a:latin typeface="Monotype Corsiva" pitchFamily="66" charset="0"/>
              </a:rPr>
              <a:t>«Путешествие по стихам </a:t>
            </a:r>
            <a:br>
              <a:rPr lang="ru-RU" b="1" dirty="0" smtClean="0">
                <a:solidFill>
                  <a:srgbClr val="9933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993300"/>
                </a:solidFill>
                <a:latin typeface="Monotype Corsiva" pitchFamily="66" charset="0"/>
              </a:rPr>
              <a:t>Сергея Владимировича Михалкова»</a:t>
            </a:r>
            <a:endParaRPr lang="ru-RU" b="1" dirty="0">
              <a:solidFill>
                <a:srgbClr val="9933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http://www.seferisrael.co.il/assets/products/1644/large/%D0%9C%D0%B8%D1%85%D0%B0%D0%BB%D0%BA%D0%BE%D0%B2%20%D0%A1%D0%B0%D0%BC.%D0%9B%D1%83%D1%87%D1%88.%D0%A1%D1%82%D0%B8%D1%85%D0%B8.jpg?130987471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844824"/>
            <a:ext cx="309634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book-online.com.ua/images/page_img/1629/b_1629_i_0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614487"/>
            <a:ext cx="5715000" cy="3629025"/>
          </a:xfrm>
          <a:prstGeom prst="flowChartAlternateProcess">
            <a:avLst/>
          </a:prstGeom>
          <a:noFill/>
          <a:ln w="57150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3300"/>
                </a:solidFill>
                <a:latin typeface="Monotype Corsiva" pitchFamily="66" charset="0"/>
                <a:cs typeface="Arial" pitchFamily="34" charset="0"/>
              </a:rPr>
              <a:t>«</a:t>
            </a:r>
            <a:r>
              <a:rPr lang="ru-RU" b="1" dirty="0" err="1" smtClean="0">
                <a:solidFill>
                  <a:srgbClr val="993300"/>
                </a:solidFill>
                <a:latin typeface="Monotype Corsiva" pitchFamily="66" charset="0"/>
                <a:cs typeface="Arial" pitchFamily="34" charset="0"/>
              </a:rPr>
              <a:t>Трезор</a:t>
            </a:r>
            <a:r>
              <a:rPr lang="ru-RU" b="1" dirty="0" smtClean="0">
                <a:solidFill>
                  <a:srgbClr val="993300"/>
                </a:solidFill>
                <a:latin typeface="Monotype Corsiva" pitchFamily="66" charset="0"/>
                <a:cs typeface="Arial" pitchFamily="34" charset="0"/>
              </a:rPr>
              <a:t>»</a:t>
            </a:r>
            <a:endParaRPr lang="ru-RU" b="1" dirty="0">
              <a:solidFill>
                <a:srgbClr val="9933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http://s017.radikal.ru/i443/1110/96/390439059e9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196752"/>
            <a:ext cx="353848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3300"/>
                </a:solidFill>
                <a:latin typeface="Monotype Corsiva" pitchFamily="66" charset="0"/>
                <a:cs typeface="Arial" pitchFamily="34" charset="0"/>
              </a:rPr>
              <a:t>«</a:t>
            </a:r>
            <a:r>
              <a:rPr lang="ru-RU" b="1" dirty="0" err="1" smtClean="0">
                <a:solidFill>
                  <a:srgbClr val="993300"/>
                </a:solidFill>
                <a:latin typeface="Monotype Corsiva" pitchFamily="66" charset="0"/>
                <a:cs typeface="Arial" pitchFamily="34" charset="0"/>
              </a:rPr>
              <a:t>Трезор</a:t>
            </a:r>
            <a:r>
              <a:rPr lang="ru-RU" b="1" dirty="0" smtClean="0">
                <a:solidFill>
                  <a:srgbClr val="993300"/>
                </a:solidFill>
                <a:latin typeface="Monotype Corsiva" pitchFamily="66" charset="0"/>
                <a:cs typeface="Arial" pitchFamily="34" charset="0"/>
              </a:rPr>
              <a:t>»</a:t>
            </a:r>
            <a:endParaRPr lang="ru-RU" b="1" dirty="0">
              <a:solidFill>
                <a:srgbClr val="993300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     На дверях висел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Замок.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Взаперти сидел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Щенок.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Все ушли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И одного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В доме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Заперли его.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     Мы оставили </a:t>
            </a:r>
            <a:r>
              <a:rPr lang="ru-RU" sz="2000" b="1" dirty="0" err="1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Трезора</a:t>
            </a: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Без присмотра,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Без надзора.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И поэтому щенок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Перепортил всё, что мог.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     Разорвал на кукле платье,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Зайцу выдрал шерсти клок,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endParaRPr lang="ru-RU" sz="2000" b="1" dirty="0" smtClean="0">
              <a:solidFill>
                <a:srgbClr val="99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В коридор из-под кровати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Наши туфли уволок.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     Под кровать загнал кота -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Кот остался без хвоста.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     Отыскал на кухне угол -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С головой забрался в уголь,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Вылез чёрный - не узнать.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Влез в кувшин - Перевернулся,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Чуть совсем не захлебнулся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И улёгся на кровать Спать...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     Мы щенка в воде и мыле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Два часа мочалкой мыли.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Ни за что теперь его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Не оставим одного!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4 страница </a:t>
            </a:r>
            <a:endParaRPr lang="ru-RU" dirty="0"/>
          </a:p>
        </p:txBody>
      </p:sp>
      <p:pic>
        <p:nvPicPr>
          <p:cNvPr id="4" name="Содержимое 3" descr="http://cv01.twirpx.net/0949/094922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196752"/>
            <a:ext cx="345638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993300"/>
                </a:solidFill>
                <a:latin typeface="Monotype Corsiva" pitchFamily="66" charset="0"/>
              </a:rPr>
              <a:t>«Прививка»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472608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— На прививку! Первый класс!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— Вы слыхали? Это нас!.. —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Я прививки не боюсь: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Если надо — уколюсь!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Ну, подумаешь, укол!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Укололи и — пошел...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Это только трус боится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На укол идти к врачу.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Лично я при виде шприца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Улыбаюсь и шучу.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Я вхожу один из первых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В медицинский кабинет.</a:t>
            </a:r>
            <a:r>
              <a:rPr lang="ru-RU" sz="2000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rgbClr val="99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47260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993300"/>
                </a:solidFill>
              </a:rPr>
              <a:t>У </a:t>
            </a: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меня стальные нервы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Или вовсе нервов нет!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Если только кто бы знал бы,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Что билеты на футбол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Я охотно променял бы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На добавочный укол!..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— На прививку! Первый класс!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— Вы слыхали? Это нас!.. —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Почему я встал у стенки?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У меня... дрожат коленки...</a:t>
            </a:r>
            <a:endParaRPr lang="ru-RU" sz="2000" b="1" dirty="0">
              <a:solidFill>
                <a:srgbClr val="99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riviv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460432" y="55892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ape.cc/uploads/posts/2011-09/1316776734_14404934.ft.236.2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620688"/>
            <a:ext cx="403244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5 страница </a:t>
            </a:r>
            <a:endParaRPr lang="ru-RU" dirty="0"/>
          </a:p>
        </p:txBody>
      </p:sp>
      <p:pic>
        <p:nvPicPr>
          <p:cNvPr id="6" name="Содержимое 5" descr="http://img-fotki.yandex.ru/get/4517/9962662.d7/0_663ea_ec0449c8_X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124744"/>
            <a:ext cx="351585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3300"/>
                </a:solidFill>
                <a:latin typeface="Monotype Corsiva" pitchFamily="66" charset="0"/>
              </a:rPr>
              <a:t>«Фома»</a:t>
            </a:r>
            <a:br>
              <a:rPr lang="ru-RU" b="1" dirty="0" smtClean="0">
                <a:solidFill>
                  <a:srgbClr val="993300"/>
                </a:solidFill>
                <a:latin typeface="Monotype Corsiva" pitchFamily="66" charset="0"/>
              </a:rPr>
            </a:br>
            <a:endParaRPr lang="ru-RU" dirty="0">
              <a:solidFill>
                <a:srgbClr val="9933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993300"/>
                </a:solidFill>
              </a:rPr>
              <a:t>В одном переулке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Стояли дома.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В одном из домов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Жил упрямый Фома.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</a:rPr>
              <a:t>      Ни дома, ни в школе,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Нигде, никому -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Не верил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Упрямый Фома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Ничему.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</a:rPr>
              <a:t>      На улицах слякоть,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И дождик,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И град.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- Наденьте галоши, -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Ему говорят.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993300"/>
                </a:solidFill>
              </a:rPr>
              <a:t>     </a:t>
            </a:r>
            <a:r>
              <a:rPr lang="ru-RU" b="1" dirty="0" smtClean="0">
                <a:solidFill>
                  <a:srgbClr val="993300"/>
                </a:solidFill>
              </a:rPr>
              <a:t>- </a:t>
            </a:r>
            <a:r>
              <a:rPr lang="ru-RU" sz="2000" b="1" dirty="0" smtClean="0">
                <a:solidFill>
                  <a:srgbClr val="993300"/>
                </a:solidFill>
              </a:rPr>
              <a:t>Неправда, -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Не верит Фома, -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Это ложь... -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И прямо по лужам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Идет без галош.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</a:rPr>
              <a:t>      Мороз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Надевают ребята коньки.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Прохожие подняли воротники.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Фоме говорят: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- Наступила зима. -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В трусах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На прогулку выходит Фома.</a:t>
            </a:r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5" name="Sergey_Mihalkov-fom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04448" y="55892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038600" cy="5793507"/>
          </a:xfrm>
        </p:spPr>
        <p:txBody>
          <a:bodyPr/>
          <a:lstStyle/>
          <a:p>
            <a:r>
              <a:rPr lang="ru-RU" sz="2000" b="1" dirty="0" smtClean="0">
                <a:solidFill>
                  <a:srgbClr val="993300"/>
                </a:solidFill>
              </a:rPr>
              <a:t>Идёт в зоопарке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С экскурсией он,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- Смотрите, - ему говорят, -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Это слон. -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И снова не верит Фома: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- Это ложь.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Совсем этот слон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На слона не похож.</a:t>
            </a:r>
          </a:p>
          <a:p>
            <a:r>
              <a:rPr lang="ru-RU" sz="2000" b="1" dirty="0" smtClean="0">
                <a:solidFill>
                  <a:srgbClr val="993300"/>
                </a:solidFill>
              </a:rPr>
              <a:t>Однажды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Приснился упрямому сон,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Как будто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Шагает по Африке он.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С небес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Африканское солнце печёт,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Река, под названием Конго,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Течёт.</a:t>
            </a:r>
            <a:endParaRPr lang="en-US" sz="2000" b="1" dirty="0" smtClean="0">
              <a:solidFill>
                <a:srgbClr val="993300"/>
              </a:solidFill>
            </a:endParaRPr>
          </a:p>
          <a:p>
            <a:r>
              <a:rPr lang="ru-RU" sz="2000" b="1" dirty="0" smtClean="0">
                <a:solidFill>
                  <a:srgbClr val="993300"/>
                </a:solidFill>
              </a:rPr>
              <a:t>Подходит к реке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Пионерский отряд.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Ребята Фоме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У реки говорят: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656"/>
            <a:ext cx="4038600" cy="5793507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     </a:t>
            </a:r>
            <a:r>
              <a:rPr lang="ru-RU" sz="2000" b="1" dirty="0" smtClean="0">
                <a:solidFill>
                  <a:srgbClr val="993300"/>
                </a:solidFill>
              </a:rPr>
              <a:t>Купаться нельзя: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Аллигаторов тьма.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- Неправда! -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Друзьям отвечает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Фома.</a:t>
            </a:r>
          </a:p>
          <a:p>
            <a:r>
              <a:rPr lang="ru-RU" sz="2000" b="1" dirty="0" smtClean="0">
                <a:solidFill>
                  <a:srgbClr val="993300"/>
                </a:solidFill>
              </a:rPr>
              <a:t>Трусы и рубашка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Лежат на песке.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Упрямец плывёт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По опасной реке.</a:t>
            </a:r>
          </a:p>
          <a:p>
            <a:r>
              <a:rPr lang="ru-RU" sz="2000" b="1" dirty="0" smtClean="0">
                <a:solidFill>
                  <a:srgbClr val="993300"/>
                </a:solidFill>
              </a:rPr>
              <a:t>Близка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Аллигатора хищная пасть.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- Спасайся, несчастный,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Ты можешь пропасть!</a:t>
            </a:r>
          </a:p>
          <a:p>
            <a:r>
              <a:rPr lang="ru-RU" sz="2000" b="1" dirty="0" smtClean="0">
                <a:solidFill>
                  <a:srgbClr val="993300"/>
                </a:solidFill>
              </a:rPr>
              <a:t>Но слышен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Ребятам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Знакомый ответ: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- Прошу не учить,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Мне </a:t>
            </a:r>
            <a:r>
              <a:rPr lang="ru-RU" sz="2000" b="1" dirty="0" err="1" smtClean="0">
                <a:solidFill>
                  <a:srgbClr val="993300"/>
                </a:solidFill>
              </a:rPr>
              <a:t>одинадцать</a:t>
            </a:r>
            <a:r>
              <a:rPr lang="ru-RU" sz="2000" b="1" dirty="0" smtClean="0">
                <a:solidFill>
                  <a:srgbClr val="993300"/>
                </a:solidFill>
              </a:rPr>
              <a:t> лет!</a:t>
            </a:r>
          </a:p>
          <a:p>
            <a:endParaRPr lang="ru-RU" sz="2000" b="1" dirty="0" smtClean="0">
              <a:solidFill>
                <a:srgbClr val="993300"/>
              </a:solidFill>
            </a:endParaRPr>
          </a:p>
          <a:p>
            <a:endParaRPr lang="ru-RU" b="1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038600" cy="5793507"/>
          </a:xfrm>
        </p:spPr>
        <p:txBody>
          <a:bodyPr/>
          <a:lstStyle/>
          <a:p>
            <a:r>
              <a:rPr lang="ru-RU" sz="2000" b="1" dirty="0" smtClean="0">
                <a:solidFill>
                  <a:srgbClr val="993300"/>
                </a:solidFill>
              </a:rPr>
              <a:t>Уже крокодил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У </a:t>
            </a:r>
            <a:r>
              <a:rPr lang="ru-RU" sz="2000" b="1" dirty="0" err="1" smtClean="0">
                <a:solidFill>
                  <a:srgbClr val="993300"/>
                </a:solidFill>
              </a:rPr>
              <a:t>фомы</a:t>
            </a:r>
            <a:r>
              <a:rPr lang="ru-RU" sz="2000" b="1" dirty="0" smtClean="0">
                <a:solidFill>
                  <a:srgbClr val="993300"/>
                </a:solidFill>
              </a:rPr>
              <a:t> за спиной.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Уже крокодил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Поперхнулся </a:t>
            </a:r>
            <a:r>
              <a:rPr lang="ru-RU" sz="2000" b="1" dirty="0" err="1" smtClean="0">
                <a:solidFill>
                  <a:srgbClr val="993300"/>
                </a:solidFill>
              </a:rPr>
              <a:t>фомой</a:t>
            </a:r>
            <a:r>
              <a:rPr lang="ru-RU" sz="2000" b="1" dirty="0" smtClean="0">
                <a:solidFill>
                  <a:srgbClr val="993300"/>
                </a:solidFill>
              </a:rPr>
              <a:t>: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Из пасти у зверя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Торчит голова.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До берега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Ветер доносит слова: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- </a:t>
            </a:r>
            <a:r>
              <a:rPr lang="ru-RU" sz="2000" b="1" dirty="0" err="1" smtClean="0">
                <a:solidFill>
                  <a:srgbClr val="993300"/>
                </a:solidFill>
              </a:rPr>
              <a:t>Непра</a:t>
            </a:r>
            <a:r>
              <a:rPr lang="ru-RU" sz="2000" b="1" dirty="0" smtClean="0">
                <a:solidFill>
                  <a:srgbClr val="993300"/>
                </a:solidFill>
              </a:rPr>
              <a:t>... -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Я не </a:t>
            </a:r>
            <a:r>
              <a:rPr lang="ru-RU" sz="2000" b="1" dirty="0" err="1" smtClean="0">
                <a:solidFill>
                  <a:srgbClr val="993300"/>
                </a:solidFill>
              </a:rPr>
              <a:t>ве</a:t>
            </a:r>
            <a:r>
              <a:rPr lang="ru-RU" sz="2000" b="1" dirty="0" smtClean="0">
                <a:solidFill>
                  <a:srgbClr val="993300"/>
                </a:solidFill>
              </a:rPr>
              <a:t>... -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Аллигатор вздохнул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И, сытый,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В зелёную воду нырнул.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60648"/>
            <a:ext cx="4038600" cy="4525963"/>
          </a:xfrm>
        </p:spPr>
        <p:txBody>
          <a:bodyPr/>
          <a:lstStyle/>
          <a:p>
            <a:r>
              <a:rPr lang="ru-RU" sz="2000" b="1" dirty="0" smtClean="0">
                <a:solidFill>
                  <a:srgbClr val="993300"/>
                </a:solidFill>
              </a:rPr>
              <a:t>Трусы и рубашка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Лежат на песке.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Никто не плывёт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По опасной реке.</a:t>
            </a:r>
          </a:p>
          <a:p>
            <a:r>
              <a:rPr lang="ru-RU" sz="2000" b="1" dirty="0" smtClean="0">
                <a:solidFill>
                  <a:srgbClr val="993300"/>
                </a:solidFill>
              </a:rPr>
              <a:t>Проснулся Фома,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Ничего не поймёт...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Трусы и рубашку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Со стула берёт.</a:t>
            </a:r>
          </a:p>
          <a:p>
            <a:r>
              <a:rPr lang="ru-RU" sz="2000" b="1" dirty="0" smtClean="0">
                <a:solidFill>
                  <a:srgbClr val="993300"/>
                </a:solidFill>
              </a:rPr>
              <a:t>Фома удивлён,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Фома возмущён: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- Неправда, товарищи,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Это не сон!</a:t>
            </a:r>
          </a:p>
          <a:p>
            <a:r>
              <a:rPr lang="ru-RU" sz="2000" b="1" dirty="0" smtClean="0">
                <a:solidFill>
                  <a:srgbClr val="993300"/>
                </a:solidFill>
              </a:rPr>
              <a:t>Ребята,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Найдите такого Фому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И эти стихи</a:t>
            </a:r>
            <a:br>
              <a:rPr lang="ru-RU" sz="2000" b="1" dirty="0" smtClean="0">
                <a:solidFill>
                  <a:srgbClr val="993300"/>
                </a:solidFill>
              </a:rPr>
            </a:br>
            <a:r>
              <a:rPr lang="ru-RU" sz="2000" b="1" dirty="0" smtClean="0">
                <a:solidFill>
                  <a:srgbClr val="993300"/>
                </a:solidFill>
              </a:rPr>
              <a:t>Прочитайте ему</a:t>
            </a:r>
          </a:p>
          <a:p>
            <a:endParaRPr lang="ru-RU" b="1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kster.com.ua/img/big/2012/09/Chempion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48883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etochki-doma.ru/wp-content/uploads/2012/05/Mihalkov.-Foma-300x2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76672"/>
            <a:ext cx="3793604" cy="3629216"/>
          </a:xfrm>
          <a:prstGeom prst="rect">
            <a:avLst/>
          </a:prstGeom>
          <a:noFill/>
        </p:spPr>
      </p:pic>
      <p:pic>
        <p:nvPicPr>
          <p:cNvPr id="1030" name="Picture 6" descr="http://detochki-doma.ru/wp-content/uploads/2012/05/Mihalkov.-Foma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2736"/>
            <a:ext cx="2867025" cy="3800476"/>
          </a:xfrm>
          <a:prstGeom prst="rect">
            <a:avLst/>
          </a:prstGeom>
          <a:noFill/>
        </p:spPr>
      </p:pic>
      <p:pic>
        <p:nvPicPr>
          <p:cNvPr id="5" name="Picture 4" descr="http://cdn-pus-4.pinme.ru/photos/a9ba06f163cb223a802a415754afc3f2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284984"/>
            <a:ext cx="4248472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6 страница </a:t>
            </a:r>
            <a:endParaRPr lang="ru-RU" dirty="0"/>
          </a:p>
        </p:txBody>
      </p:sp>
      <p:pic>
        <p:nvPicPr>
          <p:cNvPr id="4" name="Содержимое 3" descr="http://detochki-doma.ru/wp-content/uploads/2012/05/V-e%60toy-rechke-utrom-rano-utonuli-dva-barana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268760"/>
            <a:ext cx="4177812" cy="4525963"/>
          </a:xfrm>
          <a:prstGeom prst="rect">
            <a:avLst/>
          </a:prstGeom>
          <a:noFill/>
          <a:ln w="57150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993300"/>
                </a:solidFill>
                <a:latin typeface="Monotype Corsiva" pitchFamily="66" charset="0"/>
              </a:rPr>
              <a:t>«Бараны»</a:t>
            </a:r>
            <a:r>
              <a:rPr lang="ru-RU" dirty="0" smtClean="0">
                <a:solidFill>
                  <a:srgbClr val="9933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993300"/>
                </a:solidFill>
                <a:latin typeface="Monotype Corsiva" pitchFamily="66" charset="0"/>
              </a:rPr>
            </a:br>
            <a:endParaRPr lang="ru-RU" dirty="0">
              <a:solidFill>
                <a:srgbClr val="9933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073427"/>
          </a:xfrm>
        </p:spPr>
        <p:txBody>
          <a:bodyPr/>
          <a:lstStyle/>
          <a:p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По крутой тропинке горной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Шел домой барашек черный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И на мостике горбатом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Повстречался с белым братом.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И сказал барашек белый: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"Братец, вот какое дело: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Здесь вдвоем нельзя пройти,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Ты стоишь мне на пути."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Черный брат ответил: "</a:t>
            </a:r>
            <a:r>
              <a:rPr lang="ru-RU" sz="2000" b="1" dirty="0" err="1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Ме</a:t>
            </a: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,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Вы в своем, баран, уме?</a:t>
            </a:r>
            <a:r>
              <a:rPr lang="ru-RU" b="1" dirty="0" smtClean="0">
                <a:solidFill>
                  <a:srgbClr val="993300"/>
                </a:solidFill>
              </a:rPr>
              <a:t/>
            </a:r>
            <a:br>
              <a:rPr lang="ru-RU" b="1" dirty="0" smtClean="0">
                <a:solidFill>
                  <a:srgbClr val="993300"/>
                </a:solidFill>
              </a:rPr>
            </a:br>
            <a:endParaRPr lang="ru-RU" b="1" dirty="0">
              <a:solidFill>
                <a:srgbClr val="9933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/>
          <a:lstStyle/>
          <a:p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Пусть мои отсохнут ноги,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Если я сойду с дороги!"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Помотал один рогами,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Уперся другой ногами...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Как рогами ни крути,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А вдвоем нельзя пройти.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Сверху солнышко печет,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А внизу река течет.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В этой речке утром рано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Утонули два барана.</a:t>
            </a:r>
          </a:p>
          <a:p>
            <a:endParaRPr lang="ru-RU" dirty="0">
              <a:solidFill>
                <a:srgbClr val="993300"/>
              </a:solidFill>
            </a:endParaRPr>
          </a:p>
        </p:txBody>
      </p:sp>
      <p:pic>
        <p:nvPicPr>
          <p:cNvPr id="5" name="Baran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04448" y="55892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olicadetstva.com/images/text/f2b20ada61a96889c36d2ae9c574fa2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80728"/>
            <a:ext cx="6120680" cy="4248472"/>
          </a:xfrm>
          <a:prstGeom prst="flowChartAlternateProcess">
            <a:avLst/>
          </a:prstGeom>
          <a:noFill/>
          <a:ln w="57150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7 страница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nkozlov.ru/upload/images/0909/09091416492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052736"/>
            <a:ext cx="424847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5865515"/>
          </a:xfrm>
        </p:spPr>
        <p:txBody>
          <a:bodyPr/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Кто на лавочке сидел,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Кто на улицу глядел,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Толя пел,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Борис молчал,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Николай ногой качал.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Дело было вечером,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Делать было нечего.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Галка села на заборе,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Кот забрался на чердак.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Тут сказал ребятам Боря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Просто так: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- А у меня в кармане гвоздь!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А у вас?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- А у нас сегодня гость!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А у вас?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- А у нас сегодня кошка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Родила вчера котят.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Котята выросли немножко,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А есть из блюдца не хотят!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- А у нас в квартире газ!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А у вас?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586551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- А у нас водопровод!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Вот!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- А из нашего окна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Площадь Красная видна!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А из вашего окошка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Только улица немножко.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- Мы гуляли по </a:t>
            </a:r>
            <a:r>
              <a:rPr lang="ru-RU" sz="2000" b="1" dirty="0" err="1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Неглинной</a:t>
            </a: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,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Заходили на бульвар,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Нам купили синий-синий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Презеленый красный шар!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- А у нас огонь погас -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Это раз!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Грузовик привез дрова -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Это два!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А в-четвертых - наша мама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Отправляется в полет,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Потому что наша мама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Называется - пилот!</a:t>
            </a:r>
            <a:r>
              <a:rPr lang="ru-RU" dirty="0" smtClean="0">
                <a:solidFill>
                  <a:srgbClr val="993300"/>
                </a:solidFill>
              </a:rPr>
              <a:t/>
            </a:r>
            <a:br>
              <a:rPr lang="ru-RU" dirty="0" smtClean="0">
                <a:solidFill>
                  <a:srgbClr val="993300"/>
                </a:solidFill>
              </a:rPr>
            </a:br>
            <a:endParaRPr lang="ru-RU" dirty="0">
              <a:solidFill>
                <a:srgbClr val="99330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67544" y="260648"/>
            <a:ext cx="4038600" cy="586551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Кто на лавочке сидел,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Кто на улицу глядел,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Толя пел,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Борис молчал,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Николай ногой качал.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Дело было вечером,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Делать было нечего.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Галка села на заборе,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Кот забрался на чердак.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Тут сказал ребятам Боря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Просто так: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А у меня в кармане гвоздь!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 у вас?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А у нас сегодня гость!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 у вас?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А у нас сегодня кошка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Родила вчера котят.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Котята выросли немножко,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 есть из блюдца не хотят!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А у нас в квартире газ!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 у вас?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Audio-skazki__-Sergey_Mihalkov._A_chto_u_Va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16416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586551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С лесенки ответил Вова: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- Мама - летчик?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Что ж такого?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Вот у Коли, например,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Мама - милиционер!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А у Толи и у Веры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Обе мамы - инженеры!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А у Левы мама - повар!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Мама-летчик?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Что ж такого!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- Всех важней,- сказала </a:t>
            </a:r>
            <a:r>
              <a:rPr lang="ru-RU" sz="2000" b="1" dirty="0" err="1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Ната</a:t>
            </a: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,-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Мама - вагоновожатый,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Потому что до Зацепы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Водит мама два прицепа.</a:t>
            </a:r>
            <a:r>
              <a:rPr lang="ru-RU" b="1" dirty="0" smtClean="0">
                <a:solidFill>
                  <a:srgbClr val="993300"/>
                </a:solidFill>
              </a:rPr>
              <a:t/>
            </a:r>
            <a:br>
              <a:rPr lang="ru-RU" b="1" dirty="0" smtClean="0">
                <a:solidFill>
                  <a:srgbClr val="993300"/>
                </a:solidFill>
              </a:rPr>
            </a:br>
            <a:endParaRPr lang="ru-RU" b="1" dirty="0">
              <a:solidFill>
                <a:srgbClr val="9933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586551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И спросила Нина тихо: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- Разве плохо быть портнихой?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Кто трусы ребятам шьет?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Ну, конечно, не пилот!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Летчик водит самолеты -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Это очень хорошо!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Повар делает компоты -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Это тоже хорошо.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Доктор лечит нас от кори,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Есть учительница в школе.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Мамы разные нужны,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Мамы разные важны.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Дело было вечером,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Спорить было нечего.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8 страница </a:t>
            </a:r>
            <a:endParaRPr lang="ru-RU" dirty="0"/>
          </a:p>
        </p:txBody>
      </p:sp>
      <p:pic>
        <p:nvPicPr>
          <p:cNvPr id="4" name="Содержимое 3" descr="http://tululu.org/shots/937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996432">
            <a:off x="512028" y="1162815"/>
            <a:ext cx="2246118" cy="293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ljplus.ru/img4/s/h/shaltay0boltay/dyadya-stepa-korovi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284984"/>
            <a:ext cx="2364854" cy="318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g2.labirint.ru/books/56886/bi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21609">
            <a:off x="6208023" y="2852142"/>
            <a:ext cx="2436542" cy="351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1.labirint.ru/books/343089/big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05854">
            <a:off x="5073066" y="298389"/>
            <a:ext cx="2352009" cy="356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9 страница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124744"/>
            <a:ext cx="368935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640871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Мы едем, едем, едем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В далекие края,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Хорошие соседи,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Счастливые друзья.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Нам весело живется,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Мы песенку поем,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И в песенке поется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О том, как мы живем.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     Красота! Красота!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Мы везем с собой кота,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Чижика, собаку,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Петьку-забияку,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Обезьяну, попугая -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Вот компания какая!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     Когда живется дружно,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Что может лучше быть!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И ссориться не нужно,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И можно всех любить.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9933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586551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Ты в дальнюю дорогу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Бери с собой друзей: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Они тебе помогут,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И с ними веселей.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     Красота! Красота!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Мы везем с собой кота,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Чижика, собаку,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Петьку-забияку,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Обезьяну, попугая -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      Вот компания какая</a:t>
            </a: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      Мы </a:t>
            </a: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ехали, мы пели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И с песенкой смешной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Все вместе, как сумели,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Приехали домой.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Нам солнышко светило,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Нас ветер обвевал;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В пути не скучно было,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И каждый </a:t>
            </a: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напевал…</a:t>
            </a:r>
            <a:endParaRPr lang="ru-RU" sz="2000" b="1" dirty="0" smtClean="0">
              <a:solidFill>
                <a:srgbClr val="9933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993300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solidFill>
                <a:srgbClr val="99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Mihalkov_Sergey-Mi_edem,_edem,_edem_v_dalekie_kraya_)))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16416" y="55892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3300"/>
                </a:solidFill>
                <a:latin typeface="Monotype Corsiva" pitchFamily="66" charset="0"/>
                <a:cs typeface="Arial" pitchFamily="34" charset="0"/>
              </a:rPr>
              <a:t>1 страница</a:t>
            </a:r>
            <a:endParaRPr lang="ru-RU" b="1" dirty="0">
              <a:solidFill>
                <a:srgbClr val="9933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kumimoji="0" lang="ru-RU" sz="2000" b="1" dirty="0" smtClean="0">
              <a:solidFill>
                <a:srgbClr val="3A09C3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3A09C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59832" y="1556792"/>
            <a:ext cx="3311525" cy="4535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3300"/>
                </a:solidFill>
                <a:latin typeface="Monotype Corsiva" pitchFamily="66" charset="0"/>
                <a:cs typeface="Arial" pitchFamily="34" charset="0"/>
              </a:rPr>
              <a:t>« Азбука»</a:t>
            </a:r>
            <a:br>
              <a:rPr lang="ru-RU" b="1" dirty="0" smtClean="0">
                <a:solidFill>
                  <a:srgbClr val="993300"/>
                </a:solidFill>
                <a:latin typeface="Monotype Corsiva" pitchFamily="66" charset="0"/>
                <a:cs typeface="Arial" pitchFamily="34" charset="0"/>
              </a:rPr>
            </a:br>
            <a:endParaRPr lang="ru-RU" b="1" dirty="0">
              <a:solidFill>
                <a:srgbClr val="9933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713387"/>
          </a:xfrm>
        </p:spPr>
        <p:txBody>
          <a:bodyPr/>
          <a:lstStyle/>
          <a:p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Что случилось? Что случилось?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С печки азбука свалилась!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Больно вывихнула ножку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Прописная буква Н,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Г ударилась немножко,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Ж рассыпалась совсем!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Потеряла буква Ю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Перекладину свою!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Очутившись на полу.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Поломала хвостик У!</a:t>
            </a:r>
            <a:r>
              <a:rPr lang="ru-RU" sz="2000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endParaRPr lang="ru-RU" sz="2000" dirty="0" smtClean="0">
              <a:solidFill>
                <a:srgbClr val="9933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713387"/>
          </a:xfrm>
        </p:spPr>
        <p:txBody>
          <a:bodyPr/>
          <a:lstStyle/>
          <a:p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Ф, бедняжку, так раздуло –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Не прочесть её ни как!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Букву Р перевернуло –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Превратило в мягкий знак!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Буква С совсем сомкнулось –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Превратилась в букву О.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Буква А, когда очнулась,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Не узнала никого!</a:t>
            </a:r>
            <a:endParaRPr lang="ru-RU" sz="2000" b="1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 страница</a:t>
            </a:r>
            <a:endParaRPr lang="ru-RU" dirty="0"/>
          </a:p>
        </p:txBody>
      </p:sp>
      <p:pic>
        <p:nvPicPr>
          <p:cNvPr id="4" name="Содержимое 3" descr="http://s46.radikal.ru/i113/1005/2c/7f6cd56e752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196752"/>
            <a:ext cx="324036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«Котята»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Вы послушайте, ребята,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Я хочу вам рассказать: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Родились у нас котята -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Их по счёту ровно пять.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     Мы решали, мы гадали: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Как же нам котят назвать?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Наконец мы их назвали: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Раз, Два, Три, Четыре, Пять</a:t>
            </a: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     Раз </a:t>
            </a: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- котёнок самый белый,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Два - котёнок самый смелый,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Три - котёнок самый умный,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А Четыре - самый </a:t>
            </a: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шумный.</a:t>
            </a:r>
            <a:endParaRPr lang="ru-RU" sz="2000" b="1" dirty="0" smtClean="0">
              <a:solidFill>
                <a:srgbClr val="993300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>
              <a:solidFill>
                <a:srgbClr val="99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217443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Пять похож на Три и Два -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Те же хвост и голова,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То же пятнышко на спинке,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Так же спит весь день в корзинке.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     Хороши у нас котята -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Раз, Два, Три, Четыре, Пять!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Заходите к нам, ребята,</a:t>
            </a:r>
            <a:b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Посмотреть и посчитать!</a:t>
            </a:r>
          </a:p>
          <a:p>
            <a:endParaRPr lang="ru-RU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3 страница </a:t>
            </a:r>
            <a:endParaRPr lang="ru-RU" dirty="0"/>
          </a:p>
        </p:txBody>
      </p:sp>
      <p:pic>
        <p:nvPicPr>
          <p:cNvPr id="4" name="Содержимое 3" descr="http://j.livelib.ru/boocover/1000355213/l/2e56/Mihalkov_S.__Moj_schenok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268760"/>
            <a:ext cx="367240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896" y="260648"/>
            <a:ext cx="8229600" cy="95436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«Мой щенок»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980728"/>
            <a:ext cx="4038600" cy="5217443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Я сегодня сбилась с ног -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У меня пропал щенок.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Два часа его звала,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Два часа его ждала,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За уроки не садилась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И обедать не могла.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В это утро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Очень рано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Соскочил щенок с дивана,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Стал по комнатам ходить,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Прыгать,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Лаять,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Всех будить.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Он увидел одеяло -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Покрываться нечем стало.</a:t>
            </a:r>
          </a:p>
          <a:p>
            <a:endParaRPr lang="ru-RU" b="1" dirty="0">
              <a:solidFill>
                <a:srgbClr val="9933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217443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Он в кладовку заглянул -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С медом жбан перевернул.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Он порвал стихи у папы,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На пол с лестницы упал.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В клей залез передней лапой,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Еле вылез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И пропал...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Может быть, его украли,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На веревке увели,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Новым именем назвали,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Дом стеречь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Заставили?</a:t>
            </a:r>
          </a:p>
          <a:p>
            <a:endParaRPr lang="ru-RU" b="1" dirty="0"/>
          </a:p>
        </p:txBody>
      </p:sp>
      <p:pic>
        <p:nvPicPr>
          <p:cNvPr id="7" name="Moi_sheno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460432" y="55892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5865515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Может, он в лесу дремучем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Под кустом сидит колючим,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Заблудился,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Ищет дом,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Мокнет, бедный, под дождем?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Я не знала, что мне делать.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Мать сказала: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- Подождем.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Два часа я горевала,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Книжек в руки не брала,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Ничего не рисовала,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Все сидела и ждала.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Вдруг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Открывает лапой дверь,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Прыгает через порог...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Кто же это?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Мой щенок.</a:t>
            </a:r>
          </a:p>
          <a:p>
            <a:pPr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5865515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Что случилось,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Если сразу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Не узнала я щенка?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Нос распух, не видно глаза,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Перекошена щека,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И, впиваясь, как игла,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На хвосте жужжит пчела.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Мать сказала: - Дверь закрой!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К нам летит пчелиный рой.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Весь укутанный,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В постели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Мой щенок лежит пластом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И виляет еле-еле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Забинтованным хвостом.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Я не бегаю к врачу –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Я сама его лечу.</a:t>
            </a:r>
            <a:endParaRPr lang="ru-RU" sz="2000" b="1" dirty="0">
              <a:solidFill>
                <a:srgbClr val="9933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окина Л. П. Шаблон ОСЕННИ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ОСЕННИЙ</Template>
  <TotalTime>164</TotalTime>
  <Words>413</Words>
  <Application>Microsoft Office PowerPoint</Application>
  <PresentationFormat>Экран (4:3)</PresentationFormat>
  <Paragraphs>128</Paragraphs>
  <Slides>29</Slides>
  <Notes>1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Фокина Л. П. Шаблон ОСЕННИЙ</vt:lpstr>
      <vt:lpstr>«Путешествие по стихам  Сергея Владимировича Михалкова»</vt:lpstr>
      <vt:lpstr>Слайд 2</vt:lpstr>
      <vt:lpstr>1 страница</vt:lpstr>
      <vt:lpstr>« Азбука» </vt:lpstr>
      <vt:lpstr>2 страница</vt:lpstr>
      <vt:lpstr> «Котята»</vt:lpstr>
      <vt:lpstr>3 страница </vt:lpstr>
      <vt:lpstr>«Мой щенок»</vt:lpstr>
      <vt:lpstr>Слайд 9</vt:lpstr>
      <vt:lpstr>Слайд 10</vt:lpstr>
      <vt:lpstr>«Трезор»</vt:lpstr>
      <vt:lpstr>«Трезор»</vt:lpstr>
      <vt:lpstr>4 страница </vt:lpstr>
      <vt:lpstr>«Прививка» </vt:lpstr>
      <vt:lpstr>Слайд 15</vt:lpstr>
      <vt:lpstr>5 страница </vt:lpstr>
      <vt:lpstr>«Фома» </vt:lpstr>
      <vt:lpstr>Слайд 18</vt:lpstr>
      <vt:lpstr>Слайд 19</vt:lpstr>
      <vt:lpstr>Слайд 20</vt:lpstr>
      <vt:lpstr>6 страница </vt:lpstr>
      <vt:lpstr>«Бараны» </vt:lpstr>
      <vt:lpstr>Слайд 23</vt:lpstr>
      <vt:lpstr>7 страница </vt:lpstr>
      <vt:lpstr>Слайд 25</vt:lpstr>
      <vt:lpstr>Слайд 26</vt:lpstr>
      <vt:lpstr>                8 страница </vt:lpstr>
      <vt:lpstr>9 страница </vt:lpstr>
      <vt:lpstr>Слайд 29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«Путешествие по стихам Сергея Владимировича Михалкова»</dc:title>
  <dc:creator>Admin</dc:creator>
  <cp:lastModifiedBy>Admin</cp:lastModifiedBy>
  <cp:revision>22</cp:revision>
  <dcterms:created xsi:type="dcterms:W3CDTF">2013-03-15T12:42:56Z</dcterms:created>
  <dcterms:modified xsi:type="dcterms:W3CDTF">2013-03-17T09:09:35Z</dcterms:modified>
</cp:coreProperties>
</file>