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7" r:id="rId8"/>
    <p:sldId id="268" r:id="rId9"/>
    <p:sldId id="261" r:id="rId10"/>
    <p:sldId id="262" r:id="rId11"/>
    <p:sldId id="276" r:id="rId12"/>
    <p:sldId id="263" r:id="rId13"/>
    <p:sldId id="264" r:id="rId14"/>
    <p:sldId id="265" r:id="rId15"/>
    <p:sldId id="269" r:id="rId16"/>
    <p:sldId id="271" r:id="rId17"/>
    <p:sldId id="272" r:id="rId18"/>
    <p:sldId id="270" r:id="rId19"/>
    <p:sldId id="273" r:id="rId20"/>
    <p:sldId id="274" r:id="rId21"/>
    <p:sldId id="277" r:id="rId22"/>
    <p:sldId id="282" r:id="rId23"/>
    <p:sldId id="283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00FF00"/>
    <a:srgbClr val="99FF33"/>
    <a:srgbClr val="FF66CC"/>
    <a:srgbClr val="FFFF00"/>
    <a:srgbClr val="33CCFF"/>
    <a:srgbClr val="FF33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9312" autoAdjust="0"/>
  </p:normalViewPr>
  <p:slideViewPr>
    <p:cSldViewPr>
      <p:cViewPr>
        <p:scale>
          <a:sx n="66" d="100"/>
          <a:sy n="66" d="100"/>
        </p:scale>
        <p:origin x="-4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F110-FB45-49DB-84D1-E0881B573D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6413C-42B2-4B72-8614-760B234C7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3501D-76DE-49B9-A1D2-368EEF5CC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2190F-F9D1-42A6-96E9-9DCC8E5017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BB6D7-87BC-4E89-8C7A-0450BF2D3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28EAD-3FCC-4EDE-B92E-D6C228C01A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846FF-8815-4CEB-8B62-C6B2DBCA2E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09211-9B5F-4AA9-896D-A7D07C4605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CC162-CC33-4559-858B-BB4F09E73B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09F56-AC77-4D0D-953E-97B11D802B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5F87-3891-4772-B7CD-C47960123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030257-A0D2-41FA-8428-76C6FEF7CF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feja-zari.narod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3;&#1072;&#1083;&#1080;&#1093;&#1091;&#1079;&#1080;&#1085;&#1072;%20&#1082;&#1086;&#1085;&#1082;&#1091;&#1088;&#1089;%20&#1089;&#1072;&#1081;&#1090;\1\&#1095;&#1099;&#1085;%20&#1076;&#1091;&#1089;&#1090;&#1099;&#1084;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school810.ucoz.ru/_fr/0/2865599.jpg&amp;pageurl=http://school810.ucoz.ru%2Fforum%2F8-4-1&amp;id=28559371&amp;iid=4&amp;imgwidth=1024&amp;imgheight=768&amp;imgsize=108003&amp;images_links=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click?url=http%3A%2F%2Fwww.indexart.ru%2Fimages%2Fphotos%2F1614.jpg&amp;title=imgful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ibi.org/box/2007/09/Gena_Cheburashka.jpg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bibi.org/box/2007/09/Gena_Cheburashk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narod.ru/guestbook/?owner=1277367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 Тропинка на Остров Романтики 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-242888"/>
            <a:ext cx="9505950" cy="7100888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7848600" cy="2808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Дуслык бит ул - тормыш үзәге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5903913" cy="1263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Palatino Linotype"/>
              </a:rPr>
              <a:t>Тәрбия сәгате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692275" y="2852738"/>
            <a:ext cx="990600" cy="990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5400" b="1">
                <a:latin typeface="Times New Roman" pitchFamily="18" charset="0"/>
              </a:rPr>
              <a:t>П</a:t>
            </a:r>
            <a:endParaRPr lang="ru-RU" sz="5400" b="1">
              <a:latin typeface="Times New Roman" pitchFamily="18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95288" y="2852738"/>
            <a:ext cx="990600" cy="990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5400" b="1">
                <a:latin typeface="Times New Roman" pitchFamily="18" charset="0"/>
              </a:rPr>
              <a:t>Т</a:t>
            </a:r>
            <a:endParaRPr lang="ru-RU" sz="5400" b="1">
              <a:latin typeface="Times New Roman" pitchFamily="18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580063" y="4005263"/>
            <a:ext cx="990600" cy="990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5400" b="1">
                <a:latin typeface="Times New Roman" pitchFamily="18" charset="0"/>
              </a:rPr>
              <a:t>А</a:t>
            </a:r>
            <a:endParaRPr lang="ru-RU" sz="5400" b="1">
              <a:latin typeface="Times New Roman" pitchFamily="18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987675" y="2852738"/>
            <a:ext cx="990600" cy="990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И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284663" y="2852738"/>
            <a:ext cx="990600" cy="990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К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5508625" y="2852738"/>
            <a:ext cx="990600" cy="990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У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732588" y="2852738"/>
            <a:ext cx="990600" cy="9191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Д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7885113" y="2852738"/>
            <a:ext cx="990600" cy="9191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5400" b="1">
                <a:latin typeface="Times New Roman" pitchFamily="18" charset="0"/>
              </a:rPr>
              <a:t>С</a:t>
            </a:r>
            <a:endParaRPr lang="ru-RU" sz="5400" b="1">
              <a:latin typeface="Times New Roman" pitchFamily="18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59113" y="4005263"/>
            <a:ext cx="990600" cy="990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Л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323850" y="5589588"/>
            <a:ext cx="1066800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8077200" y="0"/>
            <a:ext cx="1066800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54" name="Picture 14" descr="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05263"/>
            <a:ext cx="2916237" cy="2671762"/>
          </a:xfrm>
          <a:prstGeom prst="rect">
            <a:avLst/>
          </a:prstGeom>
          <a:noFill/>
        </p:spPr>
      </p:pic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4356100" y="4005263"/>
            <a:ext cx="990600" cy="990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5400" b="1">
                <a:latin typeface="Times New Roman" pitchFamily="18" charset="0"/>
              </a:rPr>
              <a:t>+</a:t>
            </a:r>
            <a:endParaRPr lang="ru-RU" sz="5400" b="1">
              <a:latin typeface="Times New Roman" pitchFamily="18" charset="0"/>
            </a:endParaRPr>
          </a:p>
        </p:txBody>
      </p:sp>
      <p:pic>
        <p:nvPicPr>
          <p:cNvPr id="10256" name="Picture 16" descr="1607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373688"/>
            <a:ext cx="133191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991475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>
                    <a:alpha val="98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Шушы хәрефләрдән кем күбрәк сүз төзи?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5" grpId="0" animBg="1"/>
      <p:bldP spid="102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rgbClr val="33CCFF"/>
            </a:gs>
            <a:gs pos="100000">
              <a:srgbClr val="66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547813" y="1557338"/>
            <a:ext cx="6264275" cy="3527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1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Музыкаль пауза</a:t>
            </a:r>
          </a:p>
        </p:txBody>
      </p:sp>
      <p:pic>
        <p:nvPicPr>
          <p:cNvPr id="28679" name="чын дустым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433" fill="hold"/>
                                        <p:tgtEl>
                                          <p:spTgt spid="28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9"/>
                </p:tgtEl>
              </p:cMediaNode>
            </p:audio>
          </p:childTnLst>
        </p:cTn>
      </p:par>
    </p:tnLst>
    <p:bldLst>
      <p:bldP spid="286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19"/>
          <p:cNvPicPr>
            <a:picLocks noChangeAspect="1" noChangeArrowheads="1" noCrop="1"/>
          </p:cNvPicPr>
          <p:nvPr/>
        </p:nvPicPr>
        <p:blipFill>
          <a:blip r:embed="rId2" cstate="print">
            <a:lum bright="4000" contras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619250" y="1773238"/>
            <a:ext cx="5761038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4 нче уен</a:t>
            </a:r>
          </a:p>
        </p:txBody>
      </p:sp>
      <p:pic>
        <p:nvPicPr>
          <p:cNvPr id="11270" name="Picture 6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92600"/>
            <a:ext cx="187166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9999FF"/>
            </a:gs>
            <a:gs pos="100000">
              <a:srgbClr val="00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9850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Мәкальләрне дәвам ит!</a:t>
            </a:r>
          </a:p>
        </p:txBody>
      </p:sp>
      <p:pic>
        <p:nvPicPr>
          <p:cNvPr id="12297" name="Picture 9" descr="album_0204132821_77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213100"/>
            <a:ext cx="2143125" cy="3324225"/>
          </a:xfrm>
          <a:prstGeom prst="rect">
            <a:avLst/>
          </a:prstGeom>
          <a:noFill/>
        </p:spPr>
      </p:pic>
      <p:sp>
        <p:nvSpPr>
          <p:cNvPr id="12319" name="Rectangle 3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508625" cy="4525963"/>
          </a:xfrm>
        </p:spPr>
        <p:txBody>
          <a:bodyPr/>
          <a:lstStyle/>
          <a:p>
            <a:r>
              <a:rPr lang="tt-RU" sz="2400">
                <a:latin typeface="Palatino Linotype" pitchFamily="18" charset="0"/>
              </a:rPr>
              <a:t>Йөз сум акчаң булганчы,</a:t>
            </a:r>
          </a:p>
          <a:p>
            <a:r>
              <a:rPr lang="tt-RU" sz="2400">
                <a:latin typeface="Palatino Linotype" pitchFamily="18" charset="0"/>
              </a:rPr>
              <a:t>Кош канаты белән,     </a:t>
            </a:r>
          </a:p>
          <a:p>
            <a:r>
              <a:rPr lang="tt-RU" sz="2400">
                <a:latin typeface="Palatino Linotype" pitchFamily="18" charset="0"/>
              </a:rPr>
              <a:t>Дустың булмаса – эзлә, тапсаң -</a:t>
            </a:r>
          </a:p>
          <a:p>
            <a:r>
              <a:rPr lang="tt-RU" sz="2400">
                <a:latin typeface="Palatino Linotype" pitchFamily="18" charset="0"/>
              </a:rPr>
              <a:t>Иптәшең үзеңнән - </a:t>
            </a:r>
          </a:p>
          <a:p>
            <a:r>
              <a:rPr lang="tt-RU" sz="2400">
                <a:latin typeface="Palatino Linotype" pitchFamily="18" charset="0"/>
              </a:rPr>
              <a:t>Дуслыкта, бердәмлектә </a:t>
            </a:r>
            <a:endParaRPr lang="ru-RU" sz="2400">
              <a:latin typeface="Palatino Linotype" pitchFamily="18" charset="0"/>
            </a:endParaRPr>
          </a:p>
          <a:p>
            <a:endParaRPr lang="ru-RU"/>
          </a:p>
        </p:txBody>
      </p:sp>
      <p:sp>
        <p:nvSpPr>
          <p:cNvPr id="12320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557338"/>
            <a:ext cx="4319587" cy="4525962"/>
          </a:xfrm>
        </p:spPr>
        <p:txBody>
          <a:bodyPr/>
          <a:lstStyle/>
          <a:p>
            <a:pPr>
              <a:buFontTx/>
              <a:buNone/>
            </a:pPr>
            <a:r>
              <a:rPr lang="tt-RU" sz="2400">
                <a:solidFill>
                  <a:srgbClr val="FF3300"/>
                </a:solidFill>
                <a:latin typeface="Palatino Linotype" pitchFamily="18" charset="0"/>
              </a:rPr>
              <a:t>йөз дустың булсын.</a:t>
            </a:r>
          </a:p>
          <a:p>
            <a:pPr>
              <a:buFontTx/>
              <a:buNone/>
            </a:pPr>
            <a:r>
              <a:rPr lang="tt-RU" sz="2400">
                <a:solidFill>
                  <a:srgbClr val="FF3300"/>
                </a:solidFill>
                <a:latin typeface="Palatino Linotype" pitchFamily="18" charset="0"/>
              </a:rPr>
              <a:t>кеше дуслары белән көчле.</a:t>
            </a:r>
          </a:p>
          <a:p>
            <a:pPr>
              <a:buFontTx/>
              <a:buNone/>
            </a:pPr>
            <a:r>
              <a:rPr lang="tt-RU" sz="2400">
                <a:solidFill>
                  <a:srgbClr val="FF3300"/>
                </a:solidFill>
                <a:latin typeface="Palatino Linotype" pitchFamily="18" charset="0"/>
              </a:rPr>
              <a:t>югалтма.</a:t>
            </a:r>
          </a:p>
          <a:p>
            <a:pPr>
              <a:buFontTx/>
              <a:buNone/>
            </a:pPr>
            <a:r>
              <a:rPr lang="tt-RU" sz="2400">
                <a:solidFill>
                  <a:srgbClr val="FF3300"/>
                </a:solidFill>
                <a:latin typeface="Palatino Linotype" pitchFamily="18" charset="0"/>
              </a:rPr>
              <a:t>яхшы булсын.</a:t>
            </a:r>
          </a:p>
          <a:p>
            <a:pPr>
              <a:buFontTx/>
              <a:buNone/>
            </a:pPr>
            <a:r>
              <a:rPr lang="tt-RU" sz="2400">
                <a:solidFill>
                  <a:srgbClr val="FF3300"/>
                </a:solidFill>
                <a:latin typeface="Palatino Linotype" pitchFamily="18" charset="0"/>
              </a:rPr>
              <a:t>көч.</a:t>
            </a:r>
            <a:endParaRPr lang="ru-RU" sz="2400">
              <a:solidFill>
                <a:srgbClr val="FF33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2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2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2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2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2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2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2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00FF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0" name="WordArt 84"/>
          <p:cNvSpPr>
            <a:spLocks noChangeArrowheads="1" noChangeShapeType="1" noTextEdit="1"/>
          </p:cNvSpPr>
          <p:nvPr/>
        </p:nvSpPr>
        <p:spPr bwMode="auto">
          <a:xfrm>
            <a:off x="1908175" y="2276475"/>
            <a:ext cx="5903913" cy="1389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Palatino Linotype"/>
              </a:rPr>
              <a:t>5 нче уен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9" name="Picture 39" descr="click?url=http%3A%2F%2Fvlad-lyzhen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716338"/>
            <a:ext cx="4105275" cy="2925762"/>
          </a:xfrm>
          <a:prstGeom prst="rect">
            <a:avLst/>
          </a:prstGeom>
          <a:noFill/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561263" cy="935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8000"/>
                    </a:gs>
                    <a:gs pos="50000">
                      <a:srgbClr val="0000FF"/>
                    </a:gs>
                    <a:gs pos="100000">
                      <a:srgbClr val="008000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Дусларын табарга ярдәм ит!</a:t>
            </a:r>
          </a:p>
        </p:txBody>
      </p:sp>
      <p:sp>
        <p:nvSpPr>
          <p:cNvPr id="20522" name="WordArt 42"/>
          <p:cNvSpPr>
            <a:spLocks noChangeArrowheads="1" noChangeShapeType="1" noTextEdit="1"/>
          </p:cNvSpPr>
          <p:nvPr/>
        </p:nvSpPr>
        <p:spPr bwMode="auto">
          <a:xfrm>
            <a:off x="2051050" y="1484313"/>
            <a:ext cx="5111750" cy="1220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Шаян, шук борындыклар:  Чип һәм ....... </a:t>
            </a:r>
          </a:p>
        </p:txBody>
      </p:sp>
      <p:sp>
        <p:nvSpPr>
          <p:cNvPr id="20523" name="WordArt 43"/>
          <p:cNvSpPr>
            <a:spLocks noChangeArrowheads="1" noChangeShapeType="1" noTextEdit="1"/>
          </p:cNvSpPr>
          <p:nvPr/>
        </p:nvSpPr>
        <p:spPr bwMode="auto">
          <a:xfrm>
            <a:off x="3635375" y="2781300"/>
            <a:ext cx="266382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(Дейл).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522" grpId="0" animBg="1"/>
      <p:bldP spid="205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3249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i?id=28559371&amp;tov=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852738"/>
            <a:ext cx="4392612" cy="3168650"/>
          </a:xfrm>
          <a:prstGeom prst="rect">
            <a:avLst/>
          </a:prstGeom>
          <a:noFill/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395288" y="1052513"/>
            <a:ext cx="518477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Мәрхәмәтле Белоснежка һәм......  </a:t>
            </a:r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5651500" y="1052513"/>
            <a:ext cx="30972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(җиде гном)</a:t>
            </a:r>
          </a:p>
        </p:txBody>
      </p:sp>
      <p:pic>
        <p:nvPicPr>
          <p:cNvPr id="23566" name="Picture 14" descr="0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34528">
            <a:off x="2205038" y="2698750"/>
            <a:ext cx="1457325" cy="147637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5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611188" y="836613"/>
            <a:ext cx="44656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0000FF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Тапкыр Винни Пух һәм .... 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5219700" y="1052513"/>
            <a:ext cx="34559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CCFF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(Пятачок)</a:t>
            </a:r>
          </a:p>
        </p:txBody>
      </p:sp>
      <p:pic>
        <p:nvPicPr>
          <p:cNvPr id="24583" name="Picture 7" descr="i?id=44248040&amp;tov=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068638"/>
            <a:ext cx="4392613" cy="3146425"/>
          </a:xfrm>
          <a:prstGeom prst="rect">
            <a:avLst/>
          </a:prstGeom>
          <a:noFill/>
        </p:spPr>
      </p:pic>
      <p:pic>
        <p:nvPicPr>
          <p:cNvPr id="24586" name="Picture 10" descr="2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5229225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71" name="Picture 43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3" name="Picture 5" descr="1193496288_karlson_mobil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349500"/>
            <a:ext cx="5473700" cy="4103688"/>
          </a:xfrm>
          <a:prstGeom prst="rect">
            <a:avLst/>
          </a:prstGeom>
          <a:noFill/>
        </p:spPr>
      </p:pic>
      <p:pic>
        <p:nvPicPr>
          <p:cNvPr id="22537" name="Picture 9" descr="du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4063" y="3221038"/>
            <a:ext cx="47625" cy="9525"/>
          </a:xfrm>
          <a:prstGeom prst="rect">
            <a:avLst/>
          </a:prstGeom>
          <a:noFill/>
        </p:spPr>
      </p:pic>
      <p:pic>
        <p:nvPicPr>
          <p:cNvPr id="22540" name="Picture 12" descr="du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4300" y="3082925"/>
            <a:ext cx="190500" cy="9525"/>
          </a:xfrm>
          <a:prstGeom prst="rect">
            <a:avLst/>
          </a:prstGeom>
          <a:noFill/>
        </p:spPr>
      </p:pic>
      <p:pic>
        <p:nvPicPr>
          <p:cNvPr id="22554" name="Picture 26" descr="du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4052888"/>
            <a:ext cx="9525" cy="95250"/>
          </a:xfrm>
          <a:prstGeom prst="rect">
            <a:avLst/>
          </a:prstGeom>
          <a:noFill/>
        </p:spPr>
      </p:pic>
      <p:graphicFrame>
        <p:nvGraphicFramePr>
          <p:cNvPr id="22564" name="Group 36"/>
          <p:cNvGraphicFramePr>
            <a:graphicFrameLocks noGrp="1"/>
          </p:cNvGraphicFramePr>
          <p:nvPr/>
        </p:nvGraphicFramePr>
        <p:xfrm>
          <a:off x="3908425" y="2919413"/>
          <a:ext cx="1327150" cy="1020762"/>
        </p:xfrm>
        <a:graphic>
          <a:graphicData uri="http://schemas.openxmlformats.org/drawingml/2006/table">
            <a:tbl>
              <a:tblPr/>
              <a:tblGrid>
                <a:gridCol w="1327150"/>
              </a:tblGrid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6FF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  </a:t>
                      </a:r>
                      <a:r>
                        <a:rPr kumimoji="0" lang="ru-RU" sz="5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6" name="WordArt 38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5372100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Кунакчыл Малыш (Бәләкәч) һәм ......  </a:t>
            </a:r>
          </a:p>
        </p:txBody>
      </p:sp>
      <p:sp>
        <p:nvSpPr>
          <p:cNvPr id="22567" name="WordArt 39"/>
          <p:cNvSpPr>
            <a:spLocks noChangeArrowheads="1" noChangeShapeType="1" noTextEdit="1"/>
          </p:cNvSpPr>
          <p:nvPr/>
        </p:nvSpPr>
        <p:spPr bwMode="auto">
          <a:xfrm>
            <a:off x="5867400" y="620713"/>
            <a:ext cx="2952750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(Карлсон).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6" grpId="0" animBg="1"/>
      <p:bldP spid="225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50000">
              <a:srgbClr val="00FF00"/>
            </a:gs>
            <a:gs pos="100000">
              <a:srgbClr val="99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4608513" cy="141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Крокодил Гена һәм ....... 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5435600" y="765175"/>
            <a:ext cx="3168650" cy="1198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(Чебурашка)</a:t>
            </a:r>
          </a:p>
        </p:txBody>
      </p:sp>
      <p:pic>
        <p:nvPicPr>
          <p:cNvPr id="25607" name="Picture 7" descr="Gena_Cheburash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636838"/>
            <a:ext cx="5041900" cy="374491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r="9369"/>
          <a:stretch>
            <a:fillRect/>
          </a:stretch>
        </p:blipFill>
        <p:spPr bwMode="auto">
          <a:xfrm>
            <a:off x="6443663" y="4149725"/>
            <a:ext cx="24844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1773238"/>
            <a:ext cx="79930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tt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tt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Кешеләр арасындагы үзара мөнәсәбәтләрдә дуслыкның иң мөһим сыйфатларның берсе булуына ышаныч тәрбияләү. </a:t>
            </a:r>
          </a:p>
          <a:p>
            <a:pPr marL="342900" indent="-342900">
              <a:buFontTx/>
              <a:buAutoNum type="arabicPeriod"/>
            </a:pPr>
            <a:r>
              <a:rPr lang="tt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Бер-береңә ярдәм кулы сузу, дус һәм тату яшәргә, дуслыкның кадерен белергә өйрәтү, коллективта бердәмлек сыйфатлары булдыру.</a:t>
            </a:r>
          </a:p>
          <a:p>
            <a:pPr marL="342900" indent="-342900">
              <a:buFontTx/>
              <a:buAutoNum type="arabicPeriod"/>
            </a:pPr>
            <a:r>
              <a:rPr lang="tt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Татар мәкал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ь</a:t>
            </a:r>
            <a:r>
              <a:rPr lang="tt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ләре аша үз халкыңа мәхәббәт тәрбияләү.</a:t>
            </a:r>
          </a:p>
          <a:p>
            <a:pPr marL="342900" indent="-342900">
              <a:buFontTx/>
              <a:buAutoNum type="arabicPeriod"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2009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Максат: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pa17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619250" y="2349500"/>
            <a:ext cx="6048375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6 нчы уен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4168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63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Palatino Linotype"/>
              </a:rPr>
              <a:t>Шаян сорауларга җавап тап!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3850" y="1071563"/>
            <a:ext cx="85756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200" b="1">
                <a:latin typeface="Palatino Linotype" pitchFamily="18" charset="0"/>
              </a:rPr>
              <a:t>1.Көн белән төн нәрсә белән тәмамлана?</a:t>
            </a:r>
            <a:r>
              <a:rPr lang="tt-RU" sz="2200" b="1">
                <a:latin typeface="Palatino Linotype" pitchFamily="18" charset="0"/>
              </a:rPr>
              <a:t> </a:t>
            </a:r>
          </a:p>
          <a:p>
            <a:r>
              <a:rPr lang="ru-RU" sz="2200" b="1">
                <a:latin typeface="Palatino Linotype" pitchFamily="18" charset="0"/>
              </a:rPr>
              <a:t>2 .Бер тавык - тавык, ике тавык нәрсә?</a:t>
            </a:r>
            <a:r>
              <a:rPr lang="tt-RU" sz="2200" b="1">
                <a:latin typeface="Palatino Linotype" pitchFamily="18" charset="0"/>
              </a:rPr>
              <a:t> </a:t>
            </a:r>
          </a:p>
          <a:p>
            <a:r>
              <a:rPr lang="tt-RU" sz="2200" b="1">
                <a:latin typeface="Palatino Linotype" pitchFamily="18" charset="0"/>
              </a:rPr>
              <a:t>3.Күлмәкне урталайга бүлгәч нәрсә була? </a:t>
            </a:r>
          </a:p>
          <a:p>
            <a:r>
              <a:rPr lang="ru-RU" sz="2200" b="1">
                <a:latin typeface="Palatino Linotype" pitchFamily="18" charset="0"/>
              </a:rPr>
              <a:t>4. 1 кг тимерме, 1 кг мамык авырмы?</a:t>
            </a:r>
          </a:p>
          <a:p>
            <a:r>
              <a:rPr lang="ru-RU" sz="2200" b="1">
                <a:latin typeface="Palatino Linotype" pitchFamily="18" charset="0"/>
              </a:rPr>
              <a:t>5. Сыер нигә ята?</a:t>
            </a:r>
            <a:r>
              <a:rPr lang="tt-RU" sz="2200" b="1">
                <a:latin typeface="Palatino Linotype" pitchFamily="18" charset="0"/>
              </a:rPr>
              <a:t> </a:t>
            </a:r>
            <a:endParaRPr lang="ru-RU" sz="2200" b="1">
              <a:latin typeface="Palatino Linotype" pitchFamily="18" charset="0"/>
            </a:endParaRPr>
          </a:p>
          <a:p>
            <a:r>
              <a:rPr lang="ru-RU" sz="2200" b="1">
                <a:latin typeface="Palatino Linotype" pitchFamily="18" charset="0"/>
              </a:rPr>
              <a:t>6.Кеше үзенең нәрсәсен күтәрә алмый?</a:t>
            </a:r>
          </a:p>
          <a:p>
            <a:r>
              <a:rPr lang="ru-RU" sz="2200" b="1">
                <a:latin typeface="Palatino Linotype" pitchFamily="18" charset="0"/>
              </a:rPr>
              <a:t>7.Бер имәндә 3 ботак, ботак саен 3 әр алма, барлыгы ничә алма?</a:t>
            </a:r>
          </a:p>
          <a:p>
            <a:r>
              <a:rPr lang="ru-RU" sz="2200" b="1">
                <a:latin typeface="Palatino Linotype" pitchFamily="18" charset="0"/>
              </a:rPr>
              <a:t>8. Әфлисунның беренче яртысы нәрсәгә охшаган?</a:t>
            </a:r>
          </a:p>
          <a:p>
            <a:r>
              <a:rPr lang="ru-RU" sz="2200" b="1">
                <a:latin typeface="Palatino Linotype" pitchFamily="18" charset="0"/>
              </a:rPr>
              <a:t>9.  Мәче нигә йөгерә?</a:t>
            </a:r>
          </a:p>
          <a:p>
            <a:r>
              <a:rPr lang="ru-RU" sz="2200" b="1">
                <a:latin typeface="Palatino Linotype" pitchFamily="18" charset="0"/>
              </a:rPr>
              <a:t>10. Чыпчык үзен кош дип атый аламы?</a:t>
            </a:r>
          </a:p>
          <a:p>
            <a:r>
              <a:rPr lang="ru-RU" sz="2200" b="1">
                <a:latin typeface="Palatino Linotype" pitchFamily="18" charset="0"/>
              </a:rPr>
              <a:t>11 .Кайсы ай исеме иң кыска?</a:t>
            </a:r>
          </a:p>
          <a:p>
            <a:r>
              <a:rPr lang="ru-RU" sz="2200" b="1">
                <a:latin typeface="Palatino Linotype" pitchFamily="18" charset="0"/>
              </a:rPr>
              <a:t>12. Нинди сәгать вакытны тәүлеккә бары тик ике тапкыр гына дөрес күрсәтә? </a:t>
            </a:r>
          </a:p>
          <a:p>
            <a:r>
              <a:rPr lang="ru-RU" sz="2200" b="1">
                <a:latin typeface="Palatino Linotype" pitchFamily="18" charset="0"/>
              </a:rPr>
              <a:t>13. Сакалын кыру өчен кемнең акчасы юк?</a:t>
            </a:r>
          </a:p>
          <a:p>
            <a:r>
              <a:rPr lang="tt-RU" sz="2200" b="1">
                <a:latin typeface="Palatino Linotype" pitchFamily="18" charset="0"/>
              </a:rPr>
              <a:t>14. Әбидә берәү, бабайда икәү. Ул нәрсә?</a:t>
            </a:r>
            <a:endParaRPr lang="ru-RU" sz="2200" b="1">
              <a:latin typeface="Palatino Linotype" pitchFamily="18" charset="0"/>
            </a:endParaRPr>
          </a:p>
          <a:p>
            <a:endParaRPr lang="ru-RU" sz="2200" b="1">
              <a:latin typeface="Palatino Linotype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29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29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29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97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97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97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00"/>
            </a:gs>
            <a:gs pos="100000">
              <a:srgbClr val="33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5616575" cy="3240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7 нче уен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00FF"/>
            </a:gs>
            <a:gs pos="100000">
              <a:srgbClr val="33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258888" y="1628775"/>
            <a:ext cx="6626225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Кем күбрәк белә?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66CC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284663" y="148431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latin typeface="Times New Roman" pitchFamily="18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588125" y="256540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latin typeface="Times New Roman" pitchFamily="18" charset="0"/>
            </a:endParaRPr>
          </a:p>
        </p:txBody>
      </p:sp>
      <p:sp>
        <p:nvSpPr>
          <p:cNvPr id="31786" name="Oval 42"/>
          <p:cNvSpPr>
            <a:spLocks noChangeArrowheads="1"/>
          </p:cNvSpPr>
          <p:nvPr/>
        </p:nvSpPr>
        <p:spPr bwMode="auto">
          <a:xfrm rot="-1694810">
            <a:off x="3168650" y="2068513"/>
            <a:ext cx="2524125" cy="2522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88" name="AutoShape 44"/>
          <p:cNvSpPr>
            <a:spLocks noChangeArrowheads="1"/>
          </p:cNvSpPr>
          <p:nvPr/>
        </p:nvSpPr>
        <p:spPr bwMode="auto">
          <a:xfrm rot="10577650">
            <a:off x="3635375" y="4699000"/>
            <a:ext cx="1655763" cy="2159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89" name="AutoShape 45"/>
          <p:cNvSpPr>
            <a:spLocks noChangeArrowheads="1"/>
          </p:cNvSpPr>
          <p:nvPr/>
        </p:nvSpPr>
        <p:spPr bwMode="auto">
          <a:xfrm rot="7621485">
            <a:off x="5734844" y="3561556"/>
            <a:ext cx="1631950" cy="22304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90" name="AutoShape 46"/>
          <p:cNvSpPr>
            <a:spLocks noChangeArrowheads="1"/>
          </p:cNvSpPr>
          <p:nvPr/>
        </p:nvSpPr>
        <p:spPr bwMode="auto">
          <a:xfrm rot="14265079">
            <a:off x="1331118" y="3501232"/>
            <a:ext cx="1655763" cy="23749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91" name="AutoShape 47"/>
          <p:cNvSpPr>
            <a:spLocks noChangeArrowheads="1"/>
          </p:cNvSpPr>
          <p:nvPr/>
        </p:nvSpPr>
        <p:spPr bwMode="auto">
          <a:xfrm rot="-3612757">
            <a:off x="1223168" y="729457"/>
            <a:ext cx="1655763" cy="2590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92" name="AutoShape 48"/>
          <p:cNvSpPr>
            <a:spLocks noChangeArrowheads="1"/>
          </p:cNvSpPr>
          <p:nvPr/>
        </p:nvSpPr>
        <p:spPr bwMode="auto">
          <a:xfrm rot="3398375">
            <a:off x="5760244" y="1016794"/>
            <a:ext cx="1655762" cy="2159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93" name="AutoShape 49"/>
          <p:cNvSpPr>
            <a:spLocks noChangeArrowheads="1"/>
          </p:cNvSpPr>
          <p:nvPr/>
        </p:nvSpPr>
        <p:spPr bwMode="auto">
          <a:xfrm>
            <a:off x="3563938" y="0"/>
            <a:ext cx="1655762" cy="19875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3203575" y="2997200"/>
            <a:ext cx="2520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3000" b="1">
                <a:solidFill>
                  <a:srgbClr val="FF3300"/>
                </a:solidFill>
                <a:latin typeface="Palatino Linotype" pitchFamily="18" charset="0"/>
              </a:rPr>
              <a:t>УКУЧЫЛАР</a:t>
            </a:r>
            <a:endParaRPr lang="ru-RU" sz="3000" b="1">
              <a:solidFill>
                <a:srgbClr val="FF3300"/>
              </a:solidFill>
              <a:latin typeface="Palatino Linotype" pitchFamily="18" charset="0"/>
            </a:endParaRPr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 rot="-2225717">
            <a:off x="5580063" y="18446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400" b="1">
                <a:solidFill>
                  <a:srgbClr val="FF3300"/>
                </a:solidFill>
                <a:latin typeface="Palatino Linotype" pitchFamily="18" charset="0"/>
              </a:rPr>
              <a:t>Д</a:t>
            </a:r>
            <a:r>
              <a:rPr lang="tt-RU" sz="2400" b="1">
                <a:latin typeface="Palatino Linotype" pitchFamily="18" charset="0"/>
              </a:rPr>
              <a:t>услар </a:t>
            </a:r>
            <a:endParaRPr lang="ru-RU" sz="2400" b="1">
              <a:latin typeface="Palatino Linotype" pitchFamily="18" charset="0"/>
            </a:endParaRPr>
          </a:p>
        </p:txBody>
      </p:sp>
      <p:sp>
        <p:nvSpPr>
          <p:cNvPr id="31797" name="Text Box 53"/>
          <p:cNvSpPr txBox="1">
            <a:spLocks noChangeArrowheads="1"/>
          </p:cNvSpPr>
          <p:nvPr/>
        </p:nvSpPr>
        <p:spPr bwMode="auto">
          <a:xfrm rot="1968555">
            <a:off x="5651500" y="43656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400" b="1">
                <a:solidFill>
                  <a:srgbClr val="FF3300"/>
                </a:solidFill>
                <a:latin typeface="Palatino Linotype" pitchFamily="18" charset="0"/>
              </a:rPr>
              <a:t>У</a:t>
            </a:r>
            <a:r>
              <a:rPr lang="tt-RU" sz="2400" b="1">
                <a:latin typeface="Palatino Linotype" pitchFamily="18" charset="0"/>
              </a:rPr>
              <a:t>ңганнар</a:t>
            </a:r>
            <a:endParaRPr lang="ru-RU" sz="2400" b="1">
              <a:latin typeface="Palatino Linotype" pitchFamily="18" charset="0"/>
            </a:endParaRPr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 rot="-1705154">
            <a:off x="1331913" y="42926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400" b="1">
                <a:solidFill>
                  <a:srgbClr val="FF3300"/>
                </a:solidFill>
                <a:latin typeface="Palatino Linotype" pitchFamily="18" charset="0"/>
              </a:rPr>
              <a:t>Л</a:t>
            </a:r>
            <a:r>
              <a:rPr lang="tt-RU" sz="2400" b="1">
                <a:latin typeface="Palatino Linotype" pitchFamily="18" charset="0"/>
              </a:rPr>
              <a:t>әззәтлеләр</a:t>
            </a:r>
            <a:endParaRPr lang="ru-RU" sz="2400" b="1">
              <a:latin typeface="Palatino Linotype" pitchFamily="18" charset="0"/>
            </a:endParaRPr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 rot="1389240">
            <a:off x="971550" y="1773238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400" b="1">
                <a:solidFill>
                  <a:srgbClr val="FF3300"/>
                </a:solidFill>
                <a:latin typeface="Palatino Linotype" pitchFamily="18" charset="0"/>
              </a:rPr>
              <a:t>Ы</a:t>
            </a:r>
            <a:r>
              <a:rPr lang="tt-RU" sz="2400" b="1">
                <a:latin typeface="Palatino Linotype" pitchFamily="18" charset="0"/>
              </a:rPr>
              <a:t>шанычлылар </a:t>
            </a:r>
            <a:endParaRPr lang="ru-RU" sz="2400" b="1">
              <a:latin typeface="Palatino Linotype" pitchFamily="18" charset="0"/>
            </a:endParaRP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 rot="16200000">
            <a:off x="3252787" y="571500"/>
            <a:ext cx="22320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400" b="1">
                <a:solidFill>
                  <a:srgbClr val="FF3300"/>
                </a:solidFill>
                <a:latin typeface="Palatino Linotype" pitchFamily="18" charset="0"/>
              </a:rPr>
              <a:t>К</a:t>
            </a:r>
            <a:r>
              <a:rPr lang="tt-RU" sz="2400" b="1">
                <a:latin typeface="Palatino Linotype" pitchFamily="18" charset="0"/>
              </a:rPr>
              <a:t>өчлеләр </a:t>
            </a:r>
            <a:endParaRPr lang="ru-RU" sz="2400" b="1">
              <a:latin typeface="Palatino Linotype" pitchFamily="18" charset="0"/>
            </a:endParaRP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 rot="4917108">
            <a:off x="3295650" y="54943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200" b="1">
                <a:solidFill>
                  <a:srgbClr val="FF3300"/>
                </a:solidFill>
                <a:latin typeface="Palatino Linotype" pitchFamily="18" charset="0"/>
              </a:rPr>
              <a:t>С</a:t>
            </a:r>
            <a:r>
              <a:rPr lang="tt-RU" sz="2200" b="1">
                <a:latin typeface="Palatino Linotype" pitchFamily="18" charset="0"/>
              </a:rPr>
              <a:t>өйкемлеләр</a:t>
            </a:r>
            <a:r>
              <a:rPr lang="tt-RU" sz="2400" b="1">
                <a:latin typeface="Palatino Linotype" pitchFamily="18" charset="0"/>
              </a:rPr>
              <a:t> </a:t>
            </a:r>
            <a:endParaRPr lang="ru-RU" sz="2400" b="1">
              <a:latin typeface="Palatino Linotype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17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1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1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4" grpId="0"/>
      <p:bldP spid="31797" grpId="0"/>
      <p:bldP spid="31799" grpId="0"/>
      <p:bldP spid="318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flowers_0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9850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Palatino Linotype"/>
              </a:rPr>
              <a:t>Безнең арада - 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755650" y="3500438"/>
            <a:ext cx="7704138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Д У С Л Ы К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FF"/>
            </a:gs>
            <a:gs pos="100000">
              <a:srgbClr val="33CCFF">
                <a:gamma/>
                <a:tint val="52941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763713" y="1916113"/>
            <a:ext cx="6192837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Ант кабул итү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700338" y="2349500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195513" y="260350"/>
            <a:ext cx="4968875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Тырыш булырга,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Ялкауланмаска,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Артка калмаска!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Тәрбияле булырга,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Тәртипсезләнмәскә,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Ярдәм итәргә!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Дус, тату, матур яшәүнең 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Серенә төшенергә,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Сезнең алда вәг</a:t>
            </a:r>
            <a:r>
              <a:rPr lang="ru-RU" sz="2600" b="1">
                <a:latin typeface="Palatino Linotype" pitchFamily="18" charset="0"/>
              </a:rPr>
              <a:t>ъ</a:t>
            </a:r>
            <a:r>
              <a:rPr lang="tt-RU" sz="2600" b="1">
                <a:latin typeface="Palatino Linotype" pitchFamily="18" charset="0"/>
              </a:rPr>
              <a:t>дә бирәбез,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Әйдәп барырга, дус булырга,</a:t>
            </a:r>
          </a:p>
          <a:p>
            <a:pPr>
              <a:spcBef>
                <a:spcPct val="50000"/>
              </a:spcBef>
            </a:pPr>
            <a:r>
              <a:rPr lang="tt-RU" sz="2600" b="1">
                <a:latin typeface="Palatino Linotype" pitchFamily="18" charset="0"/>
              </a:rPr>
              <a:t>Уңышка ирешергә! </a:t>
            </a:r>
          </a:p>
          <a:p>
            <a:pPr algn="ctr">
              <a:spcBef>
                <a:spcPct val="50000"/>
              </a:spcBef>
            </a:pPr>
            <a:endParaRPr lang="ru-RU" sz="2600" b="1">
              <a:latin typeface="Palatino Linotype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6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6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4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2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0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8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8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280"/>
                            </p:stCondLst>
                            <p:childTnLst>
                              <p:par>
                                <p:cTn id="7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 l="19685" t="43806"/>
          <a:stretch>
            <a:fillRect/>
          </a:stretch>
        </p:blipFill>
        <p:spPr bwMode="auto">
          <a:xfrm>
            <a:off x="250825" y="4365625"/>
            <a:ext cx="252095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92163" y="692150"/>
            <a:ext cx="8351837" cy="546258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240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400" b="1" i="1">
                <a:solidFill>
                  <a:srgbClr val="FF3300"/>
                </a:solidFill>
                <a:latin typeface="Palatino Linotype" pitchFamily="18" charset="0"/>
              </a:rPr>
              <a:t>Дус яшәргә кирәк җир йөзендә,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400" b="1" i="1">
                <a:solidFill>
                  <a:srgbClr val="FF3300"/>
                </a:solidFill>
                <a:latin typeface="Palatino Linotype" pitchFamily="18" charset="0"/>
              </a:rPr>
              <a:t>Дуслар кирәк һәрбер кешегә,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400" b="1" i="1">
                <a:solidFill>
                  <a:srgbClr val="FF3300"/>
                </a:solidFill>
                <a:latin typeface="Palatino Linotype" pitchFamily="18" charset="0"/>
              </a:rPr>
              <a:t>Дуслык булса, яшәү дә күңелле,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400" b="1" i="1">
                <a:solidFill>
                  <a:srgbClr val="FF3300"/>
                </a:solidFill>
                <a:latin typeface="Palatino Linotype" pitchFamily="18" charset="0"/>
              </a:rPr>
              <a:t>Уңай була һәрбер эшең дә.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3400" b="1" i="1">
              <a:solidFill>
                <a:srgbClr val="FF3300"/>
              </a:solidFill>
              <a:latin typeface="Palatino Linotype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400" b="1" i="1">
                <a:solidFill>
                  <a:srgbClr val="FF3300"/>
                </a:solidFill>
                <a:latin typeface="Palatino Linotype" pitchFamily="18" charset="0"/>
              </a:rPr>
              <a:t>Бөтенебезгә дә дуслар кирәк,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400" b="1" i="1">
                <a:solidFill>
                  <a:srgbClr val="FF3300"/>
                </a:solidFill>
                <a:latin typeface="Palatino Linotype" pitchFamily="18" charset="0"/>
              </a:rPr>
              <a:t>Дустан башка булмый яшәргә,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400" b="1" i="1">
                <a:solidFill>
                  <a:srgbClr val="FF3300"/>
                </a:solidFill>
                <a:latin typeface="Palatino Linotype" pitchFamily="18" charset="0"/>
              </a:rPr>
              <a:t>Шуңа күрә дөнья буйлап кирәк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400" b="1" i="1">
                <a:solidFill>
                  <a:srgbClr val="FF3300"/>
                </a:solidFill>
                <a:latin typeface="Palatino Linotype" pitchFamily="18" charset="0"/>
              </a:rPr>
              <a:t>Дуслык орлыкларын чәчәргә.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4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rgbClr val="33CCFF"/>
            </a:gs>
            <a:gs pos="100000">
              <a:srgbClr val="99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07375" cy="597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Галәмнең серләрен белергә,</a:t>
            </a:r>
          </a:p>
          <a:p>
            <a:pPr algn="ctr"/>
            <a:r>
              <a:rPr lang="ru-RU" sz="2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Укырга, эшләргә, төзергә.</a:t>
            </a:r>
          </a:p>
          <a:p>
            <a:pPr algn="ctr"/>
            <a:r>
              <a:rPr lang="ru-RU" sz="2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Дус булып яшик без гомергә,</a:t>
            </a:r>
          </a:p>
          <a:p>
            <a:pPr algn="ctr"/>
            <a:r>
              <a:rPr lang="ru-RU" sz="2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Атлыйк без гел бергә, гел бергә. 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619250" y="2420938"/>
            <a:ext cx="6191250" cy="176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1 нче уен </a:t>
            </a:r>
          </a:p>
        </p:txBody>
      </p:sp>
      <p:pic>
        <p:nvPicPr>
          <p:cNvPr id="7175" name="Picture 7" descr="cat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357563"/>
            <a:ext cx="3128963" cy="32131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70580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Бу рәсемдә нинди сүз яшерелгән?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33600"/>
            <a:ext cx="1225550" cy="172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201" name="Picture 9" descr="MCj043042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133600"/>
            <a:ext cx="1568450" cy="1800225"/>
          </a:xfrm>
          <a:prstGeom prst="rect">
            <a:avLst/>
          </a:prstGeom>
          <a:noFill/>
        </p:spPr>
      </p:pic>
      <p:pic>
        <p:nvPicPr>
          <p:cNvPr id="8203" name="Picture 11" descr="MCj041194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05038"/>
            <a:ext cx="1366838" cy="1800225"/>
          </a:xfrm>
          <a:prstGeom prst="rect">
            <a:avLst/>
          </a:prstGeom>
          <a:noFill/>
        </p:spPr>
      </p:pic>
      <p:pic>
        <p:nvPicPr>
          <p:cNvPr id="8205" name="Picture 13" descr="MCj04322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05038"/>
            <a:ext cx="1512888" cy="1584325"/>
          </a:xfrm>
          <a:prstGeom prst="rect">
            <a:avLst/>
          </a:prstGeom>
          <a:noFill/>
        </p:spPr>
      </p:pic>
      <p:pic>
        <p:nvPicPr>
          <p:cNvPr id="8208" name="Picture 16" descr="MCj043265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2133600"/>
            <a:ext cx="1714500" cy="1714500"/>
          </a:xfrm>
          <a:prstGeom prst="rect">
            <a:avLst/>
          </a:prstGeom>
          <a:noFill/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2205038"/>
            <a:ext cx="15128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>
            <a:off x="179388" y="4581525"/>
            <a:ext cx="11525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Д</a:t>
            </a:r>
          </a:p>
        </p:txBody>
      </p:sp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1908175" y="4581525"/>
            <a:ext cx="8636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У</a:t>
            </a:r>
          </a:p>
        </p:txBody>
      </p:sp>
      <p:sp>
        <p:nvSpPr>
          <p:cNvPr id="8212" name="WordArt 20"/>
          <p:cNvSpPr>
            <a:spLocks noChangeArrowheads="1" noChangeShapeType="1" noTextEdit="1"/>
          </p:cNvSpPr>
          <p:nvPr/>
        </p:nvSpPr>
        <p:spPr bwMode="auto">
          <a:xfrm>
            <a:off x="3276600" y="4581525"/>
            <a:ext cx="9366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С</a:t>
            </a:r>
          </a:p>
        </p:txBody>
      </p:sp>
      <p:sp>
        <p:nvSpPr>
          <p:cNvPr id="8213" name="WordArt 21"/>
          <p:cNvSpPr>
            <a:spLocks noChangeArrowheads="1" noChangeShapeType="1" noTextEdit="1"/>
          </p:cNvSpPr>
          <p:nvPr/>
        </p:nvSpPr>
        <p:spPr bwMode="auto">
          <a:xfrm>
            <a:off x="4500563" y="4581525"/>
            <a:ext cx="11525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Л</a:t>
            </a:r>
          </a:p>
        </p:txBody>
      </p:sp>
      <p:sp>
        <p:nvSpPr>
          <p:cNvPr id="8214" name="WordArt 22"/>
          <p:cNvSpPr>
            <a:spLocks noChangeArrowheads="1" noChangeShapeType="1" noTextEdit="1"/>
          </p:cNvSpPr>
          <p:nvPr/>
        </p:nvSpPr>
        <p:spPr bwMode="auto">
          <a:xfrm>
            <a:off x="6084888" y="4581525"/>
            <a:ext cx="143986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Ы</a:t>
            </a:r>
          </a:p>
        </p:txBody>
      </p:sp>
      <p:sp>
        <p:nvSpPr>
          <p:cNvPr id="8215" name="WordArt 23"/>
          <p:cNvSpPr>
            <a:spLocks noChangeArrowheads="1" noChangeShapeType="1" noTextEdit="1"/>
          </p:cNvSpPr>
          <p:nvPr/>
        </p:nvSpPr>
        <p:spPr bwMode="auto">
          <a:xfrm>
            <a:off x="7812088" y="4581525"/>
            <a:ext cx="108108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К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82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82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8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82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82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82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8"/>
          <p:cNvPicPr>
            <a:picLocks noChangeAspect="1" noChangeArrowheads="1" noCrop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116013" y="1989138"/>
            <a:ext cx="6911975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2 нче уен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99FF"/>
            </a:gs>
            <a:gs pos="100000">
              <a:srgbClr val="66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827088" y="2924175"/>
            <a:ext cx="7416800" cy="143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Д У С Л Ы К 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8135938" cy="15113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2400" b="1" i="1" kern="10">
                <a:ln w="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00">
                    <a:alpha val="6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Бирелгән сүздән кем иң озын сүз төзи?</a:t>
            </a:r>
          </a:p>
        </p:txBody>
      </p:sp>
      <p:pic>
        <p:nvPicPr>
          <p:cNvPr id="17416" name="Picture 8" descr=" Гостевая 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508500"/>
            <a:ext cx="2808288" cy="19431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8"/>
          <p:cNvPicPr>
            <a:picLocks noChangeAspect="1" noChangeArrowheads="1" noCrop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16013" y="1989138"/>
            <a:ext cx="6911975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3 нче уен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474</Words>
  <Application>Microsoft Office PowerPoint</Application>
  <PresentationFormat>Экран (4:3)</PresentationFormat>
  <Paragraphs>109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Palatino Linotype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FOXCONN</dc:creator>
  <cp:lastModifiedBy>зульфия</cp:lastModifiedBy>
  <cp:revision>20</cp:revision>
  <dcterms:created xsi:type="dcterms:W3CDTF">2008-03-14T16:14:30Z</dcterms:created>
  <dcterms:modified xsi:type="dcterms:W3CDTF">2012-02-02T11:53:42Z</dcterms:modified>
</cp:coreProperties>
</file>