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FF"/>
    <a:srgbClr val="ED4705"/>
    <a:srgbClr val="99CC00"/>
    <a:srgbClr val="CC24A8"/>
    <a:srgbClr val="FF00FF"/>
    <a:srgbClr val="FFFF00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B981B-ADE1-4BA5-92DE-8DB68AC4DC13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81A-E88C-4F93-8255-59C15F663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350F-F461-4675-B0CD-AE73D796B2E8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3DA1-A6CB-4AD9-9995-7579EF74C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6FD3-35E8-452C-99CF-D867D07382F3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5F55B-4584-4557-9200-38B3853A8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B661CE-60E1-4F6B-909F-97938A31ABB9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35F23B-9726-4F80-8A98-9E78F7ABB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20725-2138-461C-A02A-014CF5AEB5B0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315E-3C74-4766-91B2-298E24ACB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0D012-D9D1-420C-A306-CA14D6EA46B4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62381-FBD2-4EF6-99AD-F1C1938B3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693C-FB0C-4035-A512-558D9B88BFAD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6468-811B-456A-9953-25FFDA695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89C128-4FD3-4B08-911E-0C44E0BCC153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66DCB1-5A6E-4FFC-9D04-6F9424E0A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7E9B-A716-4C73-BC63-A1E4796DAB20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463FA-0597-4F88-A7B9-07A164FE6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5BCFBD-FE49-4615-9506-5C075DB3117B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E73908-E831-4AE6-9DCB-20C94CD7E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0AAD8D-D189-4CC0-A112-9D4704F6D843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DD1E12-AC76-46E4-BF86-483408FAC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9444EB5-4F03-4D9D-9E65-6983BCDEA9BE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7557D6A-2A93-4F38-9FBB-59FB461C5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3" r:id="rId4"/>
    <p:sldLayoutId id="2147483764" r:id="rId5"/>
    <p:sldLayoutId id="2147483771" r:id="rId6"/>
    <p:sldLayoutId id="2147483765" r:id="rId7"/>
    <p:sldLayoutId id="2147483772" r:id="rId8"/>
    <p:sldLayoutId id="2147483773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928670"/>
            <a:ext cx="6357966" cy="2714644"/>
          </a:xfrm>
        </p:spPr>
        <p:txBody>
          <a:bodyPr numCol="1">
            <a:prstTxWarp prst="textPlain">
              <a:avLst>
                <a:gd name="adj" fmla="val 49852"/>
              </a:avLst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Самоуправление в коллективе класса: теоретические основы.</a:t>
            </a:r>
            <a:endParaRPr lang="ru-RU" dirty="0"/>
          </a:p>
        </p:txBody>
      </p:sp>
      <p:sp>
        <p:nvSpPr>
          <p:cNvPr id="8195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429250" y="5715000"/>
            <a:ext cx="3571875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Работа учителя начальных классов  МОУ СОШ №3 </a:t>
            </a:r>
          </a:p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г. Кыштыма Никитиной С.Г.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7429552" cy="35719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cap="none" dirty="0" smtClean="0">
                <a:ln/>
                <a:solidFill>
                  <a:schemeClr val="accent3"/>
                </a:solidFill>
              </a:rPr>
              <a:t>«Стоит лишь верить человеку больше, чем это обычно бывает, чтобы вызвать наружу все лучшие стороны его характера»</a:t>
            </a:r>
            <a:br>
              <a:rPr lang="ru-RU" sz="3600" b="1" cap="none" dirty="0" smtClean="0">
                <a:ln/>
                <a:solidFill>
                  <a:schemeClr val="accent3"/>
                </a:solidFill>
              </a:rPr>
            </a:br>
            <a:r>
              <a:rPr lang="ru-RU" sz="3600" b="1" cap="none" dirty="0" err="1" smtClean="0">
                <a:ln/>
                <a:solidFill>
                  <a:schemeClr val="accent3"/>
                </a:solidFill>
              </a:rPr>
              <a:t>С.Смайлис</a:t>
            </a:r>
            <a:endParaRPr lang="ru-RU" sz="3600" b="1" cap="none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467600" cy="442915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cap="none" spc="5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Самоуправление в классном коллективе можно определить как действия детей, осуществляемые самостоятельно или совместно со взрослыми членами классного сообщества, по планированию, организации и анализу жизнедеятельности в классе, направленной на создание благоприятных условий для общения и развития одноклассников и решение других социально ценных задач. </a:t>
            </a:r>
            <a:endParaRPr lang="ru-RU" sz="2400" b="1" cap="none" spc="50" dirty="0">
              <a:ln w="3175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358114" cy="1154098"/>
          </a:xfrm>
        </p:spPr>
        <p:txBody>
          <a:bodyPr numCol="1">
            <a:prstTxWarp prst="textTriangl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1270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Целевые ориентиры</a:t>
            </a:r>
            <a:endParaRPr lang="ru-RU" dirty="0">
              <a:ln w="12700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57224" y="2714620"/>
            <a:ext cx="2500330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Содействие развитию ребенка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572132" y="2714620"/>
            <a:ext cx="2571768" cy="1285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Организация эффективного функционирования учебной группы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143108" y="4572008"/>
            <a:ext cx="4643470" cy="1285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2700"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Формирование у учащихся готовности и способности выполнять систему социальных ролей человека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000500" y="1714500"/>
            <a:ext cx="928688" cy="2428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571625" y="1500188"/>
            <a:ext cx="928688" cy="1000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429375" y="1500188"/>
            <a:ext cx="785813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6215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ln w="12700">
                  <a:solidFill>
                    <a:srgbClr val="FF3300"/>
                  </a:solidFill>
                </a:ln>
                <a:solidFill>
                  <a:srgbClr val="FF0000"/>
                </a:solidFill>
              </a:rPr>
              <a:t>А.С. Макаренко: «Деятельность рождает самоуправление»: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выполнение какого-то ответственного задания, порученного классу органом школьного самоуправления;</a:t>
            </a:r>
            <a:b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проведение одного или нескольких, организаторами которых выступают объединенные общим интересом одноклассники;</a:t>
            </a:r>
            <a:b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разработка и осуществление совместными усилиями учащихся социально значимого проекта;</a:t>
            </a:r>
            <a:b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создание в классе клуба, членами которого являются учащиеся со схожими интересами.</a:t>
            </a:r>
            <a:br>
              <a:rPr lang="ru-RU" sz="2400" b="1" dirty="0" smtClean="0">
                <a:ln>
                  <a:solidFill>
                    <a:srgbClr val="9933FF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5469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Воспитательный потенциал поручения </a:t>
            </a:r>
            <a:r>
              <a:rPr lang="ru-RU" sz="2200" i="1" u="sng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(по утверждению </a:t>
            </a:r>
            <a:r>
              <a:rPr lang="ru-RU" sz="2200" i="1" u="sng" dirty="0" err="1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В.Т.Кабуша</a:t>
            </a:r>
            <a:r>
              <a:rPr lang="ru-RU" sz="2200" i="1" u="sng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):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социально ценная направленность поручения;</a:t>
            </a:r>
            <a:b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личностная значимость для ребенка выполняемая им работа;</a:t>
            </a:r>
            <a:b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наличие реальных и конкретных прав и обязанностей у исполнителя поручения;</a:t>
            </a:r>
            <a:b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инструктивная оснащенность процесса поручаемого дела (цель и значение поручения, сроки его выполнения, возможные варианты помощи и поддержки осуществляемой деятельности и т. п.);</a:t>
            </a:r>
            <a:b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- развивающий характер содержания и способов выполнения поручений, «цепочка» их последовательности- от простого к сложному, от желаемого к обязательному, от исполнительской к руководящей функции.</a:t>
            </a:r>
            <a:br>
              <a:rPr lang="ru-RU" sz="2200" dirty="0" smtClean="0">
                <a:ln w="31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</a:br>
            <a:endParaRPr lang="ru-RU" sz="2200" dirty="0">
              <a:ln w="3175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0"/>
            <a:ext cx="7686700" cy="1714488"/>
          </a:xfrm>
        </p:spPr>
        <p:txBody>
          <a:bodyPr numCol="1">
            <a:prstTxWarp prst="textFadeRight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Стиль взаимодействия педагога с учащимися и их органами самоуправления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357158" y="2143116"/>
            <a:ext cx="3357586" cy="1071570"/>
          </a:xfrm>
          <a:prstGeom prst="wedgeRectCallout">
            <a:avLst>
              <a:gd name="adj1" fmla="val 154061"/>
              <a:gd name="adj2" fmla="val -12062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Не требуй от ребят того, чего не выполняешь сам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6357950" y="3786190"/>
            <a:ext cx="2286016" cy="1285884"/>
          </a:xfrm>
          <a:prstGeom prst="wedgeRectCallout">
            <a:avLst>
              <a:gd name="adj1" fmla="val -4353"/>
              <a:gd name="adj2" fmla="val -225247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9525">
                  <a:solidFill>
                    <a:srgbClr val="FF3300"/>
                  </a:solidFill>
                </a:ln>
                <a:solidFill>
                  <a:srgbClr val="FF3300"/>
                </a:solidFill>
              </a:rPr>
              <a:t>Гарантируй помощь каждому при подготовке дела</a:t>
            </a: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285720" y="4000504"/>
            <a:ext cx="3714776" cy="1071570"/>
          </a:xfrm>
          <a:prstGeom prst="wedgeRectCallout">
            <a:avLst>
              <a:gd name="adj1" fmla="val 136729"/>
              <a:gd name="adj2" fmla="val -289365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Выстраивай доверительные отношения с детьми</a:t>
            </a: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714348" y="5786454"/>
            <a:ext cx="5000660" cy="928694"/>
          </a:xfrm>
          <a:prstGeom prst="wedgeRectCallout">
            <a:avLst>
              <a:gd name="adj1" fmla="val 82164"/>
              <a:gd name="adj2" fmla="val -512876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952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Избегай мелких несущественных замечаний (придирок)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165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Schoolbook</vt:lpstr>
      <vt:lpstr>Wingdings</vt:lpstr>
      <vt:lpstr>Wingdings 2</vt:lpstr>
      <vt:lpstr>Calibri</vt:lpstr>
      <vt:lpstr>Эркер</vt:lpstr>
      <vt:lpstr>Самоуправление в коллективе класса: теоретические основы.</vt:lpstr>
      <vt:lpstr>«Стоит лишь верить человеку больше, чем это обычно бывает, чтобы вызвать наружу все лучшие стороны его характера» С.Смайлис</vt:lpstr>
      <vt:lpstr>Самоуправление в классном коллективе можно определить как действия детей, осуществляемые самостоятельно или совместно со взрослыми членами классного сообщества, по планированию, организации и анализу жизнедеятельности в классе, направленной на создание благоприятных условий для общения и развития одноклассников и решение других социально ценных задач. </vt:lpstr>
      <vt:lpstr>Целевые ориентиры</vt:lpstr>
      <vt:lpstr>А.С. Макаренко: «Деятельность рождает самоуправление»: - выполнение какого-то ответственного задания, порученного классу органом школьного самоуправления; - проведение одного или нескольких, организаторами которых выступают объединенные общим интересом одноклассники; - разработка и осуществление совместными усилиями учащихся социально значимого проекта; - создание в классе клуба, членами которого являются учащиеся со схожими интересами.    </vt:lpstr>
      <vt:lpstr>Воспитательный потенциал поручения (по утверждению В.Т.Кабуша): - социально ценная направленность поручения; - личностная значимость для ребенка выполняемая им работа; - наличие реальных и конкретных прав и обязанностей у исполнителя поручения; - инструктивная оснащенность процесса поручаемого дела (цель и значение поручения, сроки его выполнения, возможные варианты помощи и поддержки осуществляемой деятельности и т. п.); - развивающий характер содержания и способов выполнения поручений, «цепочка» их последовательности- от простого к сложному, от желаемого к обязательному, от исполнительской к руководящей функции. </vt:lpstr>
      <vt:lpstr>Стиль взаимодействия педагога с учащимися и их органами самоуправления</vt:lpstr>
    </vt:vector>
  </TitlesOfParts>
  <Company>Eldorado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Самоуправление в коллективе класса: теоретические основы.</dc:title>
  <dc:creator>seruser</dc:creator>
  <cp:lastModifiedBy>User</cp:lastModifiedBy>
  <cp:revision>18</cp:revision>
  <dcterms:created xsi:type="dcterms:W3CDTF">2008-06-30T08:07:47Z</dcterms:created>
  <dcterms:modified xsi:type="dcterms:W3CDTF">2013-04-06T14:01:18Z</dcterms:modified>
</cp:coreProperties>
</file>