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9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85" r:id="rId15"/>
    <p:sldId id="260" r:id="rId16"/>
    <p:sldId id="286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7" r:id="rId34"/>
    <p:sldId id="298" r:id="rId35"/>
    <p:sldId id="299" r:id="rId36"/>
    <p:sldId id="300" r:id="rId37"/>
    <p:sldId id="301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3" autoAdjust="0"/>
  </p:normalViewPr>
  <p:slideViewPr>
    <p:cSldViewPr>
      <p:cViewPr varScale="1">
        <p:scale>
          <a:sx n="85" d="100"/>
          <a:sy n="85" d="100"/>
        </p:scale>
        <p:origin x="-7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05794-0CEC-4610-B626-053EBAD89C66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C9023-6FF0-42FB-A701-4F56B656B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9023-6FF0-42FB-A701-4F56B656B9E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smtClean="0"/>
              <a:t/>
            </a:r>
            <a:br>
              <a:rPr lang="ru-RU" i="1" u="sng" smtClean="0"/>
            </a:br>
            <a:r>
              <a:rPr lang="ru-RU" i="1" u="sng" smtClean="0"/>
              <a:t/>
            </a:r>
            <a:br>
              <a:rPr lang="ru-RU" i="1" u="sng" smtClean="0"/>
            </a:br>
            <a:r>
              <a:rPr lang="ru-RU" i="1" u="sng" smtClean="0"/>
              <a:t/>
            </a:r>
            <a:br>
              <a:rPr lang="ru-RU" i="1" u="sng" smtClean="0"/>
            </a:br>
            <a:r>
              <a:rPr lang="ru-RU" b="1" i="1" u="sng" smtClean="0"/>
              <a:t>Воспитательна</a:t>
            </a:r>
            <a:r>
              <a:rPr lang="ru-RU" i="1" u="sng" smtClean="0"/>
              <a:t>я </a:t>
            </a:r>
            <a:br>
              <a:rPr lang="ru-RU" i="1" u="sng" smtClean="0"/>
            </a:br>
            <a:r>
              <a:rPr lang="ru-RU" i="1" u="sng" smtClean="0"/>
              <a:t>программа</a:t>
            </a:r>
            <a:r>
              <a:rPr lang="ru-RU" b="1" i="1" u="sng" smtClean="0"/>
              <a:t>        </a:t>
            </a: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    «Ступени познания» </a:t>
            </a:r>
            <a:br>
              <a:rPr lang="ru-RU" b="1" i="1" u="sng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Соболева Н.В. </a:t>
            </a:r>
          </a:p>
          <a:p>
            <a:r>
              <a:rPr lang="ru-RU" smtClean="0"/>
              <a:t>Гимназия №5, 2009г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5720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i="1" u="sng" dirty="0" smtClean="0"/>
              <a:t>               </a:t>
            </a:r>
            <a:endParaRPr lang="ru-RU" sz="4000" b="1" i="1" u="sng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ru-RU" sz="2000" b="1" dirty="0" smtClean="0"/>
              <a:t>4) «Я  и ПРИРОДА» (экологическое воспитание)</a:t>
            </a:r>
          </a:p>
          <a:p>
            <a:pPr marL="457200" indent="-457200">
              <a:buAutoNum type="arabicParenR" startAt="4"/>
            </a:pPr>
            <a:endParaRPr lang="ru-RU" sz="2000" b="1" dirty="0" smtClean="0"/>
          </a:p>
          <a:p>
            <a:pPr marL="457200" indent="-457200"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i="1" dirty="0" smtClean="0"/>
              <a:t>     Цели</a:t>
            </a:r>
            <a:r>
              <a:rPr lang="ru-RU" sz="2000" dirty="0" smtClean="0"/>
              <a:t>: воспитание ответственности за сохранение окружающей среды; воспитание этического, нравственного и практического отношения к ней; умения вести себя в ней в соответствии с общепринятыми нормами.</a:t>
            </a:r>
          </a:p>
          <a:p>
            <a:pPr>
              <a:buNone/>
            </a:pPr>
            <a:r>
              <a:rPr lang="ru-RU" sz="2000" i="1" dirty="0" smtClean="0"/>
              <a:t>    Содержание этого раздела</a:t>
            </a:r>
            <a:r>
              <a:rPr lang="ru-RU" sz="2000" dirty="0" smtClean="0"/>
              <a:t> предусматривает развитие у младших школьников эмоционально-нравственного отношения к окружающей среде. Помогает ребёнку найти своё место в природном и социальном окружении, формирует представление о природе как среде жизнедеятельности человека.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142908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5925" y="6449"/>
            <a:ext cx="2295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/>
              <a:t>5)     «Я   и ОТЕЧЕСТВО» ( патриотическое воспитание )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       Цели</a:t>
            </a:r>
            <a:r>
              <a:rPr lang="ru-RU" sz="2000" dirty="0" smtClean="0"/>
              <a:t>: пробудить интерес к прошлому своего народа. Познакомить с национальной культурой. Приобщать детей к истокам кубанской народной культуры, к духовно-нравственными ценностям своего народа, восстановить утраченные связи современного человека с историей прошлого и настоящего.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i="1" dirty="0" smtClean="0"/>
              <a:t>     Содержание раздела:</a:t>
            </a:r>
            <a:r>
              <a:rPr lang="ru-RU" sz="2000" dirty="0" smtClean="0"/>
              <a:t> изучение российской символики и законов страны; знакомство с великими и знаменитыми людьми ,писателями и художниками, с национальным прикладным искусством; разучивание забытых народных игр; ознакомление с историей возникновения православных праздников.</a:t>
            </a:r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План реализации программ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" b="1" i="1" dirty="0" smtClean="0"/>
              <a:t> </a:t>
            </a:r>
            <a:endParaRPr lang="ru-RU" sz="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714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b="1" dirty="0" smtClean="0"/>
              <a:t>                  1)  Я- ЧЕЛОВЕК  </a:t>
            </a: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1214422"/>
          <a:ext cx="6096000" cy="44653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«Познай самого себя»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«Знакомство»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«Мимика и жесты» занятие-тренинг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«Приветствия»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«Влияние характера на поступки и поведение человека»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«Настроение»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- беседа «Мальчики и девочки»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«Мы школьниками стали» (правила поведения)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Ролевая игра «Учимся дружить»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«Я - ученик»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642918"/>
          <a:ext cx="6096000" cy="5516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 класс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«Учусь дружить»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«Человек среди людей»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Час общения «Моя любимая игрушка»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«Что такое хорошо!» (час нравственного разговора)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«Трудно ли учиться в школе»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Этическая беседа - практикум «Вы сказали, здравствуйте!»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 «Самооценка и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взаимооценка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, как способ познать себя и других»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Праздник  «При солнышке тепло, при матери - добро»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«Правила гигиены»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Классный час «Спешите делать добро»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От чего зависит настроение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3 класс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«Азбука коллективной жизни»</a:t>
            </a:r>
            <a:endParaRPr lang="ru-RU" dirty="0" smtClean="0"/>
          </a:p>
          <a:p>
            <a:pPr lvl="0"/>
            <a:r>
              <a:rPr lang="ru-RU" dirty="0" smtClean="0"/>
              <a:t>Час откровенного разговора «Считаете ли вы себя культурным человеком»</a:t>
            </a:r>
          </a:p>
          <a:p>
            <a:pPr lvl="0"/>
            <a:r>
              <a:rPr lang="ru-RU" dirty="0" smtClean="0"/>
              <a:t>Беседа-представление «Я и мои таланты»</a:t>
            </a:r>
          </a:p>
          <a:p>
            <a:pPr lvl="0"/>
            <a:r>
              <a:rPr lang="ru-RU" dirty="0" smtClean="0"/>
              <a:t>Встреча с интересным человеком: «Орден в твоем доме? О чем рассказал орден»</a:t>
            </a:r>
          </a:p>
          <a:p>
            <a:pPr lvl="0"/>
            <a:r>
              <a:rPr lang="ru-RU" dirty="0" smtClean="0"/>
              <a:t>Классный час «Учим старинные хороводные игры и песни Кубани»</a:t>
            </a:r>
          </a:p>
          <a:p>
            <a:pPr lvl="0"/>
            <a:r>
              <a:rPr lang="ru-RU" dirty="0" smtClean="0"/>
              <a:t>Путешествие в страну именин</a:t>
            </a:r>
          </a:p>
          <a:p>
            <a:pPr lvl="0"/>
            <a:r>
              <a:rPr lang="ru-RU" dirty="0" smtClean="0"/>
              <a:t>Игры на воздухе «Мой веселый звонкий мяч»</a:t>
            </a:r>
          </a:p>
          <a:p>
            <a:pPr lvl="0"/>
            <a:r>
              <a:rPr lang="ru-RU" dirty="0" smtClean="0"/>
              <a:t>«Я чувствую себя счастливым, когда…» классный час – беседа</a:t>
            </a:r>
          </a:p>
          <a:p>
            <a:pPr lvl="0"/>
            <a:r>
              <a:rPr lang="ru-RU" dirty="0" smtClean="0"/>
              <a:t>Праздник «Новогодний карнавал» </a:t>
            </a:r>
          </a:p>
          <a:p>
            <a:pPr lvl="0"/>
            <a:r>
              <a:rPr lang="ru-RU" dirty="0" smtClean="0"/>
              <a:t>Классный час «Как я умею преодолевать трудности»</a:t>
            </a:r>
          </a:p>
          <a:p>
            <a:endParaRPr lang="ru-RU" sz="29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3600" b="1" dirty="0" smtClean="0"/>
              <a:t>Задачи воспитания: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 </a:t>
            </a:r>
            <a:endParaRPr lang="ru-RU" sz="3600" dirty="0" smtClean="0"/>
          </a:p>
          <a:p>
            <a:pPr lvl="0"/>
            <a:r>
              <a:rPr lang="ru-RU" sz="3600" dirty="0" smtClean="0"/>
              <a:t>Сформировать в каждом ребенке общечеловеческие ценности, добродете­ли: любовь к ближнему, сострадание, справедливость, гражданственность, веру  в прекрасное, ответственность, этическую культуру, нравственные устои.</a:t>
            </a:r>
          </a:p>
          <a:p>
            <a:pPr lvl="0"/>
            <a:r>
              <a:rPr lang="ru-RU" sz="3600" dirty="0" smtClean="0"/>
              <a:t>Пробудить  все силы, присущие человеку: физические, умственные, этиче­ские, эмоциональные, эстетические.</a:t>
            </a:r>
          </a:p>
          <a:p>
            <a:pPr lvl="0"/>
            <a:r>
              <a:rPr lang="ru-RU" sz="3600" dirty="0" smtClean="0"/>
              <a:t>Сформировать человеческие устои, понимание добра и зла.</a:t>
            </a:r>
          </a:p>
          <a:p>
            <a:pPr lvl="0"/>
            <a:r>
              <a:rPr lang="ru-RU" sz="3600" dirty="0" smtClean="0"/>
              <a:t>Не приспособить индивида к потребностям общества, а сформировать у него­ умение ориентироваться в обществе, воспитать человека-творца.</a:t>
            </a:r>
          </a:p>
          <a:p>
            <a:pPr lvl="0"/>
            <a:r>
              <a:rPr lang="ru-RU" sz="3600" dirty="0" smtClean="0"/>
              <a:t>Сформировать культуру общения.</a:t>
            </a:r>
          </a:p>
          <a:p>
            <a:pPr lvl="0"/>
            <a:r>
              <a:rPr lang="ru-RU" sz="3600" dirty="0" smtClean="0"/>
              <a:t>Воспитать потребность в созидательной деятельности, творческом разви­тии, положительном отношении к труду как средству самоутверждения.</a:t>
            </a:r>
          </a:p>
          <a:p>
            <a:pPr lvl="0"/>
            <a:r>
              <a:rPr lang="ru-RU" sz="3600" dirty="0" smtClean="0"/>
              <a:t>Приобщить воспитанников к региональной, национальной и мировой культуре.</a:t>
            </a:r>
            <a:endParaRPr lang="ru-RU" sz="3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4 класс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«Вмести мы сила»</a:t>
            </a:r>
            <a:endParaRPr lang="ru-RU" dirty="0" smtClean="0"/>
          </a:p>
          <a:p>
            <a:pPr lvl="0"/>
            <a:r>
              <a:rPr lang="ru-RU" dirty="0" smtClean="0"/>
              <a:t>Классный час «Мои сильные и слабые стороны»</a:t>
            </a:r>
          </a:p>
          <a:p>
            <a:pPr lvl="0"/>
            <a:r>
              <a:rPr lang="ru-RU" dirty="0" smtClean="0"/>
              <a:t>Классный час «Мир моих увлечений»</a:t>
            </a:r>
          </a:p>
          <a:p>
            <a:pPr lvl="0"/>
            <a:r>
              <a:rPr lang="ru-RU" dirty="0" smtClean="0"/>
              <a:t> «Встречают по одежке, провожают по уму»  (история одежды мальчиков и девочек)</a:t>
            </a:r>
          </a:p>
          <a:p>
            <a:pPr lvl="0"/>
            <a:r>
              <a:rPr lang="ru-RU" dirty="0" smtClean="0"/>
              <a:t>«Мое хочу и мое надо» (час доверительного разговора)</a:t>
            </a:r>
          </a:p>
          <a:p>
            <a:pPr lvl="0"/>
            <a:r>
              <a:rPr lang="ru-RU" dirty="0" smtClean="0"/>
              <a:t>Классный час «Все работы хороши»</a:t>
            </a:r>
          </a:p>
          <a:p>
            <a:pPr lvl="0"/>
            <a:r>
              <a:rPr lang="ru-RU" dirty="0" smtClean="0"/>
              <a:t>Классный час  «Благодарность это…»</a:t>
            </a:r>
          </a:p>
          <a:p>
            <a:pPr lvl="0"/>
            <a:r>
              <a:rPr lang="ru-RU" dirty="0" smtClean="0"/>
              <a:t>Классный час  «Готов ли я к учебе в 5-ом классе»</a:t>
            </a:r>
          </a:p>
          <a:p>
            <a:pPr lvl="0"/>
            <a:r>
              <a:rPr lang="ru-RU" dirty="0" smtClean="0"/>
              <a:t>Классный час (психология) «Тренировка памяти»</a:t>
            </a:r>
          </a:p>
          <a:p>
            <a:pPr lvl="0"/>
            <a:r>
              <a:rPr lang="ru-RU" dirty="0" smtClean="0"/>
              <a:t>Классный час «Кому нужна моя помощь?»</a:t>
            </a:r>
          </a:p>
          <a:p>
            <a:pPr lvl="0"/>
            <a:r>
              <a:rPr lang="ru-RU" dirty="0" smtClean="0"/>
              <a:t>Классный час «Умеем ли мы обижаться?»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«МОЙ МИР ЗНАНИЙ»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/>
                <a:ea typeface="Times New Roman"/>
              </a:rPr>
              <a:t>                            </a:t>
            </a:r>
            <a:r>
              <a:rPr lang="en-US" b="1" dirty="0" smtClean="0">
                <a:latin typeface="Times New Roman"/>
                <a:ea typeface="Times New Roman"/>
              </a:rPr>
              <a:t>1 </a:t>
            </a:r>
            <a:r>
              <a:rPr lang="ru-RU" b="1" dirty="0" smtClean="0">
                <a:latin typeface="Times New Roman"/>
                <a:ea typeface="Times New Roman"/>
              </a:rPr>
              <a:t>класс</a:t>
            </a:r>
            <a:endParaRPr lang="ru-RU" dirty="0" smtClean="0">
              <a:latin typeface="Arial"/>
              <a:ea typeface="Times New Roman"/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714480" y="571480"/>
            <a:ext cx="736195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Поведение в общественных местах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Классный час «Деньги в нашей жизни»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Классный час «Праздник в на</a:t>
            </a:r>
            <a:r>
              <a:rPr lang="ru-RU" sz="2000" dirty="0" smtClean="0"/>
              <a:t> Поведение в общественных местах</a:t>
            </a:r>
          </a:p>
          <a:p>
            <a:pPr lvl="0"/>
            <a:r>
              <a:rPr lang="ru-RU" sz="2000" dirty="0" smtClean="0"/>
              <a:t>Классный час «Деньги в нашей жизни»</a:t>
            </a:r>
          </a:p>
          <a:p>
            <a:pPr lvl="0"/>
            <a:r>
              <a:rPr lang="ru-RU" sz="2000" dirty="0" smtClean="0"/>
              <a:t>Классный час «Праздник в нашей жизни»</a:t>
            </a:r>
          </a:p>
          <a:p>
            <a:pPr lvl="0"/>
            <a:r>
              <a:rPr lang="ru-RU" sz="2000" dirty="0" smtClean="0"/>
              <a:t>Классный час «Правила общения»</a:t>
            </a:r>
          </a:p>
          <a:p>
            <a:pPr lvl="0"/>
            <a:r>
              <a:rPr lang="ru-RU" sz="2000" dirty="0" smtClean="0"/>
              <a:t>Классный час «Внешний вид человека»</a:t>
            </a:r>
          </a:p>
          <a:p>
            <a:pPr lvl="0"/>
            <a:r>
              <a:rPr lang="ru-RU" sz="2000" dirty="0" smtClean="0"/>
              <a:t>Практическое занятие «Учебная книга – наш друг»</a:t>
            </a:r>
          </a:p>
          <a:p>
            <a:pPr lvl="0"/>
            <a:r>
              <a:rPr lang="ru-RU" sz="2000" dirty="0" smtClean="0"/>
              <a:t>Викторина – игра «Мои любимые уроки»</a:t>
            </a:r>
          </a:p>
          <a:p>
            <a:r>
              <a:rPr lang="ru-RU" sz="2000" dirty="0" smtClean="0"/>
              <a:t>Учебная игра «Что такое правила хорошего тона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шей жизни»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Классный час «Правила общения»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Классный час «Внешний вид человека»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Практическое занятие «Учебная книга – наш друг»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Викторина – игра «Мои любимые уроки»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Учебная игра «Что такое правила хорошего тона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ea typeface="Times New Roman"/>
              </a:rPr>
              <a:t>2 класс</a:t>
            </a:r>
            <a:r>
              <a:rPr lang="ru-RU" sz="3200" b="1" dirty="0" smtClean="0">
                <a:latin typeface="Arial"/>
                <a:ea typeface="Times New Roman"/>
              </a:rPr>
              <a:t/>
            </a:r>
            <a:br>
              <a:rPr lang="ru-RU" sz="3200" b="1" dirty="0" smtClean="0">
                <a:latin typeface="Arial"/>
                <a:ea typeface="Times New Roman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Классный час «Зачем мы ходим в школу?»</a:t>
            </a:r>
          </a:p>
          <a:p>
            <a:pPr lvl="0"/>
            <a:r>
              <a:rPr lang="ru-RU" sz="2000" dirty="0" smtClean="0"/>
              <a:t>Сказка родина чувств А.С.Пушкин «У лукоморья»</a:t>
            </a:r>
          </a:p>
          <a:p>
            <a:pPr lvl="0"/>
            <a:r>
              <a:rPr lang="ru-RU" sz="2000" dirty="0" smtClean="0"/>
              <a:t>Интеллектуальный марафон «Чему учат в школе»</a:t>
            </a:r>
          </a:p>
          <a:p>
            <a:pPr lvl="0"/>
            <a:r>
              <a:rPr lang="ru-RU" sz="2000" dirty="0" smtClean="0"/>
              <a:t>Классный час «Мой любимый сказочный герой»</a:t>
            </a:r>
          </a:p>
          <a:p>
            <a:pPr lvl="0"/>
            <a:r>
              <a:rPr lang="ru-RU" sz="2000" dirty="0" smtClean="0"/>
              <a:t>Правила дорожного движения «Что значит быть ответственным»</a:t>
            </a:r>
          </a:p>
          <a:p>
            <a:pPr lvl="0"/>
            <a:r>
              <a:rPr lang="ru-RU" sz="2000" dirty="0" smtClean="0"/>
              <a:t>Игра – путешествие «Путешествие в страну мультфильмов»</a:t>
            </a:r>
          </a:p>
          <a:p>
            <a:pPr lvl="0"/>
            <a:r>
              <a:rPr lang="ru-RU" sz="2000" dirty="0" smtClean="0"/>
              <a:t>Представление «Моя любимая игрушка»</a:t>
            </a:r>
          </a:p>
          <a:p>
            <a:pPr lvl="0"/>
            <a:r>
              <a:rPr lang="ru-RU" sz="2000" dirty="0" smtClean="0"/>
              <a:t>Классный час «Как мы выполняем домашние задания»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3 класс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sz="2000" dirty="0" smtClean="0"/>
              <a:t> Классный час «Краткие сведения о пожарной охране.  Виды травм (переломы, ожоги, ушибы) и их предупреждения»</a:t>
            </a:r>
          </a:p>
          <a:p>
            <a:pPr lvl="0"/>
            <a:r>
              <a:rPr lang="ru-RU" sz="2000" dirty="0" smtClean="0"/>
              <a:t>Игра «Умники и умницы» (внеклассное мероприятие по русскому языку)</a:t>
            </a:r>
          </a:p>
          <a:p>
            <a:pPr lvl="0"/>
            <a:r>
              <a:rPr lang="ru-RU" sz="2000" dirty="0" smtClean="0"/>
              <a:t>КВН по русскому языку</a:t>
            </a:r>
          </a:p>
          <a:p>
            <a:pPr lvl="0"/>
            <a:r>
              <a:rPr lang="ru-RU" sz="2000" dirty="0" smtClean="0"/>
              <a:t>Классный час «Огонь друг и враг человека.  Какие противопожарные меры мы должны знать и как действовать при пожаре»</a:t>
            </a:r>
          </a:p>
          <a:p>
            <a:pPr lvl="0"/>
            <a:r>
              <a:rPr lang="ru-RU" sz="2000" dirty="0" smtClean="0"/>
              <a:t>Классный час «Культура умственного труда в классе и дома»</a:t>
            </a:r>
          </a:p>
          <a:p>
            <a:pPr lvl="0"/>
            <a:r>
              <a:rPr lang="ru-RU" sz="2000" dirty="0" smtClean="0"/>
              <a:t>«Путешествие в страну неразгаданных тайн» Устный журнал</a:t>
            </a:r>
          </a:p>
          <a:p>
            <a:pPr lvl="0"/>
            <a:r>
              <a:rPr lang="ru-RU" sz="2000" dirty="0" smtClean="0"/>
              <a:t>«Почему их так называют?» Внеклассное занятие по русскому языку и окружающему миру</a:t>
            </a:r>
          </a:p>
          <a:p>
            <a:pPr lvl="0"/>
            <a:r>
              <a:rPr lang="ru-RU" sz="2000" dirty="0" smtClean="0"/>
              <a:t>«Считай, смекай, отгадывай» внеклассное занятие по математике</a:t>
            </a:r>
          </a:p>
          <a:p>
            <a:r>
              <a:rPr lang="ru-RU" sz="2000" dirty="0" smtClean="0"/>
              <a:t>«Домашняя аптечка, ее назначение. Правила хранения лекарственных препаратов и обращение с ними. Опасность при обращении с предметами бытовой химии»</a:t>
            </a:r>
            <a:endParaRPr lang="ru-RU" sz="2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1400" dirty="0" smtClean="0"/>
              <a:t>         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dirty="0" smtClean="0"/>
              <a:t>  На   втором  году   воспитания  закладываются  нравственные  понятия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«дружба», «забота о близких», « сострадание» и «милосердие».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Третий год воспитания- год становления коллектива., подчинение своих интересов его интересам.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Четвёртый год – посвящен формированию самостоятельности, правильной гражданской позиции, демократичности.</a:t>
            </a:r>
          </a:p>
          <a:p>
            <a:endParaRPr lang="ru-RU" sz="2900" dirty="0" smtClean="0"/>
          </a:p>
          <a:p>
            <a:endParaRPr lang="ru-RU" sz="29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883857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сновным   воспитательным   моментом  первого  года  обучения</a:t>
            </a: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становиться познание самого себя, в собственном взгляде на окружающих.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7158" y="0"/>
            <a:ext cx="5950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4 класс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Информационный час «Это интересно»</a:t>
            </a:r>
          </a:p>
          <a:p>
            <a:pPr lvl="0"/>
            <a:r>
              <a:rPr lang="ru-RU" sz="2000" dirty="0" smtClean="0"/>
              <a:t>Классный час «Курильщик – сам себе могильщик»</a:t>
            </a:r>
          </a:p>
          <a:p>
            <a:pPr lvl="0"/>
            <a:r>
              <a:rPr lang="ru-RU" sz="2000" dirty="0" smtClean="0"/>
              <a:t>Праздник «Музыкальная гостиная»</a:t>
            </a:r>
          </a:p>
          <a:p>
            <a:pPr lvl="0"/>
            <a:r>
              <a:rPr lang="ru-RU" sz="2000" dirty="0" smtClean="0"/>
              <a:t>Классный час «Я человек и гражданин»</a:t>
            </a:r>
          </a:p>
          <a:p>
            <a:pPr lvl="0"/>
            <a:r>
              <a:rPr lang="ru-RU" sz="2000" dirty="0" smtClean="0"/>
              <a:t>Праздничный репортаж «Как празднуют Новый год в странах мира»</a:t>
            </a:r>
          </a:p>
          <a:p>
            <a:pPr lvl="0"/>
            <a:r>
              <a:rPr lang="ru-RU" sz="2000" dirty="0" smtClean="0"/>
              <a:t>«Азбука безопасного поведения»</a:t>
            </a:r>
          </a:p>
          <a:p>
            <a:pPr lvl="0"/>
            <a:r>
              <a:rPr lang="ru-RU" sz="2000" dirty="0" smtClean="0"/>
              <a:t>Доверительная беседа «Невидимые враги человека, которые мешают жить»</a:t>
            </a:r>
          </a:p>
          <a:p>
            <a:r>
              <a:rPr lang="ru-RU" sz="2000" dirty="0" smtClean="0"/>
              <a:t>Классный час «Домашнее задание и как мы его выполняем»</a:t>
            </a:r>
            <a:endParaRPr lang="ru-RU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en-US" sz="2800" b="1" dirty="0" smtClean="0">
                <a:latin typeface="Times New Roman"/>
                <a:ea typeface="Times New Roman"/>
              </a:rPr>
              <a:t>1 </a:t>
            </a:r>
            <a:r>
              <a:rPr lang="ru-RU" sz="2800" b="1" dirty="0" smtClean="0">
                <a:latin typeface="Times New Roman"/>
                <a:ea typeface="Times New Roman"/>
              </a:rPr>
              <a:t>класс</a:t>
            </a:r>
            <a:endParaRPr lang="ru-RU" sz="2800" dirty="0">
              <a:latin typeface="Arial"/>
              <a:ea typeface="Times New Roman"/>
            </a:endParaRPr>
          </a:p>
        </p:txBody>
      </p:sp>
      <p:sp>
        <p:nvSpPr>
          <p:cNvPr id="522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00034" y="928670"/>
            <a:ext cx="7572428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Классный час «Мой дом – наведу порядок в нем»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Классный час «Мой дом – наведу порядок в нем»</a:t>
            </a:r>
          </a:p>
          <a:p>
            <a:pPr lvl="0"/>
            <a:r>
              <a:rPr lang="ru-RU" sz="2000" dirty="0" smtClean="0"/>
              <a:t>Классный час «День рождения»</a:t>
            </a:r>
          </a:p>
          <a:p>
            <a:pPr lvl="0"/>
            <a:r>
              <a:rPr lang="ru-RU" sz="2000" dirty="0" smtClean="0"/>
              <a:t>Классный час «Моя семья»</a:t>
            </a:r>
          </a:p>
          <a:p>
            <a:pPr lvl="0"/>
            <a:r>
              <a:rPr lang="ru-RU" sz="2000" dirty="0" smtClean="0"/>
              <a:t>Классный час «Школа – мой второй дом»</a:t>
            </a:r>
          </a:p>
          <a:p>
            <a:pPr lvl="0"/>
            <a:r>
              <a:rPr lang="ru-RU" sz="2000" dirty="0" smtClean="0"/>
              <a:t>Проблемный семинар «Непослушный ребенок» родительское собрание</a:t>
            </a:r>
          </a:p>
          <a:p>
            <a:pPr lvl="0"/>
            <a:r>
              <a:rPr lang="ru-RU" sz="2000" dirty="0" smtClean="0"/>
              <a:t>«Мои родные» выставка рисунков</a:t>
            </a:r>
          </a:p>
          <a:p>
            <a:pPr lvl="0"/>
            <a:r>
              <a:rPr lang="ru-RU" sz="2000" dirty="0" smtClean="0"/>
              <a:t>«Семейные праздники» (рассказы и рисунки)</a:t>
            </a:r>
          </a:p>
          <a:p>
            <a:pPr lvl="0"/>
            <a:r>
              <a:rPr lang="ru-RU" sz="2000" dirty="0" smtClean="0"/>
              <a:t>Викторина «О наших бабушках, мамах, сестрах»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428604"/>
            <a:ext cx="7754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3)    «Я   и   СЕМЬЯ» (семейное воспитание) </a:t>
            </a:r>
            <a:endParaRPr lang="ru-RU" sz="2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>2 класс</a:t>
            </a:r>
            <a:r>
              <a:rPr lang="ru-RU" sz="2800" b="1" dirty="0" smtClean="0">
                <a:latin typeface="Arial"/>
                <a:ea typeface="Times New Roman"/>
              </a:rPr>
              <a:t/>
            </a:r>
            <a:br>
              <a:rPr lang="ru-RU" sz="2800" b="1" dirty="0" smtClean="0">
                <a:latin typeface="Arial"/>
                <a:ea typeface="Times New Roman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Родительское собрание «Воспитание в семье»</a:t>
            </a:r>
          </a:p>
          <a:p>
            <a:pPr lvl="0"/>
            <a:r>
              <a:rPr lang="ru-RU" sz="2000" dirty="0" smtClean="0"/>
              <a:t>Родительское собрание «Тепло семейного очага»</a:t>
            </a:r>
          </a:p>
          <a:p>
            <a:pPr lvl="0"/>
            <a:r>
              <a:rPr lang="ru-RU" sz="2000" dirty="0" smtClean="0"/>
              <a:t>Классный час «Профессии наших родителей»</a:t>
            </a:r>
          </a:p>
          <a:p>
            <a:pPr lvl="0"/>
            <a:r>
              <a:rPr lang="ru-RU" sz="2000" dirty="0" smtClean="0"/>
              <a:t>Родительское собрание «Трудовое воспитание в семье»</a:t>
            </a:r>
          </a:p>
          <a:p>
            <a:pPr lvl="0"/>
            <a:r>
              <a:rPr lang="ru-RU" sz="2000" dirty="0" smtClean="0"/>
              <a:t>Елочная игрушка своими руками «В мастерской Деда Мороза»</a:t>
            </a:r>
          </a:p>
          <a:p>
            <a:pPr lvl="0"/>
            <a:r>
              <a:rPr lang="ru-RU" sz="2000" dirty="0" smtClean="0"/>
              <a:t>Родительское собрание «Воспитание созидательной дисциплины»</a:t>
            </a:r>
          </a:p>
          <a:p>
            <a:pPr lvl="0"/>
            <a:r>
              <a:rPr lang="ru-RU" sz="2000" dirty="0" smtClean="0"/>
              <a:t>Семейный праздник «Род, родные, Родина»</a:t>
            </a:r>
          </a:p>
          <a:p>
            <a:r>
              <a:rPr lang="ru-RU" sz="2000" dirty="0" smtClean="0"/>
              <a:t>Родительские собрание «Моделирование воспитательной системы класса»</a:t>
            </a:r>
            <a:endParaRPr lang="ru-RU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3 класс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Беседа «Моя семья»</a:t>
            </a:r>
          </a:p>
          <a:p>
            <a:pPr lvl="0"/>
            <a:r>
              <a:rPr lang="ru-RU" sz="2000" dirty="0" smtClean="0"/>
              <a:t>Индивидуальные родительские собрания «Ничто не обходится нам так дешево и не ценится так дорого, как вежливость»</a:t>
            </a:r>
          </a:p>
          <a:p>
            <a:pPr lvl="0"/>
            <a:r>
              <a:rPr lang="ru-RU" sz="2000" dirty="0" smtClean="0"/>
              <a:t>Поисковая операция «Как образовалась моя семья»</a:t>
            </a:r>
          </a:p>
          <a:p>
            <a:pPr lvl="0"/>
            <a:r>
              <a:rPr lang="ru-RU" sz="2000" dirty="0" smtClean="0"/>
              <a:t>Классный час «Самые дорогие для нас слова: мамам, Родина, мир»</a:t>
            </a:r>
          </a:p>
          <a:p>
            <a:pPr lvl="0"/>
            <a:r>
              <a:rPr lang="ru-RU" sz="2000" dirty="0" smtClean="0"/>
              <a:t>Рождественские встречи</a:t>
            </a:r>
          </a:p>
          <a:p>
            <a:pPr lvl="0"/>
            <a:r>
              <a:rPr lang="ru-RU" sz="2000" dirty="0" smtClean="0"/>
              <a:t>Встреча с мамами и бабушками «Как трудно быть мамой»</a:t>
            </a:r>
          </a:p>
          <a:p>
            <a:pPr lvl="0"/>
            <a:r>
              <a:rPr lang="ru-RU" sz="2000" dirty="0" smtClean="0"/>
              <a:t>Родительское собрание «Умел дитя родить, умей и научить»</a:t>
            </a:r>
          </a:p>
          <a:p>
            <a:r>
              <a:rPr lang="ru-RU" sz="2000" dirty="0" smtClean="0"/>
              <a:t>Родительское собрание «О роли семьи в трудовом воспитании»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29289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2390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4 класс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Родительское собрание – доверительная беседа с врачом «Мой ребенок становится взрослым»</a:t>
            </a:r>
          </a:p>
          <a:p>
            <a:pPr lvl="0"/>
            <a:r>
              <a:rPr lang="ru-RU" sz="2000" dirty="0" smtClean="0"/>
              <a:t>Родительское собрание «Прощай начальная школа»</a:t>
            </a:r>
          </a:p>
          <a:p>
            <a:pPr lvl="0"/>
            <a:r>
              <a:rPr lang="ru-RU" sz="2000" dirty="0" smtClean="0"/>
              <a:t>Праздник «Я песню милой маме пою»</a:t>
            </a:r>
          </a:p>
          <a:p>
            <a:pPr lvl="0"/>
            <a:r>
              <a:rPr lang="ru-RU" sz="2000" dirty="0" smtClean="0"/>
              <a:t>Родительское собрание «О детской дружбе»</a:t>
            </a:r>
          </a:p>
          <a:p>
            <a:pPr lvl="0"/>
            <a:r>
              <a:rPr lang="ru-RU" sz="2000" dirty="0" smtClean="0"/>
              <a:t>Родительское собрание «Домашнее задание»</a:t>
            </a:r>
          </a:p>
          <a:p>
            <a:pPr lvl="0"/>
            <a:r>
              <a:rPr lang="ru-RU" sz="2000" dirty="0" smtClean="0"/>
              <a:t>Беседа – диспут «За что уважают в семье и обществе»</a:t>
            </a:r>
          </a:p>
          <a:p>
            <a:pPr lvl="0"/>
            <a:r>
              <a:rPr lang="ru-RU" sz="2000" dirty="0" smtClean="0"/>
              <a:t>Родительское собрание «Капризы и неврозы детей (ситуационная норма)</a:t>
            </a:r>
          </a:p>
          <a:p>
            <a:pPr lvl="0"/>
            <a:r>
              <a:rPr lang="ru-RU" sz="2000" dirty="0" smtClean="0"/>
              <a:t>«Счастлив тот, кто счастлив у себя дома» (беседа –диспут)</a:t>
            </a:r>
          </a:p>
          <a:p>
            <a:pPr lvl="0"/>
            <a:r>
              <a:rPr lang="ru-RU" sz="2000" dirty="0" smtClean="0"/>
              <a:t>Семейная гостиная «Тепло родного очага»</a:t>
            </a:r>
          </a:p>
          <a:p>
            <a:r>
              <a:rPr lang="ru-RU" sz="2000" dirty="0" smtClean="0"/>
              <a:t>Тестирование «Семейные проблемы глазами детей»</a:t>
            </a:r>
            <a:endParaRPr lang="ru-RU" sz="20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4) «Я  и ПРИРОДА» (экологическое воспитание)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/>
                <a:ea typeface="Times New Roman"/>
              </a:rPr>
              <a:t>                                 </a:t>
            </a:r>
            <a:r>
              <a:rPr lang="en-US" b="1" dirty="0" smtClean="0">
                <a:latin typeface="Times New Roman"/>
                <a:ea typeface="Times New Roman"/>
              </a:rPr>
              <a:t>1 </a:t>
            </a:r>
            <a:r>
              <a:rPr lang="ru-RU" b="1" dirty="0" smtClean="0">
                <a:latin typeface="Times New Roman"/>
                <a:ea typeface="Times New Roman"/>
              </a:rPr>
              <a:t>класс</a:t>
            </a:r>
            <a:endParaRPr lang="ru-RU" dirty="0" smtClean="0">
              <a:latin typeface="Arial"/>
              <a:ea typeface="Times New Roman"/>
            </a:endParaRP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Экскурсия «Вот и осень пришла»</a:t>
            </a:r>
          </a:p>
          <a:p>
            <a:pPr lvl="0"/>
            <a:r>
              <a:rPr lang="ru-RU" sz="2000" dirty="0" smtClean="0"/>
              <a:t>Прогулка с пользой «В природе должно быть чисто и красиво»</a:t>
            </a:r>
          </a:p>
          <a:p>
            <a:pPr lvl="0"/>
            <a:r>
              <a:rPr lang="ru-RU" sz="2000" dirty="0" smtClean="0"/>
              <a:t>«Пусть будет чистой станица» практическое задание на лето</a:t>
            </a:r>
          </a:p>
          <a:p>
            <a:pPr lvl="0"/>
            <a:r>
              <a:rPr lang="ru-RU" sz="2000" dirty="0" smtClean="0"/>
              <a:t>Классный час «Природа и человек»</a:t>
            </a:r>
          </a:p>
          <a:p>
            <a:pPr lvl="0"/>
            <a:r>
              <a:rPr lang="ru-RU" sz="2000" dirty="0" smtClean="0"/>
              <a:t>Классный час «Наши друзья животные»</a:t>
            </a:r>
          </a:p>
          <a:p>
            <a:pPr lvl="0"/>
            <a:r>
              <a:rPr lang="ru-RU" sz="2000" dirty="0" smtClean="0"/>
              <a:t>День защиты Земли</a:t>
            </a:r>
          </a:p>
          <a:p>
            <a:r>
              <a:rPr lang="ru-RU" sz="2000" dirty="0" smtClean="0"/>
              <a:t>Классный час «»Классный час «Экстремальные ситуации для человека в природной среде. Пожар в лесу» </a:t>
            </a:r>
            <a:endParaRPr lang="ru-RU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/>
                <a:ea typeface="Times New Roman"/>
              </a:rPr>
              <a:t>2 класс</a:t>
            </a:r>
            <a:r>
              <a:rPr lang="ru-RU" sz="2800" b="1" dirty="0" smtClean="0">
                <a:latin typeface="Arial"/>
                <a:ea typeface="Times New Roman"/>
              </a:rPr>
              <a:t/>
            </a:r>
            <a:br>
              <a:rPr lang="ru-RU" sz="2800" b="1" dirty="0" smtClean="0">
                <a:latin typeface="Arial"/>
                <a:ea typeface="Times New Roman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День защиты Земли</a:t>
            </a:r>
          </a:p>
          <a:p>
            <a:pPr lvl="0"/>
            <a:r>
              <a:rPr lang="ru-RU" sz="2000" dirty="0" smtClean="0"/>
              <a:t>Викторина «Путешествие в мир животных»</a:t>
            </a:r>
          </a:p>
          <a:p>
            <a:pPr lvl="0"/>
            <a:r>
              <a:rPr lang="ru-RU" sz="2000" dirty="0" smtClean="0"/>
              <a:t>Экологическое заочное путешествие</a:t>
            </a:r>
          </a:p>
          <a:p>
            <a:pPr lvl="0"/>
            <a:r>
              <a:rPr lang="ru-RU" sz="2000" dirty="0" smtClean="0"/>
              <a:t>Игра «Экологические тропинки, мы усвоим без запинки»</a:t>
            </a:r>
          </a:p>
          <a:p>
            <a:pPr lvl="0"/>
            <a:r>
              <a:rPr lang="ru-RU" sz="2000" dirty="0" smtClean="0"/>
              <a:t>Познавательная игра – конкурс «Эти удивительные растения»</a:t>
            </a:r>
          </a:p>
          <a:p>
            <a:pPr lvl="0"/>
            <a:r>
              <a:rPr lang="ru-RU" sz="2000" dirty="0" smtClean="0"/>
              <a:t>Поле чудес «Там на неведомых дорожках»</a:t>
            </a:r>
          </a:p>
          <a:p>
            <a:r>
              <a:rPr lang="ru-RU" sz="2000" dirty="0" smtClean="0"/>
              <a:t>«</a:t>
            </a:r>
            <a:r>
              <a:rPr lang="ru-RU" sz="2000" smtClean="0"/>
              <a:t>Животные Осетии» </a:t>
            </a:r>
            <a:r>
              <a:rPr lang="ru-RU" sz="2000" dirty="0" smtClean="0"/>
              <a:t>викторина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 класс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Экскурсия  «Природные сообщества и их взаимодействия»</a:t>
            </a:r>
          </a:p>
          <a:p>
            <a:pPr lvl="0"/>
            <a:r>
              <a:rPr lang="ru-RU" sz="2000" dirty="0" smtClean="0"/>
              <a:t>Конкурс знатоков природы</a:t>
            </a:r>
          </a:p>
          <a:p>
            <a:pPr lvl="0"/>
            <a:r>
              <a:rPr lang="ru-RU" sz="2000" dirty="0" smtClean="0"/>
              <a:t>День защиты Земли</a:t>
            </a:r>
          </a:p>
          <a:p>
            <a:pPr lvl="0"/>
            <a:r>
              <a:rPr lang="ru-RU" sz="2000" dirty="0" smtClean="0"/>
              <a:t>Классный час «Экстремальные ситуации для человека в природной среде.  Что это?»</a:t>
            </a:r>
          </a:p>
          <a:p>
            <a:pPr lvl="0"/>
            <a:r>
              <a:rPr lang="ru-RU" sz="2000" dirty="0" smtClean="0"/>
              <a:t>Заочное путешествие  «Чем богат наш край?»</a:t>
            </a:r>
          </a:p>
          <a:p>
            <a:pPr lvl="0"/>
            <a:r>
              <a:rPr lang="ru-RU" sz="2000" dirty="0" smtClean="0"/>
              <a:t>Конкурс-праздник «Коса – девичья краса»</a:t>
            </a:r>
          </a:p>
          <a:p>
            <a:pPr lvl="0"/>
            <a:r>
              <a:rPr lang="ru-RU" sz="2000" dirty="0" smtClean="0"/>
              <a:t>Беседа «Способы самоуправления»</a:t>
            </a:r>
          </a:p>
          <a:p>
            <a:pPr lvl="0"/>
            <a:r>
              <a:rPr lang="ru-RU" sz="2000" dirty="0" smtClean="0"/>
              <a:t>Путешествия по родному краю</a:t>
            </a:r>
          </a:p>
          <a:p>
            <a:r>
              <a:rPr lang="ru-RU" sz="2000" dirty="0" smtClean="0"/>
              <a:t>Беседа «Гринпис»</a:t>
            </a:r>
            <a:endParaRPr lang="ru-RU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390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4 класс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Викторина «Растительный мир земного шара»</a:t>
            </a:r>
          </a:p>
          <a:p>
            <a:pPr lvl="0"/>
            <a:r>
              <a:rPr lang="ru-RU" sz="2000" dirty="0" smtClean="0"/>
              <a:t>Беседа «Растения – синоптики» </a:t>
            </a:r>
          </a:p>
          <a:p>
            <a:pPr lvl="0"/>
            <a:r>
              <a:rPr lang="ru-RU" sz="2000" dirty="0" smtClean="0"/>
              <a:t>Викторина «Животный мир земного шара»</a:t>
            </a:r>
          </a:p>
          <a:p>
            <a:pPr lvl="0"/>
            <a:r>
              <a:rPr lang="ru-RU" sz="2000" dirty="0" smtClean="0"/>
              <a:t>Экскурсия «Весна! Весна!  И все ей радо!»</a:t>
            </a:r>
          </a:p>
          <a:p>
            <a:pPr lvl="0"/>
            <a:r>
              <a:rPr lang="ru-RU" sz="2000" dirty="0" smtClean="0"/>
              <a:t>Родительское собрание «О воспитании любви к природе»</a:t>
            </a:r>
          </a:p>
          <a:p>
            <a:pPr lvl="0"/>
            <a:r>
              <a:rPr lang="ru-RU" sz="2000" dirty="0" smtClean="0"/>
              <a:t>Экологическая беседа «Экология – это наука о том, как сберечь дом»</a:t>
            </a:r>
          </a:p>
          <a:p>
            <a:pPr lvl="0"/>
            <a:r>
              <a:rPr lang="ru-RU" sz="2000" dirty="0" smtClean="0"/>
              <a:t>Беседа «Почему важно не забыть о гигиене?»</a:t>
            </a:r>
          </a:p>
          <a:p>
            <a:pPr lvl="0"/>
            <a:r>
              <a:rPr lang="ru-RU" sz="2000" dirty="0" smtClean="0"/>
              <a:t>Экологический плакат «Гармония в природе»</a:t>
            </a:r>
          </a:p>
          <a:p>
            <a:r>
              <a:rPr lang="ru-RU" sz="2000" dirty="0" smtClean="0"/>
              <a:t>Путешествия по родному краю</a:t>
            </a:r>
            <a:endParaRPr lang="ru-RU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5)     «Я   и ОТЕЧЕСТВО» ( патриотическое воспитание )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latin typeface="Times New Roman"/>
                <a:ea typeface="Times New Roman"/>
              </a:rPr>
            </a:br>
            <a:r>
              <a:rPr lang="en-US" sz="2800" dirty="0" smtClean="0">
                <a:latin typeface="Times New Roman"/>
                <a:ea typeface="Times New Roman"/>
              </a:rPr>
              <a:t> 1 </a:t>
            </a:r>
            <a:r>
              <a:rPr lang="ru-RU" sz="2800" dirty="0" smtClean="0">
                <a:latin typeface="Times New Roman"/>
                <a:ea typeface="Times New Roman"/>
              </a:rPr>
              <a:t>класс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Лирико-патриотический час «Россия – родина моя! »</a:t>
            </a:r>
          </a:p>
          <a:p>
            <a:pPr lvl="0"/>
            <a:r>
              <a:rPr lang="ru-RU" sz="2000" dirty="0" smtClean="0"/>
              <a:t>Конкурс-викторина «О солдатах и генералах»</a:t>
            </a:r>
          </a:p>
          <a:p>
            <a:pPr lvl="0"/>
            <a:r>
              <a:rPr lang="ru-RU" sz="2000" dirty="0" smtClean="0"/>
              <a:t>Путешествие по календарю «Праздник для всей страны»</a:t>
            </a:r>
          </a:p>
          <a:p>
            <a:pPr lvl="0"/>
            <a:r>
              <a:rPr lang="ru-RU" sz="2000" dirty="0" smtClean="0"/>
              <a:t>Выставка –беседа «О тех, кто мир нам подарил»</a:t>
            </a:r>
          </a:p>
          <a:p>
            <a:pPr lvl="0"/>
            <a:r>
              <a:rPr lang="ru-RU" sz="2000" dirty="0" smtClean="0"/>
              <a:t>Урок гражданственности «Осетия  моя - дочь России»</a:t>
            </a:r>
          </a:p>
          <a:p>
            <a:r>
              <a:rPr lang="ru-RU" sz="2000" dirty="0" smtClean="0"/>
              <a:t>Классный час «След войны в моей семье»</a:t>
            </a:r>
            <a:endParaRPr lang="ru-RU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 программы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- обеспечить целостный подход к воспитанию и развитию личности ученика, в создании основы для сознательного, обдуманного управления развитием с  учётом возрастных изменений.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Оказать помощь учителю в непосредственной организации воспитательного процесса. Она предусматривает широкий выбор видов и форм  деятельности младших  школьников, конкретизируя  результаты  каждого года  воспитания.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Пользуясь данной программой, у классного руководителя будет возможность 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 ведения целенаправленной и активной работы со всеми учащимися класса. Поможет учащимся раскрыть свои способности, задатки, свою индивидуальность.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481918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ea typeface="Times New Roman"/>
              </a:rPr>
              <a:t>2 класс</a:t>
            </a:r>
            <a:r>
              <a:rPr lang="ru-RU" sz="2400" b="1" dirty="0" smtClean="0">
                <a:latin typeface="Arial"/>
                <a:ea typeface="Times New Roman"/>
              </a:rPr>
              <a:t/>
            </a:r>
            <a:br>
              <a:rPr lang="ru-RU" sz="2400" b="1" dirty="0" smtClean="0">
                <a:latin typeface="Arial"/>
                <a:ea typeface="Times New Roman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7239000" cy="4846320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Классный час «Мое и чужое в школьной жизни»</a:t>
            </a:r>
          </a:p>
          <a:p>
            <a:pPr lvl="0"/>
            <a:r>
              <a:rPr lang="ru-RU" sz="2000" dirty="0" smtClean="0"/>
              <a:t>Урок-путешествие «Знания нужны мне и моей стране»</a:t>
            </a:r>
          </a:p>
          <a:p>
            <a:pPr lvl="0"/>
            <a:r>
              <a:rPr lang="ru-RU" sz="2000" dirty="0" smtClean="0"/>
              <a:t>Викторина «Мы крутили глобус»</a:t>
            </a:r>
          </a:p>
          <a:p>
            <a:pPr lvl="0"/>
            <a:r>
              <a:rPr lang="ru-RU" sz="2000" dirty="0" smtClean="0"/>
              <a:t>Игра «Азбука безопасного поведения на улице»</a:t>
            </a:r>
          </a:p>
          <a:p>
            <a:pPr lvl="0"/>
            <a:r>
              <a:rPr lang="ru-RU" sz="2000" dirty="0" smtClean="0"/>
              <a:t>Классный час «Личная безопасность»</a:t>
            </a:r>
          </a:p>
          <a:p>
            <a:pPr lvl="0"/>
            <a:r>
              <a:rPr lang="ru-RU" sz="2000" dirty="0" smtClean="0"/>
              <a:t>Конкурс рисунков «Люблю тебя, моя Россия»</a:t>
            </a:r>
          </a:p>
          <a:p>
            <a:pPr lvl="0"/>
            <a:r>
              <a:rPr lang="ru-RU" sz="2000" dirty="0" smtClean="0"/>
              <a:t>Классный час «Патриотизм начинается с малого с любви к тому месту, где ты живешь»</a:t>
            </a:r>
          </a:p>
          <a:p>
            <a:r>
              <a:rPr lang="ru-RU" sz="2000" dirty="0" smtClean="0"/>
              <a:t>Классный час «Путешествие в страну справедливости»</a:t>
            </a:r>
            <a:endParaRPr lang="ru-RU" sz="20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3 класс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Заочное путешествие по достопримечательностям  Осетии</a:t>
            </a:r>
          </a:p>
          <a:p>
            <a:pPr lvl="0"/>
            <a:r>
              <a:rPr lang="ru-RU" sz="2000" dirty="0" smtClean="0"/>
              <a:t>Конкурс рисунков «Моя любимая станица»</a:t>
            </a:r>
          </a:p>
          <a:p>
            <a:pPr lvl="0"/>
            <a:r>
              <a:rPr lang="ru-RU" sz="2000" dirty="0" smtClean="0"/>
              <a:t>Экскурсии по краю </a:t>
            </a:r>
          </a:p>
          <a:p>
            <a:pPr lvl="0"/>
            <a:r>
              <a:rPr lang="ru-RU" sz="2000" dirty="0" smtClean="0"/>
              <a:t>Конкурс-рассказ об истории создания песни «То, что деды не допели, мы допоем»</a:t>
            </a:r>
          </a:p>
          <a:p>
            <a:pPr lvl="0"/>
            <a:r>
              <a:rPr lang="ru-RU" sz="2000" dirty="0" smtClean="0"/>
              <a:t>Классный час: Экскурсии по местам славы «Обелиски станицы»</a:t>
            </a:r>
          </a:p>
          <a:p>
            <a:pPr lvl="0"/>
            <a:r>
              <a:rPr lang="ru-RU" sz="2000" dirty="0" smtClean="0"/>
              <a:t>Родительское  собрание «Солдаты из нашей семьи»</a:t>
            </a:r>
          </a:p>
          <a:p>
            <a:pPr lvl="0"/>
            <a:r>
              <a:rPr lang="ru-RU" sz="2000" dirty="0" smtClean="0"/>
              <a:t>Беседа «Символы российского государства</a:t>
            </a:r>
          </a:p>
          <a:p>
            <a:r>
              <a:rPr lang="ru-RU" sz="2000" dirty="0" smtClean="0"/>
              <a:t>«Мудрые заповеди предков» - Беседа 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72390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4 класс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7239000" cy="4846320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Утренник «Россия, мы дети твои»</a:t>
            </a:r>
          </a:p>
          <a:p>
            <a:pPr lvl="0"/>
            <a:r>
              <a:rPr lang="ru-RU" sz="2000" dirty="0" smtClean="0"/>
              <a:t>Путешествие по страницам журналов «О людях нашей страны»</a:t>
            </a:r>
          </a:p>
          <a:p>
            <a:pPr lvl="0"/>
            <a:r>
              <a:rPr lang="ru-RU" sz="2000" dirty="0" smtClean="0"/>
              <a:t>«Гордость нашей станицы»</a:t>
            </a:r>
          </a:p>
          <a:p>
            <a:pPr lvl="0"/>
            <a:r>
              <a:rPr lang="ru-RU" sz="2000" dirty="0" smtClean="0"/>
              <a:t>Вахта памяти «Звучит памятный набат»</a:t>
            </a:r>
          </a:p>
          <a:p>
            <a:pPr lvl="0"/>
            <a:r>
              <a:rPr lang="ru-RU" sz="2000" dirty="0" smtClean="0"/>
              <a:t>Доверительная беседа «Мои мечты, мои желания»</a:t>
            </a:r>
          </a:p>
          <a:p>
            <a:pPr lvl="0"/>
            <a:r>
              <a:rPr lang="ru-RU" sz="2000" dirty="0" smtClean="0"/>
              <a:t>Информационный час «Чем живет планета Земля?»</a:t>
            </a:r>
          </a:p>
          <a:p>
            <a:pPr lvl="0"/>
            <a:r>
              <a:rPr lang="ru-RU" sz="2000" dirty="0" smtClean="0"/>
              <a:t>Газетное слово о жизни в мире</a:t>
            </a:r>
          </a:p>
          <a:p>
            <a:pPr lvl="0"/>
            <a:r>
              <a:rPr lang="ru-RU" sz="2000" dirty="0" smtClean="0"/>
              <a:t>Доверительная беседа «Друг в моей жизни»</a:t>
            </a:r>
          </a:p>
          <a:p>
            <a:pPr lvl="0"/>
            <a:r>
              <a:rPr lang="ru-RU" sz="2000" dirty="0" smtClean="0"/>
              <a:t>Классный час «Что значит быть счастливым в своей стране»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0" y="2000240"/>
            <a:ext cx="866628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Формами и методами контроля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успешности проведенных мероприятий являются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анкетирование, тестирование, выездные 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открытые мероприятия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9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9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9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9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93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Методические рекомендации.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 На первом году воспитания учителю необходимо обратить внимание на вовлечение ребёнка в школьную деятельность , формирование  доверительных отношений между учеником и учителем. Поэтому важно большее внимание уделить общению в малых группах, индивидуальных беседах, посещению на дому. Большая работа в этот год проводиться школьным психологом. Тренинги «Мимика и жесты», «Приветствия», классные часы «Настроение», «мальчики и девочки»,» Мы школьниками стали». Итогом первого года воспитания должно стать осознания себя как ученика.</a:t>
            </a:r>
            <a:endParaRPr lang="ru-RU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Методические рекомендации.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 Мероприятия ,проводимые во второй год воспитания , нацелены на  пресечение детской эгоистичности, созидание положительных черт  характера. Большую помощь в этом могут оказать родители. Поэтому учителю надо более ответственно подойти к проведению  родительских собраний и лекториев. Это  родительские собрания « Трудовое воспитание в семье», «Воспитание  созидательной дисциплины», семейный праздник « Род, родные, Родина». Итогом второго года должно стать формирование устойчивых дружеских  отношений.</a:t>
            </a:r>
            <a:endParaRPr lang="ru-RU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Методические рекомендации.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 Итогом третьего года является осознание детьми, что их класс – дружный коллектив. Этому способствуют игры на свежем воздухе , выездные экскурсии, беседы «Я чувствую себя счастливым, когда…» </a:t>
            </a:r>
          </a:p>
          <a:p>
            <a:endParaRPr lang="ru-RU" sz="2000" dirty="0" smtClean="0"/>
          </a:p>
          <a:p>
            <a:r>
              <a:rPr lang="ru-RU" sz="2000" dirty="0" smtClean="0"/>
              <a:t> Четвёртый год воспитания является наиболее ответственным .  Дети должны самостоятельно принимать решения, анализировать свою деятельность, поступки. Наиболее актуальны здесь беседы «Встречают по одёжке, провожают по уму», «Моё хочу и моё надо», диспут «За что уважают в семье и в обществе», «Мои мечты, мои желания», «Что значит быть счастливым в своей стране». Итогом данного года и всей воспитательной программы является овладение детьми системой общечеловеческих ценностей, установление гуманистического типа отношений между людьми.</a:t>
            </a:r>
          </a:p>
          <a:p>
            <a:r>
              <a:rPr lang="ru-RU" sz="2000" dirty="0" smtClean="0"/>
              <a:t>   </a:t>
            </a:r>
            <a:endParaRPr lang="ru-RU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       СПАСИБО ЗА ВНИМАНИЕ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500" b="1" dirty="0" smtClean="0"/>
              <a:t>Предполагаемым результатом</a:t>
            </a:r>
            <a:r>
              <a:rPr lang="ru-RU" sz="3500" dirty="0" smtClean="0"/>
              <a:t> данной воспитательной программы  является    формирование у детей навыков </a:t>
            </a:r>
            <a:r>
              <a:rPr lang="ru-RU" sz="3500" b="1" dirty="0" smtClean="0"/>
              <a:t>самостоятельности: самоанализа,</a:t>
            </a:r>
            <a:r>
              <a:rPr lang="ru-RU" sz="3500" dirty="0" smtClean="0"/>
              <a:t> </a:t>
            </a:r>
            <a:r>
              <a:rPr lang="ru-RU" sz="3500" b="1" dirty="0" smtClean="0"/>
              <a:t>самооценки, самоуправления.</a:t>
            </a:r>
            <a:r>
              <a:rPr lang="ru-RU" sz="3500" dirty="0" smtClean="0"/>
              <a:t> Это необходимо учащимся при переходе  в среднее  образовательное звено. Они должны уметь анализировать свою деятельность, не бояться принимать самостоятельно решение, уметь отвечать за свои поступки, передавать свой опыт своим сверстникам.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600" u="sng" dirty="0" smtClean="0"/>
              <a:t>Средствами воспитания</a:t>
            </a:r>
            <a:r>
              <a:rPr lang="ru-RU" sz="3600" dirty="0" smtClean="0"/>
              <a:t> являются </a:t>
            </a:r>
            <a:r>
              <a:rPr lang="ru-RU" sz="3600" i="1" dirty="0" smtClean="0"/>
              <a:t>деятельность, обще­ние и отношения, </a:t>
            </a:r>
            <a:r>
              <a:rPr lang="ru-RU" sz="3600" dirty="0" smtClean="0"/>
              <a:t>которые подчинены правилам, обязанностям и правам, закреп­ленными Уставом школы.</a:t>
            </a:r>
          </a:p>
          <a:p>
            <a:r>
              <a:rPr lang="ru-RU" sz="3600" u="sng" dirty="0" smtClean="0"/>
              <a:t>Деятельность</a:t>
            </a:r>
            <a:r>
              <a:rPr lang="ru-RU" sz="3600" dirty="0" smtClean="0"/>
              <a:t> любого вида должна привести к личному успе­ху, должна быть не бесполезной для людей, нравственно и экономически значимой.</a:t>
            </a:r>
          </a:p>
          <a:p>
            <a:r>
              <a:rPr lang="ru-RU" sz="3600" dirty="0" smtClean="0"/>
              <a:t>Ведущие виды деятельности: познавательная, интеллектуальная, эстетическая, физическая, спортивная, духовная.</a:t>
            </a:r>
          </a:p>
          <a:p>
            <a:r>
              <a:rPr lang="ru-RU" sz="3600" u="sng" dirty="0" smtClean="0"/>
              <a:t>В общении</a:t>
            </a:r>
            <a:r>
              <a:rPr lang="ru-RU" sz="3600" dirty="0" smtClean="0"/>
              <a:t> педагога с детьми должны реализовываться следующие правила:</a:t>
            </a:r>
          </a:p>
          <a:p>
            <a:pPr lvl="0"/>
            <a:r>
              <a:rPr lang="ru-RU" sz="3600" dirty="0" smtClean="0"/>
              <a:t>умение выслушивать его до конца;</a:t>
            </a:r>
          </a:p>
          <a:p>
            <a:pPr lvl="0"/>
            <a:r>
              <a:rPr lang="ru-RU" sz="3600" dirty="0" smtClean="0"/>
              <a:t>не принимать за него решения, а побуждать его сделать это самостоя­тельно;</a:t>
            </a:r>
          </a:p>
          <a:p>
            <a:pPr lvl="0"/>
            <a:r>
              <a:rPr lang="ru-RU" sz="3600" dirty="0" smtClean="0"/>
              <a:t>открытость и доступность учащимся.</a:t>
            </a:r>
          </a:p>
          <a:p>
            <a:r>
              <a:rPr lang="ru-RU" sz="3600" u="sng" dirty="0" smtClean="0"/>
              <a:t>Отношения</a:t>
            </a:r>
            <a:r>
              <a:rPr lang="ru-RU" sz="3600" dirty="0" smtClean="0"/>
              <a:t> педагога и ученика строятся на взаимном уважении, </a:t>
            </a:r>
          </a:p>
          <a:p>
            <a:r>
              <a:rPr lang="ru-RU" sz="3600" dirty="0" smtClean="0"/>
              <a:t>доверии, справедливости и требовательности.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ru-RU" sz="3600" b="1" dirty="0" smtClean="0"/>
              <a:t> </a:t>
            </a:r>
            <a:endParaRPr lang="ru-RU" sz="36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 Содержание программы.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i="1" dirty="0" smtClean="0"/>
              <a:t>1 класс « Познай самого себя»- </a:t>
            </a:r>
            <a:r>
              <a:rPr lang="ru-RU" sz="2000" dirty="0" smtClean="0"/>
              <a:t>на первом этапе, где дошкольник уже школьник,- ведущая деятельность- учёба. Происходит узнавание себя в ней, в собственном взгляде на окружающих.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i="1" dirty="0" smtClean="0"/>
              <a:t>2 класс «Учись дружить»</a:t>
            </a:r>
            <a:r>
              <a:rPr lang="ru-RU" sz="2000" dirty="0" smtClean="0"/>
              <a:t> - на втором этапе - главное не ты мне, а я тебе. Результат совместной деятельности – забота не только о себе, но и о сверстниках, близких.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i="1" dirty="0" smtClean="0"/>
              <a:t>3 класс «Азбука коллективной жизни»</a:t>
            </a:r>
            <a:r>
              <a:rPr lang="ru-RU" sz="2000" dirty="0" smtClean="0"/>
              <a:t> - на третьем этапе - умение жить  и работать в коллективе, подчинение своих интересов интересам коллектива.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i="1" dirty="0" smtClean="0"/>
              <a:t>4 класс « Вместе мы сила»- </a:t>
            </a:r>
            <a:r>
              <a:rPr lang="ru-RU" sz="2000" dirty="0" smtClean="0"/>
              <a:t>на завершающем этапе - от авторитарности управления к демократичности, приём самостоятельных решений, самостоятельный  анализ своей деятельности, поступков.</a:t>
            </a:r>
            <a:endParaRPr lang="ru-RU" sz="2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5 основных направлений: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  1)  Я- ЧЕЛОВЕК (социализация)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i="1" dirty="0" smtClean="0"/>
              <a:t>Цель и задачи</a:t>
            </a:r>
            <a:r>
              <a:rPr lang="ru-RU" sz="2000" dirty="0" smtClean="0"/>
              <a:t>: защита, сохранение и коррекция физического и психического здоровья ребенка; воспитание  в детях потребности в здоровом образе жизни; сотрудничество со специалистами здравоохранения; просветительская работа с учениками и их родителями через воспитательные мероприятия.</a:t>
            </a:r>
          </a:p>
          <a:p>
            <a:r>
              <a:rPr lang="ru-RU" sz="2000" dirty="0" smtClean="0"/>
              <a:t>Осмысление себя как личности, осознание личной причастности  к миру во всех его проявлениях.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449263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26193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«МОЙ МИР ЗНАНИЙ» (учебно-познавательное)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61938" algn="l"/>
              </a:tabLst>
            </a:pPr>
            <a:endParaRPr lang="ru-RU" sz="2400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61938" algn="l"/>
              </a:tabLst>
            </a:pPr>
            <a:endParaRPr lang="ru-RU" sz="2400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61938" algn="l"/>
              </a:tabLst>
            </a:pP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и задачи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расширение кругозора: создание благоприятной образовательной среды для реализации творческого потенциала учеников; развитие стремления к постоянному самообразованию и саморазвитию; повышение интеллектуальной комфортности, усиление мотивации учебных целей; формирование умения рационально организовывать  свою жизнь и деятельность.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63863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/>
              <a:t>                    3)    «Я   и   СЕМЬЯ» (семейное воспитание) </a:t>
            </a:r>
            <a:endParaRPr lang="ru-RU" sz="2000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      Цель раздела: </a:t>
            </a:r>
            <a:r>
              <a:rPr lang="ru-RU" sz="2000" dirty="0" smtClean="0"/>
              <a:t>психолого-педагогическое просвещение родителей; развитие сотрудничества между родительской общественностью и школой;  повышение воспитательного воздействия семьи; помочь ребёнку осознать роль в обществе и в семье. Ознакомить с правилами совместной деятельности,     учить согласовывать свои действия с окружающими. Помочь детям убедиться в необходимости выполнения этих правил.</a:t>
            </a:r>
          </a:p>
          <a:p>
            <a:pPr>
              <a:buNone/>
            </a:pPr>
            <a:r>
              <a:rPr lang="ru-RU" sz="2000" dirty="0" smtClean="0"/>
              <a:t>  </a:t>
            </a:r>
          </a:p>
          <a:p>
            <a:pPr>
              <a:buNone/>
            </a:pPr>
            <a:r>
              <a:rPr lang="ru-RU" sz="2000" i="1" dirty="0" smtClean="0"/>
              <a:t>     Содержание раздела: </a:t>
            </a:r>
            <a:r>
              <a:rPr lang="ru-RU" sz="2000" dirty="0" smtClean="0"/>
              <a:t>ребёнок должен знать, кто он сам, почему его так назвали, что означает его фамилия, чем занимаются его дедушка и бабушка, где они жили, семейные традиции, Он должен осознавать свой статус   в семье( « Я надежда и помощник») и в обществе ( « Я гражданин, я ученик»)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249</TotalTime>
  <Words>2465</Words>
  <PresentationFormat>Экран (4:3)</PresentationFormat>
  <Paragraphs>372</Paragraphs>
  <Slides>37</Slides>
  <Notes>37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Изящная</vt:lpstr>
      <vt:lpstr>   Воспитательная  программа              «Ступени познания»  </vt:lpstr>
      <vt:lpstr>  </vt:lpstr>
      <vt:lpstr>Слайд 3</vt:lpstr>
      <vt:lpstr>Слайд 4</vt:lpstr>
      <vt:lpstr>Слайд 5</vt:lpstr>
      <vt:lpstr>Слайд 6</vt:lpstr>
      <vt:lpstr> 5 основных направлений:</vt:lpstr>
      <vt:lpstr>Слайд 8</vt:lpstr>
      <vt:lpstr>Слайд 9</vt:lpstr>
      <vt:lpstr>Слайд 10</vt:lpstr>
      <vt:lpstr>Слайд 11</vt:lpstr>
      <vt:lpstr>План реализации программ          </vt:lpstr>
      <vt:lpstr>Слайд 13</vt:lpstr>
      <vt:lpstr> 3 класс</vt:lpstr>
      <vt:lpstr>Слайд 15</vt:lpstr>
      <vt:lpstr> 4 класс</vt:lpstr>
      <vt:lpstr>2) «МОЙ МИР ЗНАНИЙ»</vt:lpstr>
      <vt:lpstr>2 класс </vt:lpstr>
      <vt:lpstr> 3 класс</vt:lpstr>
      <vt:lpstr> 4 класс</vt:lpstr>
      <vt:lpstr>    1 класс</vt:lpstr>
      <vt:lpstr> 2 класс </vt:lpstr>
      <vt:lpstr>  3 класс</vt:lpstr>
      <vt:lpstr>4 класс</vt:lpstr>
      <vt:lpstr>4) «Я  и ПРИРОДА» (экологическое воспитание) </vt:lpstr>
      <vt:lpstr>2 класс </vt:lpstr>
      <vt:lpstr>3 класс</vt:lpstr>
      <vt:lpstr>4 класс</vt:lpstr>
      <vt:lpstr>5)     «Я   и ОТЕЧЕСТВО» ( патриотическое воспитание )   1 класс</vt:lpstr>
      <vt:lpstr>2 класс </vt:lpstr>
      <vt:lpstr> 3 класс</vt:lpstr>
      <vt:lpstr>4 класс</vt:lpstr>
      <vt:lpstr>Слайд 33</vt:lpstr>
      <vt:lpstr>Методические рекомендации. </vt:lpstr>
      <vt:lpstr>Методические рекомендации. </vt:lpstr>
      <vt:lpstr>Методические рекомендации. 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76</cp:revision>
  <dcterms:created xsi:type="dcterms:W3CDTF">2009-11-04T16:25:59Z</dcterms:created>
  <dcterms:modified xsi:type="dcterms:W3CDTF">2009-12-11T20:40:31Z</dcterms:modified>
</cp:coreProperties>
</file>