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9" r:id="rId2"/>
    <p:sldId id="257" r:id="rId3"/>
    <p:sldId id="258" r:id="rId4"/>
    <p:sldId id="260" r:id="rId5"/>
    <p:sldId id="261" r:id="rId6"/>
    <p:sldId id="256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B2B4F-FE71-47BB-8E35-B5AA1DA61986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5F1C6-1907-430B-924A-2222E59E6A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5F1C6-1907-430B-924A-2222E59E6AD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5F1C6-1907-430B-924A-2222E59E6AD4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5F1C6-1907-430B-924A-2222E59E6AD4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AE9D-4BCA-4F25-855D-5F5A13A4CDF0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5E84-9CC1-4506-9678-00EB5BD120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AE9D-4BCA-4F25-855D-5F5A13A4CDF0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5E84-9CC1-4506-9678-00EB5BD120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AE9D-4BCA-4F25-855D-5F5A13A4CDF0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5E84-9CC1-4506-9678-00EB5BD120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AE9D-4BCA-4F25-855D-5F5A13A4CDF0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5E84-9CC1-4506-9678-00EB5BD120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AE9D-4BCA-4F25-855D-5F5A13A4CDF0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5E84-9CC1-4506-9678-00EB5BD120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AE9D-4BCA-4F25-855D-5F5A13A4CDF0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5E84-9CC1-4506-9678-00EB5BD120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AE9D-4BCA-4F25-855D-5F5A13A4CDF0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5E84-9CC1-4506-9678-00EB5BD120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AE9D-4BCA-4F25-855D-5F5A13A4CDF0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5E84-9CC1-4506-9678-00EB5BD120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AE9D-4BCA-4F25-855D-5F5A13A4CDF0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5E84-9CC1-4506-9678-00EB5BD120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AE9D-4BCA-4F25-855D-5F5A13A4CDF0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5E84-9CC1-4506-9678-00EB5BD120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AE9D-4BCA-4F25-855D-5F5A13A4CDF0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5E84-9CC1-4506-9678-00EB5BD120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AAE9D-4BCA-4F25-855D-5F5A13A4CDF0}" type="datetimeFigureOut">
              <a:rPr lang="ru-RU" smtClean="0"/>
              <a:pPr/>
              <a:t>21.10.2012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F5E84-9CC1-4506-9678-00EB5BD120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&#1044;&#1077;&#1090;&#1089;&#1082;&#1080;&#1077;%20&#1087;&#1077;&#1089;&#1077;&#1085;&#1082;&#1080;%20-%20&#1055;&#1077;&#1089;&#1085;&#1103;%20&#1086;%20&#1076;&#1088;&#1091;&#1078;&#1073;&#1077;%20%20(audiopoisk.com)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2\Muzon.ws_Muzika_dlya_relaksacii-Pianino_shum_morya_i_chayki(muzon.ws)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500042"/>
            <a:ext cx="87868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chemeClr val="bg1"/>
                </a:solidFill>
              </a:rPr>
              <a:t>Классный час</a:t>
            </a:r>
            <a:r>
              <a:rPr lang="en-US" sz="4000" b="1" i="1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ru-RU" sz="4000" b="1" i="1" dirty="0" smtClean="0">
                <a:solidFill>
                  <a:schemeClr val="bg1"/>
                </a:solidFill>
              </a:rPr>
              <a:t/>
            </a:r>
            <a:br>
              <a:rPr lang="ru-RU" sz="4000" b="1" i="1" dirty="0" smtClean="0">
                <a:solidFill>
                  <a:schemeClr val="bg1"/>
                </a:solidFill>
              </a:rPr>
            </a:br>
            <a:r>
              <a:rPr lang="ru-RU" sz="4000" b="1" i="1" dirty="0" smtClean="0">
                <a:solidFill>
                  <a:schemeClr val="bg1"/>
                </a:solidFill>
              </a:rPr>
              <a:t>«Что такое Дружба»</a:t>
            </a:r>
            <a:endParaRPr lang="ru-RU" sz="4000" b="1" dirty="0">
              <a:solidFill>
                <a:schemeClr val="bg1"/>
              </a:solidFill>
            </a:endParaRPr>
          </a:p>
        </p:txBody>
      </p:sp>
      <p:pic>
        <p:nvPicPr>
          <p:cNvPr id="7" name="Picture 5" descr="гиф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4116735"/>
            <a:ext cx="3357586" cy="2345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429256" y="4714884"/>
            <a:ext cx="32147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Софронова Л.И.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Учитель начальных классов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1000108"/>
            <a:ext cx="8286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kern="10" dirty="0" smtClean="0">
                <a:ln w="25400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ЗАКОНЫ  ДРУЖБЫ</a:t>
            </a:r>
            <a:endParaRPr lang="ru-RU" sz="5400" b="1" kern="10" dirty="0">
              <a:ln w="25400">
                <a:solidFill>
                  <a:srgbClr val="993300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29124" y="435769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714348" y="1844675"/>
            <a:ext cx="8001055" cy="5013325"/>
          </a:xfrm>
          <a:prstGeom prst="horizontalScroll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ru-RU" sz="2400" b="1" dirty="0" smtClean="0">
              <a:solidFill>
                <a:srgbClr val="0066FF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ru-RU" sz="2400" b="1" dirty="0" smtClean="0">
              <a:solidFill>
                <a:srgbClr val="0066FF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ru-RU" sz="2400" b="1" dirty="0">
              <a:solidFill>
                <a:srgbClr val="0066FF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ru-RU" sz="2400" b="1" dirty="0" smtClean="0">
                <a:solidFill>
                  <a:srgbClr val="0066FF"/>
                </a:solidFill>
                <a:latin typeface="Times New Roman" pitchFamily="18" charset="0"/>
              </a:rPr>
              <a:t>Выбирай </a:t>
            </a:r>
            <a:r>
              <a:rPr lang="ru-RU" sz="2400" b="1" dirty="0">
                <a:solidFill>
                  <a:srgbClr val="0066FF"/>
                </a:solidFill>
                <a:latin typeface="Times New Roman" pitchFamily="18" charset="0"/>
              </a:rPr>
              <a:t>друзей по </a:t>
            </a:r>
            <a:r>
              <a:rPr lang="ru-RU" sz="2400" b="1" dirty="0" smtClean="0">
                <a:solidFill>
                  <a:srgbClr val="0066FF"/>
                </a:solidFill>
                <a:latin typeface="Times New Roman" pitchFamily="18" charset="0"/>
              </a:rPr>
              <a:t> душевным </a:t>
            </a:r>
            <a:r>
              <a:rPr lang="ru-RU" sz="2400" b="1" dirty="0">
                <a:solidFill>
                  <a:srgbClr val="0066FF"/>
                </a:solidFill>
                <a:latin typeface="Times New Roman" pitchFamily="18" charset="0"/>
              </a:rPr>
              <a:t>качествам, </a:t>
            </a:r>
            <a:endParaRPr lang="ru-RU" sz="2400" b="1" dirty="0" smtClean="0">
              <a:solidFill>
                <a:srgbClr val="0066FF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ru-RU" sz="2400" b="1" dirty="0" smtClean="0">
                <a:solidFill>
                  <a:srgbClr val="0066FF"/>
                </a:solidFill>
                <a:latin typeface="Times New Roman" pitchFamily="18" charset="0"/>
              </a:rPr>
              <a:t>не </a:t>
            </a:r>
            <a:r>
              <a:rPr lang="ru-RU" sz="2400" b="1" dirty="0">
                <a:solidFill>
                  <a:srgbClr val="0066FF"/>
                </a:solidFill>
                <a:latin typeface="Times New Roman" pitchFamily="18" charset="0"/>
              </a:rPr>
              <a:t>по одёжке.</a:t>
            </a:r>
          </a:p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rgbClr val="0066FF"/>
                </a:solidFill>
                <a:latin typeface="Times New Roman" pitchFamily="18" charset="0"/>
              </a:rPr>
              <a:t> Не обманывай друга ни в чём.</a:t>
            </a:r>
          </a:p>
          <a:p>
            <a:r>
              <a:rPr lang="ru-RU" sz="2400" b="1" dirty="0">
                <a:solidFill>
                  <a:srgbClr val="0066FF"/>
                </a:solidFill>
                <a:latin typeface="Times New Roman" pitchFamily="18" charset="0"/>
              </a:rPr>
              <a:t> Будь с ним честен</a:t>
            </a:r>
            <a:r>
              <a:rPr lang="ru-RU" sz="2400" b="1" dirty="0" smtClean="0">
                <a:solidFill>
                  <a:srgbClr val="0066FF"/>
                </a:solidFill>
                <a:latin typeface="Times New Roman" pitchFamily="18" charset="0"/>
              </a:rPr>
              <a:t>. </a:t>
            </a:r>
          </a:p>
          <a:p>
            <a:r>
              <a:rPr lang="ru-RU" sz="2400" b="1" dirty="0" smtClean="0">
                <a:solidFill>
                  <a:srgbClr val="0066FF"/>
                </a:solidFill>
                <a:latin typeface="Times New Roman" pitchFamily="18" charset="0"/>
              </a:rPr>
              <a:t>Не обзывай и не унижай своего друга.</a:t>
            </a:r>
            <a:r>
              <a:rPr lang="ru-RU" sz="2400" b="1" dirty="0" smtClean="0">
                <a:latin typeface="Times New Roman" pitchFamily="18" charset="0"/>
              </a:rPr>
              <a:t> </a:t>
            </a:r>
          </a:p>
          <a:p>
            <a:r>
              <a:rPr lang="ru-RU" sz="2400" b="1" dirty="0" smtClean="0">
                <a:solidFill>
                  <a:srgbClr val="0066FF"/>
                </a:solidFill>
                <a:latin typeface="Times New Roman" pitchFamily="18" charset="0"/>
              </a:rPr>
              <a:t>Останови друга,  если он делает  что-то плохое. </a:t>
            </a:r>
          </a:p>
          <a:p>
            <a:pPr algn="ctr"/>
            <a:r>
              <a:rPr lang="ru-RU" sz="2400" b="1" dirty="0" smtClean="0">
                <a:solidFill>
                  <a:srgbClr val="0066FF"/>
                </a:solidFill>
                <a:latin typeface="Times New Roman" pitchFamily="18" charset="0"/>
              </a:rPr>
              <a:t>Умей признать свои ошибки и помириться с другом</a:t>
            </a:r>
          </a:p>
          <a:p>
            <a:endParaRPr lang="ru-RU" sz="2400" b="1" dirty="0" smtClean="0">
              <a:solidFill>
                <a:srgbClr val="0066FF"/>
              </a:solidFill>
              <a:latin typeface="Times New Roman" pitchFamily="18" charset="0"/>
            </a:endParaRPr>
          </a:p>
          <a:p>
            <a:r>
              <a:rPr lang="ru-RU" sz="2400" dirty="0" smtClean="0">
                <a:solidFill>
                  <a:srgbClr val="0066FF"/>
                </a:solidFill>
                <a:latin typeface="Times New Roman" pitchFamily="18" charset="0"/>
              </a:rPr>
              <a:t> </a:t>
            </a:r>
          </a:p>
          <a:p>
            <a:pPr algn="ctr">
              <a:spcBef>
                <a:spcPct val="50000"/>
              </a:spcBef>
            </a:pPr>
            <a:endParaRPr lang="ru-RU" sz="3200" b="1" dirty="0">
              <a:solidFill>
                <a:srgbClr val="0066FF"/>
              </a:solidFill>
              <a:latin typeface="Times New Roman" pitchFamily="18" charset="0"/>
            </a:endParaRPr>
          </a:p>
          <a:p>
            <a:pPr algn="ctr"/>
            <a:endParaRPr lang="ru-RU" sz="2400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20" y="1071546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Проблемные ситуации: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1285852" y="1714488"/>
            <a:ext cx="7215237" cy="4667262"/>
          </a:xfrm>
          <a:prstGeom prst="ellipseRibbon">
            <a:avLst>
              <a:gd name="adj1" fmla="val 12500"/>
              <a:gd name="adj2" fmla="val 75000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rgbClr val="02E247"/>
              </a:buClr>
              <a:buSzPct val="70000"/>
              <a:buFont typeface="Wingdings" pitchFamily="2" charset="2"/>
              <a:buNone/>
              <a:defRPr/>
            </a:pP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 algn="ctr">
              <a:spcBef>
                <a:spcPct val="20000"/>
              </a:spcBef>
              <a:buClr>
                <a:srgbClr val="02E247"/>
              </a:buClr>
              <a:buSzPct val="70000"/>
              <a:buFont typeface="Wingdings" pitchFamily="2" charset="2"/>
              <a:buNone/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Твой друг </a:t>
            </a:r>
          </a:p>
          <a:p>
            <a:pPr algn="ctr">
              <a:spcBef>
                <a:spcPct val="20000"/>
              </a:spcBef>
              <a:buClr>
                <a:srgbClr val="02E247"/>
              </a:buClr>
              <a:buSzPct val="70000"/>
              <a:buFont typeface="Wingdings" pitchFamily="2" charset="2"/>
              <a:buNone/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не сделал </a:t>
            </a:r>
          </a:p>
          <a:p>
            <a:pPr algn="ctr">
              <a:spcBef>
                <a:spcPct val="20000"/>
              </a:spcBef>
              <a:buClr>
                <a:srgbClr val="02E247"/>
              </a:buClr>
              <a:buSzPct val="70000"/>
              <a:buFont typeface="Wingdings" pitchFamily="2" charset="2"/>
              <a:buNone/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домашнее задание и </a:t>
            </a:r>
          </a:p>
          <a:p>
            <a:pPr algn="ctr">
              <a:spcBef>
                <a:spcPct val="20000"/>
              </a:spcBef>
              <a:buClr>
                <a:srgbClr val="02E247"/>
              </a:buClr>
              <a:buSzPct val="70000"/>
              <a:buFont typeface="Wingdings" pitchFamily="2" charset="2"/>
              <a:buNone/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просит тетрадку, </a:t>
            </a:r>
          </a:p>
          <a:p>
            <a:pPr algn="ctr">
              <a:spcBef>
                <a:spcPct val="20000"/>
              </a:spcBef>
              <a:buClr>
                <a:srgbClr val="02E247"/>
              </a:buClr>
              <a:buSzPct val="70000"/>
              <a:buFont typeface="Wingdings" pitchFamily="2" charset="2"/>
              <a:buNone/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чтобы списать.</a:t>
            </a:r>
          </a:p>
          <a:p>
            <a:pPr algn="ctr">
              <a:defRPr/>
            </a:pPr>
            <a:endParaRPr lang="ru-RU" sz="4400" dirty="0">
              <a:latin typeface="Arial" pitchFamily="34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643438" y="40005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0" y="2643183"/>
            <a:ext cx="9144000" cy="3786214"/>
          </a:xfrm>
          <a:prstGeom prst="flowChartPreparation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Твой друг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предлагает тебе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поступить плохо.</a:t>
            </a:r>
          </a:p>
          <a:p>
            <a:pPr algn="ctr">
              <a:defRPr/>
            </a:pPr>
            <a:endParaRPr lang="ru-RU" sz="4400" dirty="0">
              <a:latin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58" y="571480"/>
            <a:ext cx="8501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Проблемные ситуации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0" y="1928802"/>
            <a:ext cx="9143999" cy="4524386"/>
          </a:xfrm>
          <a:prstGeom prst="star16">
            <a:avLst>
              <a:gd name="adj" fmla="val 375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Твой друг</a:t>
            </a:r>
          </a:p>
          <a:p>
            <a:pPr algn="ctr"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получает</a:t>
            </a:r>
          </a:p>
          <a:p>
            <a:pPr algn="ctr"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плохие отметки </a:t>
            </a:r>
          </a:p>
          <a:p>
            <a:pPr algn="ctr"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за четверть и </a:t>
            </a:r>
          </a:p>
          <a:p>
            <a:pPr algn="ctr"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тебе запрещают </a:t>
            </a:r>
          </a:p>
          <a:p>
            <a:pPr algn="ctr"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с ним дружить.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57166"/>
            <a:ext cx="8858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Проблемные ситуации:</a:t>
            </a:r>
            <a:endParaRPr lang="ru-RU" sz="4800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21" y="0"/>
            <a:ext cx="842968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5400" b="1" i="1" dirty="0" smtClean="0">
              <a:solidFill>
                <a:schemeClr val="bg1"/>
              </a:solidFill>
            </a:endParaRPr>
          </a:p>
          <a:p>
            <a:r>
              <a:rPr lang="ru-RU" sz="5400" b="1" i="1" dirty="0" smtClean="0">
                <a:solidFill>
                  <a:srgbClr val="FF0000"/>
                </a:solidFill>
              </a:rPr>
              <a:t>Продолжи предложения :</a:t>
            </a:r>
            <a:r>
              <a:rPr lang="ru-RU" sz="4400" dirty="0" smtClean="0">
                <a:solidFill>
                  <a:schemeClr val="bg1"/>
                </a:solidFill>
              </a:rPr>
              <a:t/>
            </a:r>
            <a:br>
              <a:rPr lang="ru-RU" sz="4400" dirty="0" smtClean="0">
                <a:solidFill>
                  <a:schemeClr val="bg1"/>
                </a:solidFill>
              </a:rPr>
            </a:br>
            <a:r>
              <a:rPr lang="ru-RU" sz="4400" dirty="0" smtClean="0">
                <a:solidFill>
                  <a:schemeClr val="bg1"/>
                </a:solidFill>
              </a:rPr>
              <a:t/>
            </a:r>
            <a:br>
              <a:rPr lang="ru-RU" sz="4400" dirty="0" smtClean="0">
                <a:solidFill>
                  <a:schemeClr val="bg1"/>
                </a:solidFill>
              </a:rPr>
            </a:br>
            <a:r>
              <a:rPr lang="ru-RU" sz="4400" i="1" dirty="0" smtClean="0">
                <a:solidFill>
                  <a:schemeClr val="bg1"/>
                </a:solidFill>
              </a:rPr>
              <a:t>Классный час заставил меня задуматься…</a:t>
            </a:r>
            <a:br>
              <a:rPr lang="ru-RU" sz="4400" i="1" dirty="0" smtClean="0">
                <a:solidFill>
                  <a:schemeClr val="bg1"/>
                </a:solidFill>
              </a:rPr>
            </a:br>
            <a:r>
              <a:rPr lang="ru-RU" sz="4400" i="1" dirty="0" smtClean="0">
                <a:solidFill>
                  <a:schemeClr val="bg1"/>
                </a:solidFill>
              </a:rPr>
              <a:t/>
            </a:r>
            <a:br>
              <a:rPr lang="ru-RU" sz="4400" i="1" dirty="0" smtClean="0">
                <a:solidFill>
                  <a:schemeClr val="bg1"/>
                </a:solidFill>
              </a:rPr>
            </a:br>
            <a:r>
              <a:rPr lang="ru-RU" sz="4400" i="1" dirty="0" smtClean="0">
                <a:solidFill>
                  <a:schemeClr val="bg1"/>
                </a:solidFill>
              </a:rPr>
              <a:t>Классный час навёл меня</a:t>
            </a:r>
          </a:p>
          <a:p>
            <a:r>
              <a:rPr lang="ru-RU" sz="4400" i="1" dirty="0" smtClean="0">
                <a:solidFill>
                  <a:schemeClr val="bg1"/>
                </a:solidFill>
              </a:rPr>
              <a:t> на размышления</a:t>
            </a:r>
            <a:r>
              <a:rPr lang="ru-RU" i="1" dirty="0" smtClean="0">
                <a:solidFill>
                  <a:schemeClr val="bg1"/>
                </a:solidFill>
              </a:rPr>
              <a:t>…</a:t>
            </a:r>
            <a:endParaRPr lang="ru-RU" i="1" dirty="0">
              <a:solidFill>
                <a:schemeClr val="bg1"/>
              </a:solidFill>
            </a:endParaRPr>
          </a:p>
        </p:txBody>
      </p:sp>
      <p:pic>
        <p:nvPicPr>
          <p:cNvPr id="7" name="Рисунок 3" descr="9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92900" y="4751387"/>
            <a:ext cx="2451100" cy="210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00430" y="25717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00034" y="642918"/>
            <a:ext cx="8286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i="1" dirty="0" smtClean="0">
                <a:solidFill>
                  <a:schemeClr val="bg1"/>
                </a:solidFill>
              </a:rPr>
              <a:t>Спасибо за работу на уроке!</a:t>
            </a:r>
            <a:endParaRPr lang="ru-RU" sz="7200" i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00232" y="550070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9" name="Picture 5" descr="borb4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5000625"/>
            <a:ext cx="19050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6572264" y="50720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pic>
        <p:nvPicPr>
          <p:cNvPr id="11" name="Picture 5" descr="borb4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3214686"/>
            <a:ext cx="19050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71604" y="1000108"/>
            <a:ext cx="72152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i="1" dirty="0" smtClean="0">
                <a:solidFill>
                  <a:schemeClr val="bg1"/>
                </a:solidFill>
              </a:rPr>
              <a:t>«Дружба»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2571744"/>
            <a:ext cx="80010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 </a:t>
            </a:r>
            <a:r>
              <a:rPr lang="ru-RU" sz="4400" b="1" i="1" dirty="0" smtClean="0">
                <a:solidFill>
                  <a:schemeClr val="bg1"/>
                </a:solidFill>
              </a:rPr>
              <a:t>Что такое дружба?</a:t>
            </a:r>
          </a:p>
          <a:p>
            <a:pPr algn="ctr"/>
            <a:r>
              <a:rPr lang="ru-RU" sz="4400" b="1" i="1" dirty="0" smtClean="0">
                <a:solidFill>
                  <a:schemeClr val="bg1"/>
                </a:solidFill>
              </a:rPr>
              <a:t> Кто такой друг?</a:t>
            </a:r>
          </a:p>
          <a:p>
            <a:pPr algn="ctr"/>
            <a:r>
              <a:rPr lang="ru-RU" sz="4400" b="1" i="1" dirty="0" smtClean="0">
                <a:solidFill>
                  <a:schemeClr val="bg1"/>
                </a:solidFill>
              </a:rPr>
              <a:t>               Что значит дружить?</a:t>
            </a:r>
            <a:r>
              <a:rPr lang="ru-RU" sz="4400" b="1" i="1" dirty="0" smtClean="0">
                <a:solidFill>
                  <a:schemeClr val="bg1"/>
                </a:solidFill>
                <a:latin typeface="Arial" charset="0"/>
              </a:rPr>
              <a:t>  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8662" y="4857760"/>
            <a:ext cx="1184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8" name="Picture 4" descr="bird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5286388"/>
            <a:ext cx="1447800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572396" y="60007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10" name="Picture 4" descr="bird4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72330" y="5357826"/>
            <a:ext cx="1447800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Детские песенки - Песня о дружбе  (audiopoisk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1" dur="286054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>
                <p:cTn id="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20" y="571480"/>
            <a:ext cx="8501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i="1" dirty="0" smtClean="0">
                <a:solidFill>
                  <a:schemeClr val="bg1"/>
                </a:solidFill>
              </a:rPr>
              <a:t>Друг – это</a:t>
            </a:r>
            <a:r>
              <a:rPr lang="ru-RU" sz="5400" b="1" i="1" dirty="0">
                <a:solidFill>
                  <a:schemeClr val="bg1"/>
                </a:solidFill>
              </a:rPr>
              <a:t> </a:t>
            </a:r>
            <a:r>
              <a:rPr lang="ru-RU" sz="5400" b="1" i="1" dirty="0" smtClean="0">
                <a:solidFill>
                  <a:schemeClr val="bg1"/>
                </a:solidFill>
              </a:rPr>
              <a:t>тот, кто…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85720" y="2071678"/>
            <a:ext cx="850112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</a:t>
            </a:r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поможет в трудные минуты;</a:t>
            </a:r>
          </a:p>
          <a:p>
            <a:pPr>
              <a:defRPr/>
            </a:pPr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- выручит, когда ты окажешься в беде;</a:t>
            </a:r>
          </a:p>
          <a:p>
            <a:pPr>
              <a:defRPr/>
            </a:pPr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- тебя понимает лучше всех;</a:t>
            </a:r>
          </a:p>
          <a:p>
            <a:pPr>
              <a:defRPr/>
            </a:pPr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- поделится последним куском хлеба;</a:t>
            </a:r>
          </a:p>
          <a:p>
            <a:pPr>
              <a:defRPr/>
            </a:pPr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- ничего не пожалеет для тебя;</a:t>
            </a:r>
          </a:p>
          <a:p>
            <a:pPr>
              <a:defRPr/>
            </a:pPr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- которому можно рассказать все свои секреты.</a:t>
            </a:r>
          </a:p>
          <a:p>
            <a:pPr>
              <a:defRPr/>
            </a:pPr>
            <a:endParaRPr lang="ru-RU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20" y="1000108"/>
            <a:ext cx="82153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i="1" dirty="0" smtClean="0">
                <a:solidFill>
                  <a:srgbClr val="EAEAEA"/>
                </a:solidFill>
              </a:rPr>
              <a:t>Друг – это…</a:t>
            </a:r>
            <a:endParaRPr lang="ru-RU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2000240"/>
            <a:ext cx="83582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i="1" dirty="0" smtClean="0">
                <a:solidFill>
                  <a:schemeClr val="bg1"/>
                </a:solidFill>
              </a:rPr>
              <a:t>человек, который связан с кем-нибудь дружбой.</a:t>
            </a:r>
          </a:p>
        </p:txBody>
      </p:sp>
      <p:pic>
        <p:nvPicPr>
          <p:cNvPr id="8" name="Рисунок 5" descr="images2.jpe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4786322"/>
            <a:ext cx="1857375" cy="139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28595" y="428604"/>
            <a:ext cx="83582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i="1" dirty="0" smtClean="0">
                <a:solidFill>
                  <a:schemeClr val="bg1"/>
                </a:solidFill>
              </a:rPr>
              <a:t>Дружба – это…</a:t>
            </a:r>
            <a:endParaRPr lang="ru-RU" sz="60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2000240"/>
            <a:ext cx="785818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</a:rPr>
              <a:t>близкие отношения,</a:t>
            </a:r>
          </a:p>
          <a:p>
            <a:pPr algn="ctr"/>
            <a:r>
              <a:rPr lang="ru-RU" sz="4800" b="1" dirty="0" smtClean="0">
                <a:solidFill>
                  <a:schemeClr val="bg1"/>
                </a:solidFill>
              </a:rPr>
              <a:t> основанные на взаимном</a:t>
            </a:r>
          </a:p>
          <a:p>
            <a:pPr algn="ctr"/>
            <a:r>
              <a:rPr lang="ru-RU" sz="4800" b="1" dirty="0" smtClean="0">
                <a:solidFill>
                  <a:schemeClr val="bg1"/>
                </a:solidFill>
              </a:rPr>
              <a:t> доверии, привязанности, </a:t>
            </a:r>
          </a:p>
          <a:p>
            <a:pPr algn="ctr"/>
            <a:r>
              <a:rPr lang="ru-RU" sz="4800" b="1" dirty="0" smtClean="0">
                <a:solidFill>
                  <a:schemeClr val="bg1"/>
                </a:solidFill>
              </a:rPr>
              <a:t>общности интересов.</a:t>
            </a:r>
            <a:endParaRPr lang="ru-RU" sz="4800" dirty="0" smtClean="0">
              <a:solidFill>
                <a:schemeClr val="bg1"/>
              </a:solidFill>
            </a:endParaRPr>
          </a:p>
          <a:p>
            <a:endParaRPr lang="ru-RU" sz="5400" dirty="0">
              <a:solidFill>
                <a:schemeClr val="bg1"/>
              </a:solidFill>
            </a:endParaRPr>
          </a:p>
        </p:txBody>
      </p:sp>
      <p:pic>
        <p:nvPicPr>
          <p:cNvPr id="8" name="Picture 5" descr="borb4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4800600"/>
            <a:ext cx="19050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rb4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5000625"/>
            <a:ext cx="19050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Рабочий стол\Рисунок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7938" y="-7938"/>
            <a:ext cx="9159876" cy="6875463"/>
          </a:xfrm>
          <a:prstGeom prst="rect">
            <a:avLst/>
          </a:prstGeom>
          <a:noFill/>
        </p:spPr>
      </p:pic>
      <p:pic>
        <p:nvPicPr>
          <p:cNvPr id="6" name="Muzon.ws_Muzika_dlya_relaksacii-Pianino_shum_morya_i_chayki(muzon.ws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366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20" y="571480"/>
            <a:ext cx="8501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charset="0"/>
              </a:rPr>
              <a:t> </a:t>
            </a:r>
            <a:r>
              <a:rPr lang="ru-RU" sz="6000" i="1" dirty="0" smtClean="0">
                <a:solidFill>
                  <a:srgbClr val="FF0000"/>
                </a:solidFill>
              </a:rPr>
              <a:t>П о с л о в и </a:t>
            </a:r>
            <a:r>
              <a:rPr lang="ru-RU" sz="6000" i="1" dirty="0" err="1" smtClean="0">
                <a:solidFill>
                  <a:srgbClr val="FF0000"/>
                </a:solidFill>
              </a:rPr>
              <a:t>ц</a:t>
            </a:r>
            <a:r>
              <a:rPr lang="ru-RU" sz="6000" i="1" dirty="0" smtClean="0">
                <a:solidFill>
                  <a:srgbClr val="FF0000"/>
                </a:solidFill>
              </a:rPr>
              <a:t> </a:t>
            </a:r>
            <a:r>
              <a:rPr lang="ru-RU" sz="6000" i="1" dirty="0" err="1" smtClean="0">
                <a:solidFill>
                  <a:srgbClr val="FF0000"/>
                </a:solidFill>
              </a:rPr>
              <a:t>ы</a:t>
            </a:r>
            <a:endParaRPr lang="ru-RU" sz="6000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41433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28596" y="1785926"/>
            <a:ext cx="535785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i="1" dirty="0" smtClean="0">
                <a:solidFill>
                  <a:schemeClr val="bg1"/>
                </a:solidFill>
              </a:rPr>
              <a:t>Не имей сто рублей,</a:t>
            </a:r>
          </a:p>
          <a:p>
            <a:pPr algn="ctr"/>
            <a:r>
              <a:rPr lang="ru-RU" sz="4400" i="1" dirty="0" smtClean="0">
                <a:solidFill>
                  <a:schemeClr val="bg1"/>
                </a:solidFill>
              </a:rPr>
              <a:t> а имей сто друзей.</a:t>
            </a:r>
            <a:endParaRPr lang="ru-RU" sz="4400" i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86314" y="54292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11" name="Рисунок 4" descr="3.jpe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6" y="2000240"/>
            <a:ext cx="2220913" cy="166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571471" y="4071942"/>
            <a:ext cx="535785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i="1" dirty="0" smtClean="0">
                <a:solidFill>
                  <a:schemeClr val="bg1"/>
                </a:solidFill>
              </a:rPr>
              <a:t>Человек без друзей, </a:t>
            </a:r>
          </a:p>
          <a:p>
            <a:r>
              <a:rPr lang="ru-RU" sz="4400" i="1" dirty="0" smtClean="0">
                <a:solidFill>
                  <a:schemeClr val="bg1"/>
                </a:solidFill>
              </a:rPr>
              <a:t>что дерево без корней.</a:t>
            </a:r>
            <a:endParaRPr lang="ru-RU" sz="4400" dirty="0">
              <a:solidFill>
                <a:schemeClr val="bg1"/>
              </a:solidFill>
            </a:endParaRPr>
          </a:p>
        </p:txBody>
      </p:sp>
      <p:pic>
        <p:nvPicPr>
          <p:cNvPr id="14" name="Рисунок 3" descr="1.jpe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7950" y="4500570"/>
            <a:ext cx="23876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28596" y="1214422"/>
            <a:ext cx="56436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i="1" dirty="0" smtClean="0">
                <a:solidFill>
                  <a:schemeClr val="bg1"/>
                </a:solidFill>
              </a:rPr>
              <a:t>Нет друга- ищи,</a:t>
            </a:r>
          </a:p>
          <a:p>
            <a:r>
              <a:rPr lang="ru-RU" sz="4800" i="1" dirty="0" smtClean="0">
                <a:solidFill>
                  <a:schemeClr val="bg1"/>
                </a:solidFill>
              </a:rPr>
              <a:t> а найдёшь- береги</a:t>
            </a:r>
            <a:r>
              <a:rPr lang="ru-RU" i="1" dirty="0" smtClean="0"/>
              <a:t>.</a:t>
            </a:r>
            <a:endParaRPr lang="ru-RU" dirty="0"/>
          </a:p>
        </p:txBody>
      </p:sp>
      <p:pic>
        <p:nvPicPr>
          <p:cNvPr id="8" name="Рисунок 4" descr="images.jpe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1071546"/>
            <a:ext cx="2517775" cy="190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85720" y="4071942"/>
            <a:ext cx="47149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i="1" dirty="0" smtClean="0">
                <a:solidFill>
                  <a:schemeClr val="bg1"/>
                </a:solidFill>
              </a:rPr>
              <a:t>Не мил и свет,</a:t>
            </a:r>
          </a:p>
          <a:p>
            <a:r>
              <a:rPr lang="ru-RU" sz="4800" i="1" dirty="0" smtClean="0">
                <a:solidFill>
                  <a:schemeClr val="bg1"/>
                </a:solidFill>
              </a:rPr>
              <a:t> когда друга нет</a:t>
            </a:r>
            <a:r>
              <a:rPr lang="ru-RU" sz="4800" i="1" dirty="0" smtClean="0"/>
              <a:t>.</a:t>
            </a:r>
            <a:endParaRPr lang="ru-RU" sz="4800" dirty="0"/>
          </a:p>
        </p:txBody>
      </p:sp>
      <p:pic>
        <p:nvPicPr>
          <p:cNvPr id="11" name="Рисунок 3" descr="7.jpe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4214818"/>
            <a:ext cx="28575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928926" y="12858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" y="285729"/>
            <a:ext cx="5786446" cy="32147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 хорошим другом - горы свернёшь, с плохим – горе хлебнёшь.</a:t>
            </a:r>
          </a:p>
        </p:txBody>
      </p:sp>
      <p:pic>
        <p:nvPicPr>
          <p:cNvPr id="8" name="Рисунок 3" descr="5.jpe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1357298"/>
            <a:ext cx="2533650" cy="190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428860" y="5643578"/>
            <a:ext cx="7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57157" y="3929066"/>
            <a:ext cx="550072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i="1" dirty="0" smtClean="0">
                <a:solidFill>
                  <a:schemeClr val="bg1"/>
                </a:solidFill>
              </a:rPr>
              <a:t>Нет лучше дружка, </a:t>
            </a:r>
          </a:p>
          <a:p>
            <a:r>
              <a:rPr lang="ru-RU" sz="4800" i="1" dirty="0" smtClean="0">
                <a:solidFill>
                  <a:schemeClr val="bg1"/>
                </a:solidFill>
              </a:rPr>
              <a:t>чем родная матушка.</a:t>
            </a:r>
            <a:endParaRPr lang="ru-RU" sz="4800" dirty="0">
              <a:solidFill>
                <a:schemeClr val="bg1"/>
              </a:solidFill>
            </a:endParaRPr>
          </a:p>
        </p:txBody>
      </p:sp>
      <p:pic>
        <p:nvPicPr>
          <p:cNvPr id="12" name="Содержимое 3" descr="9.jpe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6357950" y="3571876"/>
            <a:ext cx="2295525" cy="2981325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290</Words>
  <Application>Microsoft Office PowerPoint</Application>
  <PresentationFormat>Экран (4:3)</PresentationFormat>
  <Paragraphs>72</Paragraphs>
  <Slides>15</Slides>
  <Notes>3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25</cp:revision>
  <dcterms:created xsi:type="dcterms:W3CDTF">2012-10-19T15:08:36Z</dcterms:created>
  <dcterms:modified xsi:type="dcterms:W3CDTF">2012-10-21T10:14:54Z</dcterms:modified>
</cp:coreProperties>
</file>