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9" r:id="rId21"/>
    <p:sldId id="276" r:id="rId22"/>
    <p:sldId id="277" r:id="rId23"/>
    <p:sldId id="278" r:id="rId24"/>
    <p:sldId id="280"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51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5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EF9E3FD5-2D2E-4487-A68F-84AF19ADE92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EEC0843F-A671-4677-8156-9DE2BD02F76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BBBED53D-6EFE-4D44-8D6A-6139E687A5C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E794E7B4-CBBB-4BD9-9278-E639D8E0A62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3FA07D78-EB28-4545-A4F5-AAB947DCF93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86A4C237-8791-495D-84F6-38BC3D98398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9"/>
          <p:cNvSpPr>
            <a:spLocks noGrp="1" noChangeArrowheads="1"/>
          </p:cNvSpPr>
          <p:nvPr>
            <p:ph type="dt" sz="half" idx="10"/>
          </p:nvPr>
        </p:nvSpPr>
        <p:spPr>
          <a:ln/>
        </p:spPr>
        <p:txBody>
          <a:bodyPr/>
          <a:lstStyle>
            <a:lvl1pPr>
              <a:defRPr/>
            </a:lvl1pPr>
          </a:lstStyle>
          <a:p>
            <a:pPr>
              <a:defRPr/>
            </a:pPr>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pPr>
              <a:defRPr/>
            </a:pPr>
            <a:fld id="{784BC1EC-4B02-4F55-8692-54280F8E231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9ACF7CD5-F34D-42C0-B8BC-DE25898BD03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2F116EDF-F7ED-41BF-9D39-8F8507956E0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99598467-4642-40D0-BD11-32B24697BD8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D4D25FA9-5003-442A-9E2D-39409C20A7F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a:p>
        </p:txBody>
      </p:sp>
      <p:grpSp>
        <p:nvGrpSpPr>
          <p:cNvPr id="1027" name="Group 3"/>
          <p:cNvGrpSpPr>
            <a:grpSpLocks/>
          </p:cNvGrpSpPr>
          <p:nvPr/>
        </p:nvGrpSpPr>
        <p:grpSpPr bwMode="auto">
          <a:xfrm>
            <a:off x="3175" y="4267200"/>
            <a:ext cx="9140825" cy="2590800"/>
            <a:chOff x="2" y="2688"/>
            <a:chExt cx="5758" cy="1632"/>
          </a:xfrm>
        </p:grpSpPr>
        <p:sp>
          <p:nvSpPr>
            <p:cNvPr id="41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1034"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4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4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4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4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4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1035"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4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4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4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4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41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41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4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4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4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41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1036"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4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4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4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4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4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4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41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4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4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4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1037" name="Group 54"/>
            <p:cNvGrpSpPr>
              <a:grpSpLocks/>
            </p:cNvGrpSpPr>
            <p:nvPr userDrawn="1"/>
          </p:nvGrpSpPr>
          <p:grpSpPr bwMode="auto">
            <a:xfrm>
              <a:off x="5280" y="3024"/>
              <a:ext cx="425" cy="258"/>
              <a:chOff x="5280" y="3024"/>
              <a:chExt cx="425" cy="258"/>
            </a:xfrm>
          </p:grpSpPr>
          <p:sp>
            <p:nvSpPr>
              <p:cNvPr id="41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41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41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41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1045" name="Group 62"/>
              <p:cNvGrpSpPr>
                <a:grpSpLocks/>
              </p:cNvGrpSpPr>
              <p:nvPr/>
            </p:nvGrpSpPr>
            <p:grpSpPr bwMode="auto">
              <a:xfrm>
                <a:off x="5381" y="3085"/>
                <a:ext cx="227" cy="132"/>
                <a:chOff x="5381" y="3085"/>
                <a:chExt cx="227" cy="132"/>
              </a:xfrm>
            </p:grpSpPr>
            <p:sp>
              <p:nvSpPr>
                <p:cNvPr id="41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41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41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41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41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1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ru-RU"/>
          </a:p>
        </p:txBody>
      </p:sp>
      <p:sp>
        <p:nvSpPr>
          <p:cNvPr id="41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41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C196ECED-E0A3-46C2-94AC-960DFFEC5760}"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u-lekar.ru/"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hyperlink" Target="http://www.u-lekar.ru/content/view/201/8/" TargetMode="External"/><Relationship Id="rId4" Type="http://schemas.openxmlformats.org/officeDocument/2006/relationships/hyperlink" Target="http://www.u-lekar.ru/content/view/199/8/"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1042;&#1080;&#1090;&#1072;&#1084;&#1080;&#1085;&#1080;&#1103;.pp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4" name="Group 76"/>
          <p:cNvGraphicFramePr>
            <a:graphicFrameLocks noGrp="1"/>
          </p:cNvGraphicFramePr>
          <p:nvPr/>
        </p:nvGraphicFramePr>
        <p:xfrm>
          <a:off x="539750" y="1341438"/>
          <a:ext cx="8135938" cy="5183189"/>
        </p:xfrm>
        <a:graphic>
          <a:graphicData uri="http://schemas.openxmlformats.org/drawingml/2006/table">
            <a:tbl>
              <a:tblPr/>
              <a:tblGrid>
                <a:gridCol w="2320925"/>
                <a:gridCol w="5815013"/>
              </a:tblGrid>
              <a:tr h="623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Название проекта</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Искатели здоровья</a:t>
                      </a:r>
                      <a:r>
                        <a:rPr kumimoji="0" lang="ru-RU" sz="1400" b="0"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26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Для кого реализовался  проект</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учащиеся 6 класса</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Реализация проекта</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ОКУ « Санаторная школа-интернат. Калининск»</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Ресурсы проекта</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Кадровые:</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Symbol" pitchFamily="18" charset="2"/>
                          <a:cs typeface="Times New Roman" pitchFamily="18" charset="0"/>
                        </a:rPr>
                        <a:t>·</a:t>
                      </a: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учащиеся  6 класса</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Информационные:</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Symbol" pitchFamily="18" charset="2"/>
                          <a:cs typeface="Times New Roman" pitchFamily="18" charset="0"/>
                        </a:rPr>
                        <a:t>·</a:t>
                      </a: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энциклопедии, справочник лекарственных растений</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Symbol" pitchFamily="18" charset="2"/>
                          <a:cs typeface="Times New Roman" pitchFamily="18" charset="0"/>
                        </a:rPr>
                        <a:t>·</a:t>
                      </a: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Интернет</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Symbol" pitchFamily="18" charset="2"/>
                          <a:cs typeface="Times New Roman" pitchFamily="18" charset="0"/>
                        </a:rPr>
                        <a:t>·</a:t>
                      </a: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книги детской литературы</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Материальные:</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Symbol" pitchFamily="18" charset="2"/>
                          <a:cs typeface="Times New Roman" pitchFamily="18" charset="0"/>
                        </a:rPr>
                        <a:t>·</a:t>
                      </a: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канцтовары;</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Symbol" pitchFamily="18" charset="2"/>
                          <a:cs typeface="Times New Roman" pitchFamily="18" charset="0"/>
                        </a:rPr>
                        <a:t>·</a:t>
                      </a: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ИКТ</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Руководитель проекта</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rPr>
                        <a:t>воспитатели: В.В. Матвеева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Arial" charset="0"/>
                        </a:rPr>
                        <a:t>Н.В.Баркова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rPr>
                        <a:t> .</a:t>
                      </a:r>
                      <a:endPar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94" name="Text Box 77"/>
          <p:cNvSpPr txBox="1">
            <a:spLocks noChangeArrowheads="1"/>
          </p:cNvSpPr>
          <p:nvPr/>
        </p:nvSpPr>
        <p:spPr bwMode="auto">
          <a:xfrm>
            <a:off x="2411413" y="188913"/>
            <a:ext cx="3744912" cy="1603375"/>
          </a:xfrm>
          <a:prstGeom prst="rect">
            <a:avLst/>
          </a:prstGeom>
          <a:noFill/>
          <a:ln w="9525">
            <a:noFill/>
            <a:miter lim="800000"/>
            <a:headEnd/>
            <a:tailEnd/>
          </a:ln>
        </p:spPr>
        <p:txBody>
          <a:bodyPr>
            <a:spAutoFit/>
          </a:bodyPr>
          <a:lstStyle/>
          <a:p>
            <a:r>
              <a:rPr lang="ru-RU" b="1">
                <a:solidFill>
                  <a:srgbClr val="000000"/>
                </a:solidFill>
              </a:rPr>
              <a:t>Проект о здоровье.</a:t>
            </a:r>
            <a:endParaRPr lang="ru-RU"/>
          </a:p>
          <a:p>
            <a:r>
              <a:rPr lang="ru-RU" b="1">
                <a:solidFill>
                  <a:srgbClr val="000000"/>
                </a:solidFill>
              </a:rPr>
              <a:t> </a:t>
            </a:r>
            <a:endParaRPr lang="ru-RU"/>
          </a:p>
          <a:p>
            <a:r>
              <a:rPr lang="ru-RU" b="1">
                <a:solidFill>
                  <a:srgbClr val="000000"/>
                </a:solidFill>
              </a:rPr>
              <a:t>Паспорт социального проекта</a:t>
            </a:r>
            <a:endParaRPr lang="ru-RU"/>
          </a:p>
          <a:p>
            <a:r>
              <a:rPr lang="ru-RU">
                <a:solidFill>
                  <a:srgbClr val="000000"/>
                </a:solidFill>
              </a:rPr>
              <a:t> </a:t>
            </a:r>
            <a:endParaRPr lang="ru-RU"/>
          </a:p>
          <a:p>
            <a:pPr>
              <a:spcBef>
                <a:spcPct val="50000"/>
              </a:spcBef>
            </a:pP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26" descr="http://im3-tub-ru.yandex.net/i?id=169224950-28-72"/>
          <p:cNvPicPr>
            <a:picLocks noChangeAspect="1" noChangeArrowheads="1"/>
          </p:cNvPicPr>
          <p:nvPr/>
        </p:nvPicPr>
        <p:blipFill>
          <a:blip r:embed="rId2" cstate="print"/>
          <a:srcRect/>
          <a:stretch>
            <a:fillRect/>
          </a:stretch>
        </p:blipFill>
        <p:spPr bwMode="auto">
          <a:xfrm>
            <a:off x="827088" y="1628775"/>
            <a:ext cx="1428750" cy="1143000"/>
          </a:xfrm>
          <a:prstGeom prst="rect">
            <a:avLst/>
          </a:prstGeom>
          <a:noFill/>
          <a:ln w="9525">
            <a:noFill/>
            <a:miter lim="800000"/>
            <a:headEnd/>
            <a:tailEnd/>
          </a:ln>
        </p:spPr>
      </p:pic>
      <p:pic>
        <p:nvPicPr>
          <p:cNvPr id="12291" name="Рисунок 23" descr="http://im0-tub-ru.yandex.net/i?id=513364528-54-72"/>
          <p:cNvPicPr>
            <a:picLocks noChangeAspect="1" noChangeArrowheads="1"/>
          </p:cNvPicPr>
          <p:nvPr/>
        </p:nvPicPr>
        <p:blipFill>
          <a:blip r:embed="rId3" cstate="print"/>
          <a:srcRect/>
          <a:stretch>
            <a:fillRect/>
          </a:stretch>
        </p:blipFill>
        <p:spPr bwMode="auto">
          <a:xfrm>
            <a:off x="5219700" y="2060575"/>
            <a:ext cx="1133475" cy="1371600"/>
          </a:xfrm>
          <a:prstGeom prst="rect">
            <a:avLst/>
          </a:prstGeom>
          <a:noFill/>
          <a:ln w="9525">
            <a:noFill/>
            <a:miter lim="800000"/>
            <a:headEnd/>
            <a:tailEnd/>
          </a:ln>
        </p:spPr>
      </p:pic>
      <p:pic>
        <p:nvPicPr>
          <p:cNvPr id="12292" name="Рисунок 29" descr="http://im3-tub-ru.yandex.net/i?id=169224950-28-72"/>
          <p:cNvPicPr>
            <a:picLocks noChangeAspect="1" noChangeArrowheads="1"/>
          </p:cNvPicPr>
          <p:nvPr/>
        </p:nvPicPr>
        <p:blipFill>
          <a:blip r:embed="rId2" cstate="print"/>
          <a:srcRect/>
          <a:stretch>
            <a:fillRect/>
          </a:stretch>
        </p:blipFill>
        <p:spPr bwMode="auto">
          <a:xfrm>
            <a:off x="7164388" y="1700213"/>
            <a:ext cx="1428750" cy="1143000"/>
          </a:xfrm>
          <a:prstGeom prst="rect">
            <a:avLst/>
          </a:prstGeom>
          <a:noFill/>
          <a:ln w="9525">
            <a:noFill/>
            <a:miter lim="800000"/>
            <a:headEnd/>
            <a:tailEnd/>
          </a:ln>
        </p:spPr>
      </p:pic>
      <p:pic>
        <p:nvPicPr>
          <p:cNvPr id="12293" name="Рисунок 6" descr="http://im4-tub-ru.yandex.net/i?id=335569797-38-72"/>
          <p:cNvPicPr>
            <a:picLocks noChangeAspect="1" noChangeArrowheads="1"/>
          </p:cNvPicPr>
          <p:nvPr/>
        </p:nvPicPr>
        <p:blipFill>
          <a:blip r:embed="rId4" cstate="print"/>
          <a:srcRect/>
          <a:stretch>
            <a:fillRect/>
          </a:stretch>
        </p:blipFill>
        <p:spPr bwMode="auto">
          <a:xfrm>
            <a:off x="2771775" y="2060575"/>
            <a:ext cx="1428750" cy="952500"/>
          </a:xfrm>
          <a:prstGeom prst="rect">
            <a:avLst/>
          </a:prstGeom>
          <a:noFill/>
          <a:ln w="9525">
            <a:noFill/>
            <a:miter lim="800000"/>
            <a:headEnd/>
            <a:tailEnd/>
          </a:ln>
        </p:spPr>
      </p:pic>
      <p:sp>
        <p:nvSpPr>
          <p:cNvPr id="12294" name="Rectangle 6"/>
          <p:cNvSpPr>
            <a:spLocks noChangeArrowheads="1"/>
          </p:cNvSpPr>
          <p:nvPr/>
        </p:nvSpPr>
        <p:spPr bwMode="auto">
          <a:xfrm>
            <a:off x="323850" y="187325"/>
            <a:ext cx="8569325" cy="1430338"/>
          </a:xfrm>
          <a:prstGeom prst="rect">
            <a:avLst/>
          </a:prstGeom>
          <a:noFill/>
          <a:ln w="9525">
            <a:noFill/>
            <a:miter lim="800000"/>
            <a:headEnd/>
            <a:tailEnd/>
          </a:ln>
        </p:spPr>
        <p:txBody>
          <a:bodyPr anchor="ctr">
            <a:spAutoFit/>
          </a:bodyPr>
          <a:lstStyle/>
          <a:p>
            <a:r>
              <a:rPr lang="ru-RU" sz="1400">
                <a:solidFill>
                  <a:srgbClr val="000000"/>
                </a:solidFill>
                <a:latin typeface="Times New Roman" pitchFamily="18" charset="0"/>
                <a:cs typeface="Times New Roman" pitchFamily="18" charset="0"/>
              </a:rPr>
              <a:t>сопротивление должно быть переменным (постукивать пальцами по крыльям носа).</a:t>
            </a:r>
            <a:endParaRPr lang="ru-RU" sz="1100"/>
          </a:p>
          <a:p>
            <a:pPr eaLnBrk="0" hangingPunct="0"/>
            <a:r>
              <a:rPr lang="ru-RU" sz="1400">
                <a:solidFill>
                  <a:srgbClr val="000000"/>
                </a:solidFill>
                <a:latin typeface="Times New Roman" pitchFamily="18" charset="0"/>
                <a:cs typeface="Times New Roman" pitchFamily="18" charset="0"/>
              </a:rPr>
              <a:t>3. Выключить дыхание ртом, подняв кончик языка к твердому небу. При этом вдох и выдох выполняются через нос.</a:t>
            </a:r>
            <a:endParaRPr lang="ru-RU" sz="1100"/>
          </a:p>
          <a:p>
            <a:pPr eaLnBrk="0" hangingPunct="0"/>
            <a:r>
              <a:rPr lang="ru-RU" sz="1400">
                <a:solidFill>
                  <a:srgbClr val="000000"/>
                </a:solidFill>
                <a:latin typeface="Times New Roman" pitchFamily="18" charset="0"/>
                <a:cs typeface="Times New Roman" pitchFamily="18" charset="0"/>
              </a:rPr>
              <a:t>4. Сделать спокойный вдох. На выдохе одновременно с постукиванием пальцами по крыльям носа произносить слоги: “Ба-бо-бу”.</a:t>
            </a:r>
            <a:endParaRPr lang="ru-RU" sz="1100"/>
          </a:p>
          <a:p>
            <a:pPr eaLnBrk="0" hangingPunct="0"/>
            <a:endParaRPr lang="ru-RU"/>
          </a:p>
        </p:txBody>
      </p:sp>
      <p:sp>
        <p:nvSpPr>
          <p:cNvPr id="12295" name="Rectangle 7"/>
          <p:cNvSpPr>
            <a:spLocks noChangeArrowheads="1"/>
          </p:cNvSpPr>
          <p:nvPr/>
        </p:nvSpPr>
        <p:spPr bwMode="auto">
          <a:xfrm>
            <a:off x="395288" y="3278188"/>
            <a:ext cx="8424862" cy="1673225"/>
          </a:xfrm>
          <a:prstGeom prst="rect">
            <a:avLst/>
          </a:prstGeom>
          <a:noFill/>
          <a:ln w="9525">
            <a:noFill/>
            <a:miter lim="800000"/>
            <a:headEnd/>
            <a:tailEnd/>
          </a:ln>
        </p:spPr>
        <p:txBody>
          <a:bodyPr anchor="ctr">
            <a:spAutoFit/>
          </a:bodyPr>
          <a:lstStyle/>
          <a:p>
            <a:pPr indent="571500" algn="just"/>
            <a:r>
              <a:rPr lang="ru-RU" sz="2000" b="1" u="sng">
                <a:solidFill>
                  <a:srgbClr val="000000"/>
                </a:solidFill>
                <a:latin typeface="Times New Roman" pitchFamily="18" charset="0"/>
                <a:cs typeface="Times New Roman" pitchFamily="18" charset="0"/>
              </a:rPr>
              <a:t>Водные процедуры</a:t>
            </a:r>
            <a:endParaRPr lang="ru-RU" sz="1100"/>
          </a:p>
          <a:p>
            <a:pPr indent="571500" algn="just" eaLnBrk="0" hangingPunct="0"/>
            <a:r>
              <a:rPr lang="ru-RU" sz="1400">
                <a:solidFill>
                  <a:srgbClr val="000000"/>
                </a:solidFill>
                <a:latin typeface="Times New Roman" pitchFamily="18" charset="0"/>
                <a:cs typeface="Times New Roman" pitchFamily="18" charset="0"/>
              </a:rPr>
              <a:t> </a:t>
            </a:r>
            <a:endParaRPr lang="ru-RU" sz="1100"/>
          </a:p>
          <a:p>
            <a:pPr indent="571500" algn="just" eaLnBrk="0" hangingPunct="0"/>
            <a:r>
              <a:rPr lang="ru-RU" sz="1400">
                <a:solidFill>
                  <a:srgbClr val="000000"/>
                </a:solidFill>
                <a:latin typeface="Times New Roman" pitchFamily="18" charset="0"/>
                <a:cs typeface="Times New Roman" pitchFamily="18" charset="0"/>
              </a:rPr>
              <a:t>Вода – очень сильное и разностороннее средство воздействия на наш организм.</a:t>
            </a:r>
            <a:endParaRPr lang="ru-RU" sz="1100"/>
          </a:p>
          <a:p>
            <a:pPr indent="571500" algn="just" eaLnBrk="0" hangingPunct="0"/>
            <a:r>
              <a:rPr lang="ru-RU" sz="1400">
                <a:solidFill>
                  <a:srgbClr val="000000"/>
                </a:solidFill>
                <a:latin typeface="Times New Roman" pitchFamily="18" charset="0"/>
                <a:cs typeface="Times New Roman" pitchFamily="18" charset="0"/>
              </a:rPr>
              <a:t>Решающим фактором при закаливании водой является ее температура, а не продолжительность воздействия. Однако следует неукоснительно выполнять правило: чем холоднее вода, тем короче должно быть время соприкосновения ее с телом. Закаливающий эффект тем больше, чем ближе температура воды к точке замерзания.</a:t>
            </a:r>
            <a:r>
              <a:rPr lang="ru-RU" sz="1100">
                <a:latin typeface="Calibri" pitchFamily="34" charset="0"/>
                <a:cs typeface="Times New Roman" pitchFamily="18" charset="0"/>
              </a:rPr>
              <a:t> </a:t>
            </a:r>
            <a:endParaRPr lang="ru-RU"/>
          </a:p>
        </p:txBody>
      </p:sp>
      <p:sp>
        <p:nvSpPr>
          <p:cNvPr id="12296" name="Rectangle 8"/>
          <p:cNvSpPr>
            <a:spLocks noChangeArrowheads="1"/>
          </p:cNvSpPr>
          <p:nvPr/>
        </p:nvSpPr>
        <p:spPr bwMode="auto">
          <a:xfrm>
            <a:off x="250825" y="5008563"/>
            <a:ext cx="7993063" cy="1793875"/>
          </a:xfrm>
          <a:prstGeom prst="rect">
            <a:avLst/>
          </a:prstGeom>
          <a:noFill/>
          <a:ln w="9525">
            <a:noFill/>
            <a:miter lim="800000"/>
            <a:headEnd/>
            <a:tailEnd/>
          </a:ln>
        </p:spPr>
        <p:txBody>
          <a:bodyPr anchor="ctr">
            <a:spAutoFit/>
          </a:bodyPr>
          <a:lstStyle/>
          <a:p>
            <a:pPr indent="571500"/>
            <a:r>
              <a:rPr lang="ru-RU" sz="1400">
                <a:solidFill>
                  <a:srgbClr val="000000"/>
                </a:solidFill>
                <a:latin typeface="Times New Roman" pitchFamily="18" charset="0"/>
                <a:cs typeface="Times New Roman" pitchFamily="18" charset="0"/>
              </a:rPr>
              <a:t>С учетом того, что теплопроводность воды в десятки раз больше воздуха, принята следующая градация водных процедур: горячие – свыше 40°, теплые – 36-40°, безразличные – 34-35°, прохладные – 20-33° и  холодные – ниже 20°.</a:t>
            </a:r>
            <a:endParaRPr lang="ru-RU" sz="1400">
              <a:solidFill>
                <a:srgbClr val="000000"/>
              </a:solidFill>
              <a:cs typeface="Times New Roman" pitchFamily="18" charset="0"/>
            </a:endParaRPr>
          </a:p>
          <a:p>
            <a:pPr indent="571500" eaLnBrk="0" hangingPunct="0"/>
            <a:r>
              <a:rPr lang="ru-RU" sz="1400">
                <a:solidFill>
                  <a:srgbClr val="000000"/>
                </a:solidFill>
                <a:cs typeface="Times New Roman" pitchFamily="18" charset="0"/>
              </a:rPr>
              <a:t>Начинать любые водные процедуры при комнатной температуре (18-20°) такой водой, которая не вызывает раздражения, особенно у легковозбудимых, нервных людей. Приводимые здесь цифровые рекомендации несколько условны, поскольку не учитывают конкретной ситуации в данный момент, а также индивидуальных особенностей и возможностей. Знание теории закаливания, наблюдение за собственным </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32" descr="http://im8-tub-ru.yandex.net/i?id=61640270-50-72"/>
          <p:cNvPicPr>
            <a:picLocks noChangeAspect="1" noChangeArrowheads="1"/>
          </p:cNvPicPr>
          <p:nvPr/>
        </p:nvPicPr>
        <p:blipFill>
          <a:blip r:embed="rId2" cstate="print"/>
          <a:srcRect/>
          <a:stretch>
            <a:fillRect/>
          </a:stretch>
        </p:blipFill>
        <p:spPr bwMode="auto">
          <a:xfrm>
            <a:off x="684213" y="1412875"/>
            <a:ext cx="1133475" cy="1428750"/>
          </a:xfrm>
          <a:prstGeom prst="rect">
            <a:avLst/>
          </a:prstGeom>
          <a:noFill/>
          <a:ln w="9525">
            <a:noFill/>
            <a:miter lim="800000"/>
            <a:headEnd/>
            <a:tailEnd/>
          </a:ln>
        </p:spPr>
      </p:pic>
      <p:pic>
        <p:nvPicPr>
          <p:cNvPr id="13315" name="Рисунок 35" descr="http://im4-tub-ru.yandex.net/i?id=113281766-62-72"/>
          <p:cNvPicPr>
            <a:picLocks noChangeAspect="1" noChangeArrowheads="1"/>
          </p:cNvPicPr>
          <p:nvPr/>
        </p:nvPicPr>
        <p:blipFill>
          <a:blip r:embed="rId3" cstate="print"/>
          <a:srcRect/>
          <a:stretch>
            <a:fillRect/>
          </a:stretch>
        </p:blipFill>
        <p:spPr bwMode="auto">
          <a:xfrm>
            <a:off x="395288" y="3500438"/>
            <a:ext cx="1428750" cy="1143000"/>
          </a:xfrm>
          <a:prstGeom prst="rect">
            <a:avLst/>
          </a:prstGeom>
          <a:noFill/>
          <a:ln w="9525">
            <a:noFill/>
            <a:miter lim="800000"/>
            <a:headEnd/>
            <a:tailEnd/>
          </a:ln>
        </p:spPr>
      </p:pic>
      <p:pic>
        <p:nvPicPr>
          <p:cNvPr id="13316" name="Рисунок 38" descr="http://im4-tub-ru.yandex.net/i?id=146296461-14-72"/>
          <p:cNvPicPr>
            <a:picLocks noChangeAspect="1" noChangeArrowheads="1"/>
          </p:cNvPicPr>
          <p:nvPr/>
        </p:nvPicPr>
        <p:blipFill>
          <a:blip r:embed="rId4" cstate="print"/>
          <a:srcRect/>
          <a:stretch>
            <a:fillRect/>
          </a:stretch>
        </p:blipFill>
        <p:spPr bwMode="auto">
          <a:xfrm>
            <a:off x="179388" y="5445125"/>
            <a:ext cx="1428750" cy="1066800"/>
          </a:xfrm>
          <a:prstGeom prst="rect">
            <a:avLst/>
          </a:prstGeom>
          <a:noFill/>
          <a:ln w="9525">
            <a:noFill/>
            <a:miter lim="800000"/>
            <a:headEnd/>
            <a:tailEnd/>
          </a:ln>
        </p:spPr>
      </p:pic>
      <p:sp>
        <p:nvSpPr>
          <p:cNvPr id="13317" name="Rectangle 5"/>
          <p:cNvSpPr>
            <a:spLocks noChangeArrowheads="1"/>
          </p:cNvSpPr>
          <p:nvPr/>
        </p:nvSpPr>
        <p:spPr bwMode="auto">
          <a:xfrm>
            <a:off x="250825" y="0"/>
            <a:ext cx="8497888" cy="1004888"/>
          </a:xfrm>
          <a:prstGeom prst="rect">
            <a:avLst/>
          </a:prstGeom>
          <a:noFill/>
          <a:ln w="9525">
            <a:noFill/>
            <a:miter lim="800000"/>
            <a:headEnd/>
            <a:tailEnd/>
          </a:ln>
        </p:spPr>
        <p:txBody>
          <a:bodyPr anchor="ctr">
            <a:spAutoFit/>
          </a:bodyPr>
          <a:lstStyle/>
          <a:p>
            <a:pPr indent="571500"/>
            <a:r>
              <a:rPr lang="ru-RU" sz="1400">
                <a:solidFill>
                  <a:srgbClr val="000000"/>
                </a:solidFill>
                <a:latin typeface="Times New Roman" pitchFamily="18" charset="0"/>
                <a:cs typeface="Times New Roman" pitchFamily="18" charset="0"/>
              </a:rPr>
              <a:t>восприятием процедур позволит подбирать оптимальный вариант, вносить некоторые коррективы в сторону повышения или понижения температуры.</a:t>
            </a:r>
            <a:endParaRPr lang="ru-RU" sz="1100"/>
          </a:p>
          <a:p>
            <a:pPr indent="571500" eaLnBrk="0" hangingPunct="0"/>
            <a:r>
              <a:rPr lang="ru-RU" sz="1400">
                <a:solidFill>
                  <a:srgbClr val="000000"/>
                </a:solidFill>
                <a:latin typeface="Times New Roman" pitchFamily="18" charset="0"/>
                <a:cs typeface="Times New Roman" pitchFamily="18" charset="0"/>
              </a:rPr>
              <a:t>Начинать водные процедуры лучше летом и в начале осени, а не весной, когда организм ослаблен.</a:t>
            </a:r>
            <a:endParaRPr lang="ru-RU" sz="1100"/>
          </a:p>
          <a:p>
            <a:pPr indent="571500" eaLnBrk="0" hangingPunct="0"/>
            <a:endParaRPr lang="ru-RU"/>
          </a:p>
        </p:txBody>
      </p:sp>
      <p:sp>
        <p:nvSpPr>
          <p:cNvPr id="13318" name="Rectangle 6"/>
          <p:cNvSpPr>
            <a:spLocks noChangeArrowheads="1"/>
          </p:cNvSpPr>
          <p:nvPr/>
        </p:nvSpPr>
        <p:spPr bwMode="auto">
          <a:xfrm>
            <a:off x="2124075" y="1135063"/>
            <a:ext cx="7019925" cy="2281237"/>
          </a:xfrm>
          <a:prstGeom prst="rect">
            <a:avLst/>
          </a:prstGeom>
          <a:noFill/>
          <a:ln w="9525">
            <a:noFill/>
            <a:miter lim="800000"/>
            <a:headEnd/>
            <a:tailEnd/>
          </a:ln>
        </p:spPr>
        <p:txBody>
          <a:bodyPr anchor="ctr">
            <a:spAutoFit/>
          </a:bodyPr>
          <a:lstStyle/>
          <a:p>
            <a:pPr indent="571500"/>
            <a:r>
              <a:rPr lang="ru-RU" sz="1400">
                <a:solidFill>
                  <a:srgbClr val="000000"/>
                </a:solidFill>
                <a:latin typeface="Times New Roman" pitchFamily="18" charset="0"/>
                <a:cs typeface="Times New Roman" pitchFamily="18" charset="0"/>
              </a:rPr>
              <a:t>Обтирание – самая легкая водная процедура. Ею могут завершать утреннюю зарядку даже ослабленные, утомленные и пожилые люди. Намочив конец полотенца или махровую варежку, обтереть верхнюю часть тела, совершая движения от периферии к центру, по току крови и лимфы. Смочив лицо, шею, руки от пальцев к плечам, грудь, спину, вытереть на сухо и хорошо растереть. Затем обтереть нижнюю часть туловища (живот, поясницу, ягодицы, ноги от пальцев вверх) и тоже вытереть на сухо.</a:t>
            </a:r>
            <a:endParaRPr lang="ru-RU" sz="1100"/>
          </a:p>
          <a:p>
            <a:pPr indent="571500" eaLnBrk="0" hangingPunct="0"/>
            <a:r>
              <a:rPr lang="ru-RU" sz="1400">
                <a:solidFill>
                  <a:srgbClr val="000000"/>
                </a:solidFill>
                <a:latin typeface="Times New Roman" pitchFamily="18" charset="0"/>
                <a:cs typeface="Times New Roman" pitchFamily="18" charset="0"/>
              </a:rPr>
              <a:t>Начинаются обтирания водой 32-34° в течение 3-5 минут. Каждые 4-7 дней нужно снижать температуру воды, доведя ее до 16-18°. Вся процедура завершается энергичным растиранием тела полотенцем до порозовения.</a:t>
            </a:r>
            <a:endParaRPr lang="ru-RU" sz="1100"/>
          </a:p>
          <a:p>
            <a:pPr indent="571500" eaLnBrk="0" hangingPunct="0"/>
            <a:endParaRPr lang="ru-RU"/>
          </a:p>
        </p:txBody>
      </p:sp>
      <p:sp>
        <p:nvSpPr>
          <p:cNvPr id="13319" name="Rectangle 7"/>
          <p:cNvSpPr>
            <a:spLocks noChangeArrowheads="1"/>
          </p:cNvSpPr>
          <p:nvPr/>
        </p:nvSpPr>
        <p:spPr bwMode="auto">
          <a:xfrm>
            <a:off x="3059113" y="3489325"/>
            <a:ext cx="5834062" cy="1793875"/>
          </a:xfrm>
          <a:prstGeom prst="rect">
            <a:avLst/>
          </a:prstGeom>
          <a:noFill/>
          <a:ln w="9525">
            <a:noFill/>
            <a:miter lim="800000"/>
            <a:headEnd/>
            <a:tailEnd/>
          </a:ln>
        </p:spPr>
        <p:txBody>
          <a:bodyPr anchor="ctr">
            <a:spAutoFit/>
          </a:bodyPr>
          <a:lstStyle/>
          <a:p>
            <a:pPr algn="just"/>
            <a:r>
              <a:rPr lang="ru-RU" sz="1400">
                <a:solidFill>
                  <a:srgbClr val="000000"/>
                </a:solidFill>
                <a:latin typeface="Times New Roman" pitchFamily="18" charset="0"/>
                <a:cs typeface="Times New Roman" pitchFamily="18" charset="0"/>
              </a:rPr>
              <a:t>Обливание – более интенсивный вид закаливания. Начиная с воды 30°, постепенно доводят ее до 15° и ниже. Соответственно сокращается время контакта с водой до 20 секунд и меньше. Вся процедура вместе с растиранием тела занимает 3-4 минуты. Обливать холодной водой надо торс, стопы, а затем и все тело. Охлаждение только верхней части тела ведет к простуде. Такое особенно опасно для страдающих радикулитами, у кого даже небольшой сквозняк вызывает ревматические боли.</a:t>
            </a:r>
            <a:endParaRPr lang="ru-RU"/>
          </a:p>
        </p:txBody>
      </p:sp>
      <p:sp>
        <p:nvSpPr>
          <p:cNvPr id="13320" name="Rectangle 8"/>
          <p:cNvSpPr>
            <a:spLocks noChangeArrowheads="1"/>
          </p:cNvSpPr>
          <p:nvPr/>
        </p:nvSpPr>
        <p:spPr bwMode="auto">
          <a:xfrm>
            <a:off x="2051050" y="5570538"/>
            <a:ext cx="6842125" cy="1155700"/>
          </a:xfrm>
          <a:prstGeom prst="rect">
            <a:avLst/>
          </a:prstGeom>
          <a:noFill/>
          <a:ln w="9525">
            <a:noFill/>
            <a:miter lim="800000"/>
            <a:headEnd/>
            <a:tailEnd/>
          </a:ln>
        </p:spPr>
        <p:txBody>
          <a:bodyPr anchor="ctr">
            <a:spAutoFit/>
          </a:bodyPr>
          <a:lstStyle/>
          <a:p>
            <a:endParaRPr lang="ru-RU" sz="1400">
              <a:solidFill>
                <a:srgbClr val="000000"/>
              </a:solidFill>
              <a:cs typeface="Times New Roman" pitchFamily="18" charset="0"/>
            </a:endParaRPr>
          </a:p>
          <a:p>
            <a:pPr eaLnBrk="0" hangingPunct="0"/>
            <a:r>
              <a:rPr lang="ru-RU" sz="1400">
                <a:solidFill>
                  <a:srgbClr val="000000"/>
                </a:solidFill>
                <a:cs typeface="Times New Roman" pitchFamily="18" charset="0"/>
              </a:rPr>
              <a:t>Растирание снегом широко практиковалось в народе, но с массовым переселением людей в комфортабельные городские квартиры процедура стала, почти экзотической. Начинать закаливание можно с растираний над домашней ванной. Нужно принести в миске снег (чистый и </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692275" y="354013"/>
            <a:ext cx="7127875" cy="2068512"/>
          </a:xfrm>
          <a:prstGeom prst="rect">
            <a:avLst/>
          </a:prstGeom>
          <a:noFill/>
          <a:ln w="9525">
            <a:noFill/>
            <a:miter lim="800000"/>
            <a:headEnd/>
            <a:tailEnd/>
          </a:ln>
        </p:spPr>
        <p:txBody>
          <a:bodyPr anchor="ctr">
            <a:spAutoFit/>
          </a:bodyPr>
          <a:lstStyle/>
          <a:p>
            <a:pPr indent="571500"/>
            <a:r>
              <a:rPr lang="ru-RU" sz="1400">
                <a:solidFill>
                  <a:srgbClr val="000000"/>
                </a:solidFill>
                <a:latin typeface="Times New Roman" pitchFamily="18" charset="0"/>
                <a:cs typeface="Times New Roman" pitchFamily="18" charset="0"/>
              </a:rPr>
              <a:t>пористый), поставить на дно ванны, обвязать поясницу полотенцем и, зачерпнув снег ладонями, растереть лицо и шею. Следующей горстью – тело и руки.</a:t>
            </a:r>
            <a:endParaRPr lang="ru-RU" sz="1100"/>
          </a:p>
          <a:p>
            <a:pPr indent="571500" eaLnBrk="0" hangingPunct="0"/>
            <a:r>
              <a:rPr lang="ru-RU" sz="1400">
                <a:solidFill>
                  <a:srgbClr val="000000"/>
                </a:solidFill>
                <a:latin typeface="Times New Roman" pitchFamily="18" charset="0"/>
                <a:cs typeface="Times New Roman" pitchFamily="18" charset="0"/>
              </a:rPr>
              <a:t>На всю процедуру достаточно затратить 10-15 секунд, через 5дней ее можно удлинить до 20 секунд, включив растирание левого и правого боков. Спустя две недели можно начинать растирать спину – область лопаток и поясницы, доведя, таким образом, время холодного воздействия до двух минут.</a:t>
            </a:r>
            <a:endParaRPr lang="ru-RU" sz="1100"/>
          </a:p>
          <a:p>
            <a:pPr indent="571500" eaLnBrk="0" hangingPunct="0"/>
            <a:r>
              <a:rPr lang="ru-RU" sz="1400">
                <a:solidFill>
                  <a:srgbClr val="000000"/>
                </a:solidFill>
                <a:latin typeface="Times New Roman" pitchFamily="18" charset="0"/>
                <a:cs typeface="Times New Roman" pitchFamily="18" charset="0"/>
              </a:rPr>
              <a:t>Если самочувствие позволяет, можно выйти на улицу в безветренную погоду, чтобы растереться снегом или выкупаться в сугробе.</a:t>
            </a:r>
            <a:endParaRPr lang="ru-RU" sz="1100"/>
          </a:p>
          <a:p>
            <a:pPr indent="571500" eaLnBrk="0" hangingPunct="0"/>
            <a:endParaRPr lang="ru-RU"/>
          </a:p>
        </p:txBody>
      </p:sp>
      <p:pic>
        <p:nvPicPr>
          <p:cNvPr id="14339" name="Рисунок 44" descr="http://im2-tub-ru.yandex.net/i?id=399720782-32-72"/>
          <p:cNvPicPr>
            <a:picLocks noChangeAspect="1" noChangeArrowheads="1"/>
          </p:cNvPicPr>
          <p:nvPr/>
        </p:nvPicPr>
        <p:blipFill>
          <a:blip r:embed="rId2" cstate="print"/>
          <a:srcRect/>
          <a:stretch>
            <a:fillRect/>
          </a:stretch>
        </p:blipFill>
        <p:spPr bwMode="auto">
          <a:xfrm>
            <a:off x="250825" y="2133600"/>
            <a:ext cx="1428750" cy="1400175"/>
          </a:xfrm>
          <a:prstGeom prst="rect">
            <a:avLst/>
          </a:prstGeom>
          <a:noFill/>
          <a:ln w="9525">
            <a:noFill/>
            <a:miter lim="800000"/>
            <a:headEnd/>
            <a:tailEnd/>
          </a:ln>
        </p:spPr>
      </p:pic>
      <p:sp>
        <p:nvSpPr>
          <p:cNvPr id="14340" name="Rectangle 4"/>
          <p:cNvSpPr>
            <a:spLocks noChangeArrowheads="1"/>
          </p:cNvSpPr>
          <p:nvPr/>
        </p:nvSpPr>
        <p:spPr bwMode="auto">
          <a:xfrm>
            <a:off x="1116013" y="3789363"/>
            <a:ext cx="7559675" cy="2644775"/>
          </a:xfrm>
          <a:prstGeom prst="rect">
            <a:avLst/>
          </a:prstGeom>
          <a:noFill/>
          <a:ln w="9525">
            <a:noFill/>
            <a:miter lim="800000"/>
            <a:headEnd/>
            <a:tailEnd/>
          </a:ln>
        </p:spPr>
        <p:txBody>
          <a:bodyPr anchor="ctr">
            <a:spAutoFit/>
          </a:bodyPr>
          <a:lstStyle/>
          <a:p>
            <a:pPr indent="571500" algn="just"/>
            <a:r>
              <a:rPr lang="ru-RU" sz="1400">
                <a:solidFill>
                  <a:srgbClr val="000000"/>
                </a:solidFill>
                <a:latin typeface="Times New Roman" pitchFamily="18" charset="0"/>
                <a:cs typeface="Times New Roman" pitchFamily="18" charset="0"/>
              </a:rPr>
              <a:t>Душ – следующий этап закаливания водой. Практически здоровым, но непривычным к холоду людям лучше обтереться сначала теплой, затем прохладной водой, а уж потом принимать слабопрохладный душ с температурой 28-31°. Его продолжительность полминуты. Затем, прибавляя по несколько секунд день, через 2-4 недели можно стоять под струей до 2 минут.</a:t>
            </a:r>
            <a:endParaRPr lang="ru-RU" sz="1100"/>
          </a:p>
          <a:p>
            <a:pPr indent="571500" algn="just" eaLnBrk="0" hangingPunct="0"/>
            <a:r>
              <a:rPr lang="ru-RU" sz="1400">
                <a:solidFill>
                  <a:srgbClr val="000000"/>
                </a:solidFill>
                <a:latin typeface="Times New Roman" pitchFamily="18" charset="0"/>
                <a:cs typeface="Times New Roman" pitchFamily="18" charset="0"/>
              </a:rPr>
              <a:t>Здоровые люди молодого и среднего возраста могут начинать сразу с холодного душа, под которым следует находиться лишь считанные секунды. Спустя несколько недель продолжительность процедуры можно увеличить до 1,5-2 минут.</a:t>
            </a:r>
            <a:r>
              <a:rPr lang="ru-RU" sz="1400">
                <a:solidFill>
                  <a:srgbClr val="000000"/>
                </a:solidFill>
                <a:latin typeface="Calibri" pitchFamily="34" charset="0"/>
                <a:cs typeface="Times New Roman" pitchFamily="18" charset="0"/>
              </a:rPr>
              <a:t> </a:t>
            </a:r>
            <a:r>
              <a:rPr lang="ru-RU" sz="1400">
                <a:solidFill>
                  <a:srgbClr val="000000"/>
                </a:solidFill>
                <a:latin typeface="Times New Roman" pitchFamily="18" charset="0"/>
                <a:cs typeface="Times New Roman" pitchFamily="18" charset="0"/>
              </a:rPr>
              <a:t>Методика такова: 1 минуту обливаются из душа водой 37-38°,затем  5-10 секунд из лейки холодной водой (12-15°) и т. д. Продолжительность всей процедуры 5-7 минут. Чем ниже температура воды, тем короче воздействие.</a:t>
            </a:r>
            <a:endParaRPr lang="ru-RU" sz="1100"/>
          </a:p>
          <a:p>
            <a:pPr indent="571500" algn="just" eaLnBrk="0" hangingPunct="0"/>
            <a:r>
              <a:rPr lang="ru-RU" sz="1400">
                <a:solidFill>
                  <a:srgbClr val="000000"/>
                </a:solidFill>
                <a:latin typeface="Times New Roman" pitchFamily="18" charset="0"/>
                <a:cs typeface="Times New Roman" pitchFamily="18" charset="0"/>
              </a:rPr>
              <a:t> </a:t>
            </a: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68313" y="227013"/>
            <a:ext cx="8135937" cy="6408737"/>
          </a:xfrm>
          <a:prstGeom prst="rect">
            <a:avLst/>
          </a:prstGeom>
          <a:noFill/>
          <a:ln w="9525">
            <a:noFill/>
            <a:miter lim="800000"/>
            <a:headEnd/>
            <a:tailEnd/>
          </a:ln>
        </p:spPr>
        <p:txBody>
          <a:bodyPr anchor="ctr">
            <a:spAutoFit/>
          </a:bodyPr>
          <a:lstStyle/>
          <a:p>
            <a:pPr indent="571500" algn="ctr"/>
            <a:r>
              <a:rPr lang="ru-RU"/>
              <a:t>Примерная схема слабоконтрастного душа:</a:t>
            </a:r>
          </a:p>
          <a:p>
            <a:pPr indent="571500" algn="ctr"/>
            <a:r>
              <a:rPr lang="ru-RU"/>
              <a:t>1 минута — теплый (36-38°);</a:t>
            </a:r>
          </a:p>
          <a:p>
            <a:pPr indent="571500" algn="ctr"/>
            <a:r>
              <a:rPr lang="ru-RU"/>
              <a:t>0,5 минуты — индифферентный (32-33°);</a:t>
            </a:r>
          </a:p>
          <a:p>
            <a:pPr indent="571500" algn="ctr"/>
            <a:r>
              <a:rPr lang="ru-RU"/>
              <a:t>1 минута — теплый (36°);</a:t>
            </a:r>
          </a:p>
          <a:p>
            <a:pPr indent="571500" algn="ctr"/>
            <a:r>
              <a:rPr lang="ru-RU"/>
              <a:t>10-15 секунд — слабопрохладный (28-31°).</a:t>
            </a:r>
          </a:p>
          <a:p>
            <a:pPr indent="571500" algn="ctr"/>
            <a:r>
              <a:rPr lang="ru-RU"/>
              <a:t>Примерная схема среднеконтрастного душа:</a:t>
            </a:r>
          </a:p>
          <a:p>
            <a:pPr indent="571500" algn="ctr"/>
            <a:r>
              <a:rPr lang="ru-RU"/>
              <a:t>1 минута — теплый (36-38°);</a:t>
            </a:r>
          </a:p>
          <a:p>
            <a:pPr indent="571500" algn="ctr"/>
            <a:r>
              <a:rPr lang="ru-RU"/>
              <a:t>0,5 минуты — слабопрохладный (28-31°);</a:t>
            </a:r>
          </a:p>
          <a:p>
            <a:pPr indent="571500" algn="ctr"/>
            <a:r>
              <a:rPr lang="ru-RU"/>
              <a:t>1 минута — теплый (36°);</a:t>
            </a:r>
          </a:p>
          <a:p>
            <a:pPr indent="571500" algn="ctr"/>
            <a:r>
              <a:rPr lang="ru-RU"/>
              <a:t>10-15 секунд — прохладный (25-28°). </a:t>
            </a:r>
          </a:p>
          <a:p>
            <a:pPr indent="571500" algn="ctr"/>
            <a:r>
              <a:rPr lang="ru-RU"/>
              <a:t>Начинать рекомендуется со слабоконтрастного душа, через месяц-полтора переходить на среднеконтрастный. Через 2-3 недели можно закаляться сильноконтрастным душем по схеме:</a:t>
            </a:r>
          </a:p>
          <a:p>
            <a:pPr indent="571500" algn="ctr"/>
            <a:r>
              <a:rPr lang="ru-RU"/>
              <a:t> 0,5-1 минута — очень теплый (38-42°);</a:t>
            </a:r>
          </a:p>
          <a:p>
            <a:pPr indent="571500" algn="ctr"/>
            <a:r>
              <a:rPr lang="ru-RU"/>
              <a:t>0,5 минуты — прохладный (20-25°);</a:t>
            </a:r>
          </a:p>
          <a:p>
            <a:pPr indent="571500" algn="ctr"/>
            <a:r>
              <a:rPr lang="ru-RU"/>
              <a:t>0,5 минуты — очень теплый (38-42°);</a:t>
            </a:r>
          </a:p>
          <a:p>
            <a:pPr indent="571500" algn="ctr"/>
            <a:r>
              <a:rPr lang="ru-RU"/>
              <a:t>10-15 секунд — холодный (10-15°).</a:t>
            </a:r>
          </a:p>
          <a:p>
            <a:pPr indent="571500" algn="ctr"/>
            <a:r>
              <a:rPr lang="ru-RU"/>
              <a:t>На начальном этапе закаливания после холодного душа тело можно энергично растереть руками, мочалкой или массажной рукавицей. После слабо прохладного душа делать этого не следует, потому что сократится время холодового воздействия на кожу, а значит, растянется процесс выработки холодоустойчивости. </a:t>
            </a:r>
          </a:p>
          <a:p>
            <a:pPr indent="571500" algn="ctr" eaLnBrk="0" hangingPunct="0"/>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4494213" y="2212975"/>
            <a:ext cx="9144001" cy="0"/>
          </a:xfrm>
          <a:prstGeom prst="rect">
            <a:avLst/>
          </a:prstGeom>
          <a:noFill/>
          <a:ln w="9525">
            <a:noFill/>
            <a:miter lim="800000"/>
            <a:headEnd/>
            <a:tailEnd/>
          </a:ln>
        </p:spPr>
        <p:txBody>
          <a:bodyPr wrap="none" anchor="ctr">
            <a:spAutoFit/>
          </a:bodyPr>
          <a:lstStyle/>
          <a:p>
            <a:endParaRPr lang="ru-RU"/>
          </a:p>
        </p:txBody>
      </p:sp>
      <p:pic>
        <p:nvPicPr>
          <p:cNvPr id="16387" name="Рисунок 47" descr="http://im5-tub-ru.yandex.net/i?id=320982161-27-72"/>
          <p:cNvPicPr>
            <a:picLocks noChangeAspect="1" noChangeArrowheads="1"/>
          </p:cNvPicPr>
          <p:nvPr/>
        </p:nvPicPr>
        <p:blipFill>
          <a:blip r:embed="rId2" cstate="print"/>
          <a:srcRect/>
          <a:stretch>
            <a:fillRect/>
          </a:stretch>
        </p:blipFill>
        <p:spPr bwMode="auto">
          <a:xfrm>
            <a:off x="468313" y="981075"/>
            <a:ext cx="2232025" cy="1800225"/>
          </a:xfrm>
          <a:prstGeom prst="rect">
            <a:avLst/>
          </a:prstGeom>
          <a:noFill/>
          <a:ln w="9525">
            <a:noFill/>
            <a:miter lim="800000"/>
            <a:headEnd/>
            <a:tailEnd/>
          </a:ln>
        </p:spPr>
      </p:pic>
      <p:sp>
        <p:nvSpPr>
          <p:cNvPr id="16388" name="Rectangle 4"/>
          <p:cNvSpPr>
            <a:spLocks noChangeArrowheads="1"/>
          </p:cNvSpPr>
          <p:nvPr/>
        </p:nvSpPr>
        <p:spPr bwMode="auto">
          <a:xfrm>
            <a:off x="2987675" y="846138"/>
            <a:ext cx="5761038" cy="2281237"/>
          </a:xfrm>
          <a:prstGeom prst="rect">
            <a:avLst/>
          </a:prstGeom>
          <a:noFill/>
          <a:ln w="9525">
            <a:noFill/>
            <a:miter lim="800000"/>
            <a:headEnd/>
            <a:tailEnd/>
          </a:ln>
        </p:spPr>
        <p:txBody>
          <a:bodyPr anchor="ctr">
            <a:spAutoFit/>
          </a:bodyPr>
          <a:lstStyle/>
          <a:p>
            <a:r>
              <a:rPr lang="ru-RU" sz="1400">
                <a:solidFill>
                  <a:srgbClr val="000000"/>
                </a:solidFill>
                <a:latin typeface="Calibri" pitchFamily="34" charset="0"/>
                <a:cs typeface="Times New Roman" pitchFamily="18" charset="0"/>
              </a:rPr>
              <a:t>Ванны с понижающейся температурой подходят для физически выносливых людей. Они воспитывают не только устойчивость к холоду, но и силу воли. Во время обмывания, душа, ванны температура воды постепенно снижается (например, с 36° до18° и ниже) до тех пор, пока не появится неприятная зябкость. В этот момент охлаждение следует прекратить, повышая температуру воды до исчезновения озноба. Ориентируясь на самочувствие, процедуру можно повторить еще 1-2 раза. По окончании процедуры тело высушить с растиранием кожи до потепления или дать высохнуть на воздухе</a:t>
            </a:r>
            <a:endParaRPr lang="ru-RU" sz="1100"/>
          </a:p>
          <a:p>
            <a:pPr eaLnBrk="0" hangingPunct="0"/>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789113" y="495300"/>
            <a:ext cx="5565775" cy="646113"/>
          </a:xfrm>
          <a:prstGeom prst="rect">
            <a:avLst/>
          </a:prstGeom>
          <a:noFill/>
          <a:ln w="9525">
            <a:noFill/>
            <a:miter lim="800000"/>
            <a:headEnd/>
            <a:tailEnd/>
          </a:ln>
        </p:spPr>
        <p:txBody>
          <a:bodyPr anchor="ctr">
            <a:spAutoFit/>
          </a:bodyPr>
          <a:lstStyle/>
          <a:p>
            <a:pPr algn="ctr"/>
            <a:r>
              <a:rPr lang="ru-RU" b="1" u="sng"/>
              <a:t>Лекарственные растения Саратовской области</a:t>
            </a:r>
          </a:p>
        </p:txBody>
      </p:sp>
      <p:pic>
        <p:nvPicPr>
          <p:cNvPr id="17411" name="Рисунок 50" descr="Картинка 3 из 456"/>
          <p:cNvPicPr>
            <a:picLocks noChangeAspect="1" noChangeArrowheads="1"/>
          </p:cNvPicPr>
          <p:nvPr/>
        </p:nvPicPr>
        <p:blipFill>
          <a:blip r:embed="rId2" cstate="print"/>
          <a:srcRect/>
          <a:stretch>
            <a:fillRect/>
          </a:stretch>
        </p:blipFill>
        <p:spPr bwMode="auto">
          <a:xfrm>
            <a:off x="323850" y="1484313"/>
            <a:ext cx="3533775" cy="4010025"/>
          </a:xfrm>
          <a:prstGeom prst="rect">
            <a:avLst/>
          </a:prstGeom>
          <a:noFill/>
          <a:ln w="9525">
            <a:noFill/>
            <a:miter lim="800000"/>
            <a:headEnd/>
            <a:tailEnd/>
          </a:ln>
        </p:spPr>
      </p:pic>
      <p:sp>
        <p:nvSpPr>
          <p:cNvPr id="17412" name="Rectangle 5"/>
          <p:cNvSpPr>
            <a:spLocks noChangeArrowheads="1"/>
          </p:cNvSpPr>
          <p:nvPr/>
        </p:nvSpPr>
        <p:spPr bwMode="auto">
          <a:xfrm>
            <a:off x="4067175" y="1790700"/>
            <a:ext cx="4752975" cy="3913188"/>
          </a:xfrm>
          <a:prstGeom prst="rect">
            <a:avLst/>
          </a:prstGeom>
          <a:solidFill>
            <a:srgbClr val="FFFFFF"/>
          </a:solidFill>
          <a:ln w="9525">
            <a:noFill/>
            <a:miter lim="800000"/>
            <a:headEnd/>
            <a:tailEnd/>
          </a:ln>
        </p:spPr>
        <p:txBody>
          <a:bodyPr tIns="126960" bIns="0" anchor="ctr">
            <a:spAutoFit/>
          </a:bodyPr>
          <a:lstStyle/>
          <a:p>
            <a:r>
              <a:rPr lang="ru-RU" sz="1600" b="1">
                <a:solidFill>
                  <a:srgbClr val="000000"/>
                </a:solidFill>
                <a:latin typeface="Tahoma" pitchFamily="34" charset="0"/>
                <a:ea typeface="Calibri" pitchFamily="34" charset="0"/>
                <a:cs typeface="Tahoma" pitchFamily="34" charset="0"/>
              </a:rPr>
              <a:t>Полезные свойства цикория</a:t>
            </a:r>
            <a:endParaRPr lang="ru-RU" sz="1300" b="1">
              <a:solidFill>
                <a:srgbClr val="4F81BD"/>
              </a:solidFill>
              <a:latin typeface="Cambria" pitchFamily="18" charset="0"/>
              <a:ea typeface="Calibri" pitchFamily="34" charset="0"/>
              <a:cs typeface="Tahoma" pitchFamily="34" charset="0"/>
            </a:endParaRPr>
          </a:p>
          <a:p>
            <a:pPr eaLnBrk="0" hangingPunct="0"/>
            <a:r>
              <a:rPr lang="ru-RU" sz="1600">
                <a:solidFill>
                  <a:srgbClr val="000000"/>
                </a:solidFill>
                <a:latin typeface="Tahoma" pitchFamily="34" charset="0"/>
                <a:ea typeface="Calibri" pitchFamily="34" charset="0"/>
                <a:cs typeface="Tahoma" pitchFamily="34" charset="0"/>
              </a:rPr>
              <a:t>В медицине часто используют противомикробные и вяжущие </a:t>
            </a:r>
            <a:r>
              <a:rPr lang="ru-RU" b="1">
                <a:solidFill>
                  <a:srgbClr val="000000"/>
                </a:solidFill>
                <a:latin typeface="Times New Roman" pitchFamily="18" charset="0"/>
                <a:ea typeface="Calibri" pitchFamily="34" charset="0"/>
                <a:cs typeface="Times New Roman" pitchFamily="18" charset="0"/>
              </a:rPr>
              <a:t>свойства цикория</a:t>
            </a:r>
            <a:r>
              <a:rPr lang="ru-RU" sz="1600">
                <a:solidFill>
                  <a:srgbClr val="000000"/>
                </a:solidFill>
                <a:latin typeface="Tahoma" pitchFamily="34" charset="0"/>
                <a:ea typeface="Calibri" pitchFamily="34" charset="0"/>
                <a:cs typeface="Tahoma" pitchFamily="34" charset="0"/>
              </a:rPr>
              <a:t>. Отвары и настойки из корней усиливают аппетит, улучшают пищеварение, успокаивают нервную систему, помогают работе сердца. В народной медицине цикорий применяют при болезнях печени, селезенки, почек. </a:t>
            </a:r>
            <a:r>
              <a:rPr lang="ru-RU" sz="1600" b="1">
                <a:solidFill>
                  <a:srgbClr val="000000"/>
                </a:solidFill>
                <a:latin typeface="Tahoma" pitchFamily="34" charset="0"/>
                <a:ea typeface="Calibri" pitchFamily="34" charset="0"/>
                <a:cs typeface="Tahoma" pitchFamily="34" charset="0"/>
              </a:rPr>
              <a:t>Цикорий обладает общеукрепляющими свойствами</a:t>
            </a:r>
            <a:r>
              <a:rPr lang="ru-RU" sz="1600">
                <a:solidFill>
                  <a:srgbClr val="000000"/>
                </a:solidFill>
                <a:latin typeface="Tahoma" pitchFamily="34" charset="0"/>
                <a:ea typeface="Calibri" pitchFamily="34" charset="0"/>
                <a:cs typeface="Tahoma" pitchFamily="34" charset="0"/>
              </a:rPr>
              <a:t>. При экземе, опухолях и застарелых ранах применяют обтирания спиртовой настойкой или обмывания остуженным отваром корня цикория.</a:t>
            </a:r>
            <a:endParaRPr lang="ru-RU" sz="1200">
              <a:latin typeface="Times New Roman" pitchFamily="18" charset="0"/>
              <a:ea typeface="Calibri" pitchFamily="34" charset="0"/>
              <a:cs typeface="Times New Roman" pitchFamily="18" charset="0"/>
            </a:endParaRPr>
          </a:p>
          <a:p>
            <a:pPr eaLnBrk="0" hangingPunct="0"/>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53" descr="Картинка 11 из 456"/>
          <p:cNvPicPr>
            <a:picLocks noChangeAspect="1" noChangeArrowheads="1"/>
          </p:cNvPicPr>
          <p:nvPr/>
        </p:nvPicPr>
        <p:blipFill>
          <a:blip r:embed="rId2" cstate="print"/>
          <a:srcRect/>
          <a:stretch>
            <a:fillRect/>
          </a:stretch>
        </p:blipFill>
        <p:spPr bwMode="auto">
          <a:xfrm>
            <a:off x="250825" y="692150"/>
            <a:ext cx="2886075" cy="4391025"/>
          </a:xfrm>
          <a:prstGeom prst="rect">
            <a:avLst/>
          </a:prstGeom>
          <a:noFill/>
          <a:ln w="9525">
            <a:noFill/>
            <a:miter lim="800000"/>
            <a:headEnd/>
            <a:tailEnd/>
          </a:ln>
        </p:spPr>
      </p:pic>
      <p:sp>
        <p:nvSpPr>
          <p:cNvPr id="18435" name="Rectangle 4"/>
          <p:cNvSpPr>
            <a:spLocks noChangeArrowheads="1"/>
          </p:cNvSpPr>
          <p:nvPr/>
        </p:nvSpPr>
        <p:spPr bwMode="auto">
          <a:xfrm>
            <a:off x="3563938" y="1058863"/>
            <a:ext cx="5400675" cy="4833937"/>
          </a:xfrm>
          <a:prstGeom prst="rect">
            <a:avLst/>
          </a:prstGeom>
          <a:noFill/>
          <a:ln w="9525">
            <a:noFill/>
            <a:miter lim="800000"/>
            <a:headEnd/>
            <a:tailEnd/>
          </a:ln>
        </p:spPr>
        <p:txBody>
          <a:bodyPr anchor="ctr">
            <a:spAutoFit/>
          </a:bodyPr>
          <a:lstStyle/>
          <a:p>
            <a:r>
              <a:rPr lang="ru-RU" sz="1400">
                <a:solidFill>
                  <a:srgbClr val="000000"/>
                </a:solidFill>
                <a:latin typeface="Tahoma" pitchFamily="34" charset="0"/>
                <a:ea typeface="Calibri" pitchFamily="34" charset="0"/>
                <a:cs typeface="Tahoma" pitchFamily="34" charset="0"/>
              </a:rPr>
              <a:t>В </a:t>
            </a:r>
            <a:r>
              <a:rPr lang="ru-RU" sz="1400">
                <a:solidFill>
                  <a:srgbClr val="000000"/>
                </a:solidFill>
                <a:latin typeface="Tahoma" pitchFamily="34" charset="0"/>
                <a:ea typeface="Calibri" pitchFamily="34" charset="0"/>
                <a:cs typeface="Tahoma" pitchFamily="34" charset="0"/>
                <a:hlinkClick r:id="rId3" tooltip="народная медицина"/>
              </a:rPr>
              <a:t>народной медицине</a:t>
            </a:r>
            <a:r>
              <a:rPr lang="ru-RU" sz="1400">
                <a:solidFill>
                  <a:srgbClr val="000000"/>
                </a:solidFill>
                <a:latin typeface="Tahoma" pitchFamily="34" charset="0"/>
                <a:ea typeface="Calibri" pitchFamily="34" charset="0"/>
                <a:cs typeface="Tahoma" pitchFamily="34" charset="0"/>
              </a:rPr>
              <a:t> девясил применяют как антисептическое, отхаркивающее, глистогонное, мочегонное средство, а также для лечения ран, язв. Считается, что девясил облегчает кожный зуд при нейродермитах, чесотке, экземе.</a:t>
            </a:r>
            <a:endParaRPr lang="ru-RU" sz="1200">
              <a:latin typeface="Times New Roman" pitchFamily="18" charset="0"/>
              <a:ea typeface="Calibri" pitchFamily="34" charset="0"/>
              <a:cs typeface="Times New Roman" pitchFamily="18" charset="0"/>
            </a:endParaRPr>
          </a:p>
          <a:p>
            <a:pPr eaLnBrk="0" hangingPunct="0"/>
            <a:r>
              <a:rPr lang="ru-RU" sz="1400">
                <a:solidFill>
                  <a:srgbClr val="000000"/>
                </a:solidFill>
                <a:latin typeface="Tahoma" pitchFamily="34" charset="0"/>
                <a:ea typeface="Calibri" pitchFamily="34" charset="0"/>
                <a:cs typeface="Tahoma" pitchFamily="34" charset="0"/>
              </a:rPr>
              <a:t>Настои и отвары корня обладают противомикробным действием (Скляревский, 1970). Девясил замедляет перистальтику кишечника и его секреторную активность и в то же время повышает выделение желчи в двенадцатиперстную кишку, что в сочетании с антисептическим эффектом положительно сказывается на лечении органов пищеварения. Клинически доказано, что препарат «Аллантон», полученный из девясила, усиливает кровообращение в слизистой оболочке желудка, ускоряет процесс заживления язв, увеличивает количество связанной соляной кислоты и уменьшает содержание пепсина, что положительно сказывается на течении болезни. «Аллантон» повышает аппетит, способствует увеличению массы тела, особенно у ослабленных больных.</a:t>
            </a:r>
            <a:endParaRPr lang="ru-RU" sz="1200">
              <a:latin typeface="Times New Roman" pitchFamily="18" charset="0"/>
              <a:ea typeface="Calibri" pitchFamily="34" charset="0"/>
              <a:cs typeface="Times New Roman" pitchFamily="18" charset="0"/>
            </a:endParaRPr>
          </a:p>
          <a:p>
            <a:pPr eaLnBrk="0" hangingPunct="0"/>
            <a:r>
              <a:rPr lang="ru-RU" sz="1400">
                <a:solidFill>
                  <a:srgbClr val="000000"/>
                </a:solidFill>
                <a:latin typeface="Tahoma" pitchFamily="34" charset="0"/>
                <a:ea typeface="Calibri" pitchFamily="34" charset="0"/>
                <a:cs typeface="Tahoma" pitchFamily="34" charset="0"/>
              </a:rPr>
              <a:t>Применяют девясил при бронхитах с повышенной секрецией густой вязкой мокроты, при кашле, </a:t>
            </a:r>
            <a:r>
              <a:rPr lang="ru-RU" sz="1400">
                <a:solidFill>
                  <a:srgbClr val="000000"/>
                </a:solidFill>
                <a:latin typeface="Tahoma" pitchFamily="34" charset="0"/>
                <a:ea typeface="Calibri" pitchFamily="34" charset="0"/>
                <a:cs typeface="Tahoma" pitchFamily="34" charset="0"/>
                <a:hlinkClick r:id="rId4" tooltip="Гастрит"/>
              </a:rPr>
              <a:t>гастритах</a:t>
            </a:r>
            <a:r>
              <a:rPr lang="ru-RU" sz="1400">
                <a:solidFill>
                  <a:srgbClr val="000000"/>
                </a:solidFill>
                <a:latin typeface="Tahoma" pitchFamily="34" charset="0"/>
                <a:ea typeface="Calibri" pitchFamily="34" charset="0"/>
                <a:cs typeface="Tahoma" pitchFamily="34" charset="0"/>
              </a:rPr>
              <a:t>, заболевании печени и желчного пузыря, при </a:t>
            </a:r>
            <a:r>
              <a:rPr lang="ru-RU" sz="1400">
                <a:solidFill>
                  <a:srgbClr val="000000"/>
                </a:solidFill>
                <a:latin typeface="Tahoma" pitchFamily="34" charset="0"/>
                <a:ea typeface="Calibri" pitchFamily="34" charset="0"/>
                <a:cs typeface="Tahoma" pitchFamily="34" charset="0"/>
                <a:hlinkClick r:id="rId5" tooltip="Геморрой"/>
              </a:rPr>
              <a:t>геморрое</a:t>
            </a:r>
            <a:r>
              <a:rPr lang="ru-RU" sz="1400">
                <a:solidFill>
                  <a:srgbClr val="000000"/>
                </a:solidFill>
                <a:latin typeface="Tahoma" pitchFamily="34" charset="0"/>
                <a:ea typeface="Calibri" pitchFamily="34" charset="0"/>
                <a:cs typeface="Tahoma" pitchFamily="34" charset="0"/>
              </a:rPr>
              <a:t>, ревматизме, сахарном диабете.</a:t>
            </a:r>
            <a:endParaRPr lang="ru-RU" sz="1200">
              <a:latin typeface="Times New Roman" pitchFamily="18" charset="0"/>
              <a:ea typeface="Calibri" pitchFamily="34" charset="0"/>
              <a:cs typeface="Times New Roman" pitchFamily="18" charset="0"/>
            </a:endParaRPr>
          </a:p>
          <a:p>
            <a:pPr eaLnBrk="0" hangingPunct="0"/>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4140200" y="1046163"/>
            <a:ext cx="4824413" cy="4760912"/>
          </a:xfrm>
          <a:prstGeom prst="rect">
            <a:avLst/>
          </a:prstGeom>
          <a:noFill/>
          <a:ln w="9525">
            <a:noFill/>
            <a:miter lim="800000"/>
            <a:headEnd/>
            <a:tailEnd/>
          </a:ln>
        </p:spPr>
        <p:txBody>
          <a:bodyPr anchor="ctr">
            <a:spAutoFit/>
          </a:bodyPr>
          <a:lstStyle/>
          <a:p>
            <a:pPr algn="ctr"/>
            <a:r>
              <a:rPr lang="ru-RU" b="1"/>
              <a:t>Применение Зверобоя</a:t>
            </a:r>
            <a:endParaRPr lang="ru-RU"/>
          </a:p>
          <a:p>
            <a:pPr algn="ctr"/>
            <a:r>
              <a:rPr lang="ru-RU"/>
              <a:t>Зверобой применяют для лечения многих недугов: против спазмов кровеносных сосудов, в качестве капилляроукрепляющего средства, в качестве антисептического средства, для смазывания десен и полосканий, при заболеваниях дыхательных путей, гипертонии, анемии, при лечении пролежней, аллергии, ран, язв, сыпи, при болезнях мочевого пузыря, желудочно-кишечного тракта, болезнях почек, гриппе, слабости сердца, простудных заболеваниях, туберкулезе, для лечения мастита, желтухи, кашля, желудочных и легочных заболеваний, мигрени, геморроя, при язве желудка, головной боли, </a:t>
            </a:r>
          </a:p>
        </p:txBody>
      </p:sp>
      <p:pic>
        <p:nvPicPr>
          <p:cNvPr id="19459" name="Picture 8" descr="Изображение 003"/>
          <p:cNvPicPr>
            <a:picLocks noChangeAspect="1" noChangeArrowheads="1"/>
          </p:cNvPicPr>
          <p:nvPr/>
        </p:nvPicPr>
        <p:blipFill>
          <a:blip r:embed="rId2" cstate="print"/>
          <a:srcRect/>
          <a:stretch>
            <a:fillRect/>
          </a:stretch>
        </p:blipFill>
        <p:spPr bwMode="auto">
          <a:xfrm>
            <a:off x="179388" y="549275"/>
            <a:ext cx="4049712" cy="540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65" descr="Картинка 37 из 456"/>
          <p:cNvPicPr>
            <a:picLocks noChangeAspect="1" noChangeArrowheads="1"/>
          </p:cNvPicPr>
          <p:nvPr/>
        </p:nvPicPr>
        <p:blipFill>
          <a:blip r:embed="rId2" cstate="print"/>
          <a:srcRect/>
          <a:stretch>
            <a:fillRect/>
          </a:stretch>
        </p:blipFill>
        <p:spPr bwMode="auto">
          <a:xfrm>
            <a:off x="539750" y="260350"/>
            <a:ext cx="2212975" cy="2952750"/>
          </a:xfrm>
          <a:prstGeom prst="rect">
            <a:avLst/>
          </a:prstGeom>
          <a:noFill/>
          <a:ln w="9525">
            <a:noFill/>
            <a:miter lim="800000"/>
            <a:headEnd/>
            <a:tailEnd/>
          </a:ln>
        </p:spPr>
      </p:pic>
      <p:sp>
        <p:nvSpPr>
          <p:cNvPr id="20483" name="Rectangle 3"/>
          <p:cNvSpPr>
            <a:spLocks noChangeArrowheads="1"/>
          </p:cNvSpPr>
          <p:nvPr/>
        </p:nvSpPr>
        <p:spPr bwMode="auto">
          <a:xfrm>
            <a:off x="3348038" y="0"/>
            <a:ext cx="5329237" cy="6683375"/>
          </a:xfrm>
          <a:prstGeom prst="rect">
            <a:avLst/>
          </a:prstGeom>
          <a:noFill/>
          <a:ln w="9525">
            <a:noFill/>
            <a:miter lim="800000"/>
            <a:headEnd/>
            <a:tailEnd/>
          </a:ln>
        </p:spPr>
        <p:txBody>
          <a:bodyPr anchor="ctr">
            <a:spAutoFit/>
          </a:bodyPr>
          <a:lstStyle/>
          <a:p>
            <a:r>
              <a:rPr lang="ru-RU"/>
              <a:t>В одном старинном травнике про настойку из цветов ландыша сказано так: «Дроже есть злата драгого и пристоит ко всем недугам». Людская молва приписывала ландышу и вовсе удивительные свойства: по мнению автора другой древней книги, он помогал «от чоху, от гомозу и от жениной журбы». </a:t>
            </a:r>
            <a:br>
              <a:rPr lang="ru-RU"/>
            </a:br>
            <a:r>
              <a:rPr lang="ru-RU"/>
              <a:t/>
            </a:r>
            <a:br>
              <a:rPr lang="ru-RU"/>
            </a:br>
            <a:r>
              <a:rPr lang="ru-RU"/>
              <a:t>Впервые серьезные исследования этого растения провели в клинике профессора С.П. Боткина, и уже в 1881 г. настойку ландыша официально признали медицинским препаратом: содержащиеся в ней вещества регулируют работу сердца. </a:t>
            </a:r>
            <a:br>
              <a:rPr lang="ru-RU"/>
            </a:br>
            <a:r>
              <a:rPr lang="ru-RU"/>
              <a:t>Сегодня препараты ландыша применяют при кардионеврозах, сердечной недостаточности, комбинируют с препаратами валерианы и боярышника. </a:t>
            </a:r>
            <a:br>
              <a:rPr lang="ru-RU"/>
            </a:br>
            <a:r>
              <a:rPr lang="ru-RU"/>
              <a:t/>
            </a:r>
            <a:br>
              <a:rPr lang="ru-RU"/>
            </a:br>
            <a:r>
              <a:rPr lang="ru-RU"/>
              <a:t>В медицине используются капли зеленина, состоящие из настоек майского ландыша, валерианы и белладоны с ментолом, которые применяют главным образом при неврозах сердца.     </a:t>
            </a:r>
          </a:p>
        </p:txBody>
      </p:sp>
      <p:pic>
        <p:nvPicPr>
          <p:cNvPr id="20484" name="Picture 4" descr="Изображение 013"/>
          <p:cNvPicPr>
            <a:picLocks noChangeAspect="1" noChangeArrowheads="1"/>
          </p:cNvPicPr>
          <p:nvPr/>
        </p:nvPicPr>
        <p:blipFill>
          <a:blip r:embed="rId3" cstate="print"/>
          <a:srcRect/>
          <a:stretch>
            <a:fillRect/>
          </a:stretch>
        </p:blipFill>
        <p:spPr bwMode="auto">
          <a:xfrm>
            <a:off x="539750" y="3500438"/>
            <a:ext cx="221456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68" descr="Картинка 42 из 456"/>
          <p:cNvPicPr>
            <a:picLocks noChangeAspect="1" noChangeArrowheads="1"/>
          </p:cNvPicPr>
          <p:nvPr/>
        </p:nvPicPr>
        <p:blipFill>
          <a:blip r:embed="rId2" cstate="print"/>
          <a:srcRect/>
          <a:stretch>
            <a:fillRect/>
          </a:stretch>
        </p:blipFill>
        <p:spPr bwMode="auto">
          <a:xfrm>
            <a:off x="179388" y="260350"/>
            <a:ext cx="2319337" cy="3168650"/>
          </a:xfrm>
          <a:prstGeom prst="rect">
            <a:avLst/>
          </a:prstGeom>
          <a:noFill/>
          <a:ln w="9525">
            <a:noFill/>
            <a:miter lim="800000"/>
            <a:headEnd/>
            <a:tailEnd/>
          </a:ln>
        </p:spPr>
      </p:pic>
      <p:sp>
        <p:nvSpPr>
          <p:cNvPr id="21507" name="Rectangle 3"/>
          <p:cNvSpPr>
            <a:spLocks noChangeArrowheads="1"/>
          </p:cNvSpPr>
          <p:nvPr/>
        </p:nvSpPr>
        <p:spPr bwMode="auto">
          <a:xfrm>
            <a:off x="2700338" y="896938"/>
            <a:ext cx="6119812" cy="2838450"/>
          </a:xfrm>
          <a:prstGeom prst="rect">
            <a:avLst/>
          </a:prstGeom>
          <a:noFill/>
          <a:ln w="9525">
            <a:noFill/>
            <a:miter lim="800000"/>
            <a:headEnd/>
            <a:tailEnd/>
          </a:ln>
        </p:spPr>
        <p:txBody>
          <a:bodyPr anchor="ctr">
            <a:spAutoFit/>
          </a:bodyPr>
          <a:lstStyle/>
          <a:p>
            <a:r>
              <a:rPr lang="ru-RU" b="1"/>
              <a:t>Показания к применению одуванчика лекарственного</a:t>
            </a:r>
            <a:r>
              <a:rPr lang="ru-RU"/>
              <a:t> и препаратов на его основе: плохой аппетит, гастрит, обусловленные пониженной секрецией желудочного сока, заболевания печени и желчного пузыря, атеросклероз, острые инфекции верхних дыхательных путей, заболевания мочеполовой системы, диабет, нарушения обмена веществ, особенно сопровождающиеся такими кожными проявлениями, как сыпь, угри и фурункулы.</a:t>
            </a:r>
          </a:p>
          <a:p>
            <a:pPr eaLnBrk="0" hangingPunct="0"/>
            <a:endParaRPr lang="ru-RU"/>
          </a:p>
        </p:txBody>
      </p:sp>
      <p:pic>
        <p:nvPicPr>
          <p:cNvPr id="21508" name="Picture 4" descr="Изображение 001"/>
          <p:cNvPicPr>
            <a:picLocks noChangeAspect="1" noChangeArrowheads="1"/>
          </p:cNvPicPr>
          <p:nvPr/>
        </p:nvPicPr>
        <p:blipFill>
          <a:blip r:embed="rId3" cstate="print"/>
          <a:srcRect/>
          <a:stretch>
            <a:fillRect/>
          </a:stretch>
        </p:blipFill>
        <p:spPr bwMode="auto">
          <a:xfrm>
            <a:off x="5003800" y="3573463"/>
            <a:ext cx="3479800" cy="304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23850" y="433388"/>
            <a:ext cx="8496300" cy="5908675"/>
          </a:xfrm>
          <a:prstGeom prst="rect">
            <a:avLst/>
          </a:prstGeom>
          <a:noFill/>
          <a:ln w="9525">
            <a:noFill/>
            <a:miter lim="800000"/>
            <a:headEnd/>
            <a:tailEnd/>
          </a:ln>
        </p:spPr>
        <p:txBody>
          <a:bodyPr anchor="ctr">
            <a:spAutoFit/>
          </a:bodyPr>
          <a:lstStyle/>
          <a:p>
            <a:r>
              <a:rPr lang="ru-RU" sz="1400" b="1" dirty="0"/>
              <a:t>Описание проекта</a:t>
            </a:r>
            <a:endParaRPr lang="ru-RU" sz="1400" dirty="0"/>
          </a:p>
          <a:p>
            <a:r>
              <a:rPr lang="ru-RU" sz="1400" b="1" dirty="0" smtClean="0"/>
              <a:t>Проблема:</a:t>
            </a:r>
            <a:r>
              <a:rPr lang="ru-RU" sz="1400" dirty="0"/>
              <a:t> В последние годы отмечается стойкая тенденция к ухудшению показателей здоровья людей. Здоровье, по определению Всемирной организации здравоохранения, - это «состояние полного физического, духовного и социального благополучия…». В мирное время Россия переживает демографическую трагедию: идет вымирание русского и ряды других народов России. В этой ситуации особенно катастрофично состояние здоровья детей, подростков и молодежи.</a:t>
            </a:r>
          </a:p>
          <a:p>
            <a:r>
              <a:rPr lang="ru-RU" sz="1400" dirty="0"/>
              <a:t>       Поистине страшные цифры выдает нам  статистика. По данным Минздрава, только 5% выпускников школ сегодня являются практически здоровыми, 50% имеют морфофизиологические отклонения, свыше 70%страдают различными нервно-психическими расстройствами. Идет деградация молодого поколения.</a:t>
            </a:r>
          </a:p>
          <a:p>
            <a:r>
              <a:rPr lang="ru-RU" sz="1400" dirty="0"/>
              <a:t>       Нас очень волнует здоровье школьников, стремительное его падение от класса к классу. «Больное поколение не имеет ни здорового тела, ни здорового духа…»,- таковы оценки последних лет.        </a:t>
            </a:r>
          </a:p>
          <a:p>
            <a:r>
              <a:rPr lang="ru-RU" sz="1400" b="1" dirty="0"/>
              <a:t>Цель проекта:</a:t>
            </a:r>
            <a:endParaRPr lang="ru-RU" sz="1400" dirty="0"/>
          </a:p>
          <a:p>
            <a:r>
              <a:rPr lang="ru-RU" sz="1400" dirty="0"/>
              <a:t>Формирование </a:t>
            </a:r>
            <a:r>
              <a:rPr lang="ru-RU" sz="1400" dirty="0" err="1"/>
              <a:t>креативных</a:t>
            </a:r>
            <a:r>
              <a:rPr lang="ru-RU" sz="1400" dirty="0"/>
              <a:t>, лидерских и коммуникативных качеств у учащихся посредством коллективного творческого дела, пропаганда здорового образа жизни  среди учащихся школы.</a:t>
            </a:r>
          </a:p>
          <a:p>
            <a:r>
              <a:rPr lang="ru-RU" sz="1400" b="1" dirty="0"/>
              <a:t>Задачи проекта:</a:t>
            </a:r>
            <a:endParaRPr lang="ru-RU" sz="1400" dirty="0"/>
          </a:p>
          <a:p>
            <a:r>
              <a:rPr lang="ru-RU" sz="1400" dirty="0"/>
              <a:t>- создать творческую группу учащихся для разработки и реализации проекта;</a:t>
            </a:r>
          </a:p>
          <a:p>
            <a:r>
              <a:rPr lang="ru-RU" sz="1400" dirty="0"/>
              <a:t>- найти и предоставить к ознакомлению учащимся школы информацию о витаминах, методах закаливания, лекарственных растениях, стихах о здоровье;</a:t>
            </a:r>
          </a:p>
          <a:p>
            <a:r>
              <a:rPr lang="ru-RU" sz="1400" dirty="0"/>
              <a:t>- организовать и провести защиту проекта </a:t>
            </a:r>
          </a:p>
          <a:p>
            <a:r>
              <a:rPr lang="ru-RU" sz="1400" b="1" dirty="0"/>
              <a:t>Продукты деятельности проекта:</a:t>
            </a:r>
            <a:endParaRPr lang="ru-RU" sz="1400" dirty="0"/>
          </a:p>
          <a:p>
            <a:r>
              <a:rPr lang="ru-RU" sz="1400" dirty="0"/>
              <a:t>- «Лекарственные растения Саратовской области»(информация, рисунки)</a:t>
            </a:r>
          </a:p>
          <a:p>
            <a:r>
              <a:rPr lang="ru-RU" sz="1400" dirty="0"/>
              <a:t>- Сборник стихов, пословиц и поговорок о здоровье</a:t>
            </a:r>
          </a:p>
          <a:p>
            <a:r>
              <a:rPr lang="ru-RU" sz="1400" dirty="0"/>
              <a:t>-«Витамины - наши друзья» (информация о витаминах,  изготовление фруктов и овощей из подручного материала)</a:t>
            </a:r>
          </a:p>
          <a:p>
            <a:r>
              <a:rPr lang="ru-RU" sz="1400" dirty="0"/>
              <a:t>- «Польза закаливания» (доклад о закаливании)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59" descr="http://www.activeclub.com.ua/Foto/rast/0228.jpg"/>
          <p:cNvPicPr>
            <a:picLocks noChangeAspect="1" noChangeArrowheads="1"/>
          </p:cNvPicPr>
          <p:nvPr/>
        </p:nvPicPr>
        <p:blipFill>
          <a:blip r:embed="rId2" cstate="print"/>
          <a:srcRect/>
          <a:stretch>
            <a:fillRect/>
          </a:stretch>
        </p:blipFill>
        <p:spPr bwMode="auto">
          <a:xfrm>
            <a:off x="539750" y="333375"/>
            <a:ext cx="2689225" cy="2952750"/>
          </a:xfrm>
          <a:prstGeom prst="rect">
            <a:avLst/>
          </a:prstGeom>
          <a:noFill/>
          <a:ln w="9525">
            <a:noFill/>
            <a:miter lim="800000"/>
            <a:headEnd/>
            <a:tailEnd/>
          </a:ln>
        </p:spPr>
      </p:pic>
      <p:sp>
        <p:nvSpPr>
          <p:cNvPr id="22531" name="Rectangle 3"/>
          <p:cNvSpPr>
            <a:spLocks noChangeArrowheads="1"/>
          </p:cNvSpPr>
          <p:nvPr/>
        </p:nvSpPr>
        <p:spPr bwMode="auto">
          <a:xfrm>
            <a:off x="4500563" y="635000"/>
            <a:ext cx="4175125" cy="5584825"/>
          </a:xfrm>
          <a:prstGeom prst="rect">
            <a:avLst/>
          </a:prstGeom>
          <a:noFill/>
          <a:ln w="9525">
            <a:noFill/>
            <a:miter lim="800000"/>
            <a:headEnd/>
            <a:tailEnd/>
          </a:ln>
        </p:spPr>
        <p:txBody>
          <a:bodyPr anchor="ctr">
            <a:spAutoFit/>
          </a:bodyPr>
          <a:lstStyle/>
          <a:p>
            <a:r>
              <a:rPr lang="ru-RU" b="1"/>
              <a:t>Клевер - медоносное растение. </a:t>
            </a:r>
            <a:r>
              <a:rPr lang="ru-RU"/>
              <a:t>Применяется при таких инфекционных заболеваниях, как гепатит и мононуклеоз. Цветки красного клевера обладают отхаркивающим, мягчительным, мочегонным, потогонным, противовоспалительным и антисептическим действием. Применяются при малокровии, простудных заболеваниях, кашле, малярии, ревматизме, а также как отхаркивающее, мочегонное, лимфогонное и антисептическое средство. Клевер эффективен при лечении воспалительных заболеваний кожи, псориазе, детской экземе, ревматоидном артрите и в процессе выздоравления при бронхитах. </a:t>
            </a:r>
          </a:p>
        </p:txBody>
      </p:sp>
      <p:pic>
        <p:nvPicPr>
          <p:cNvPr id="22532" name="Picture 4" descr="Изображение 012"/>
          <p:cNvPicPr>
            <a:picLocks noChangeAspect="1" noChangeArrowheads="1"/>
          </p:cNvPicPr>
          <p:nvPr/>
        </p:nvPicPr>
        <p:blipFill>
          <a:blip r:embed="rId3" cstate="print"/>
          <a:srcRect/>
          <a:stretch>
            <a:fillRect/>
          </a:stretch>
        </p:blipFill>
        <p:spPr bwMode="auto">
          <a:xfrm>
            <a:off x="755650" y="3429000"/>
            <a:ext cx="2268538"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23850" y="-84138"/>
            <a:ext cx="8640763" cy="7507288"/>
          </a:xfrm>
          <a:prstGeom prst="rect">
            <a:avLst/>
          </a:prstGeom>
          <a:noFill/>
          <a:ln w="9525">
            <a:noFill/>
            <a:miter lim="800000"/>
            <a:headEnd/>
            <a:tailEnd/>
          </a:ln>
        </p:spPr>
        <p:txBody>
          <a:bodyPr anchor="ctr">
            <a:spAutoFit/>
          </a:bodyPr>
          <a:lstStyle/>
          <a:p>
            <a:pPr algn="ctr"/>
            <a:r>
              <a:rPr lang="ru-RU" b="1" u="sng"/>
              <a:t>Стихи, пословицы и поговорки о здоровье</a:t>
            </a:r>
            <a:endParaRPr lang="ru-RU"/>
          </a:p>
          <a:p>
            <a:pPr algn="ctr"/>
            <a:r>
              <a:rPr lang="ru-RU"/>
              <a:t>Чтоб здоровье сохранить,</a:t>
            </a:r>
            <a:br>
              <a:rPr lang="ru-RU"/>
            </a:br>
            <a:r>
              <a:rPr lang="ru-RU"/>
              <a:t>Организм свой укрепить,</a:t>
            </a:r>
            <a:br>
              <a:rPr lang="ru-RU"/>
            </a:br>
            <a:r>
              <a:rPr lang="ru-RU"/>
              <a:t>Знает вся моя семья</a:t>
            </a:r>
            <a:br>
              <a:rPr lang="ru-RU"/>
            </a:br>
            <a:r>
              <a:rPr lang="ru-RU"/>
              <a:t>Должен быть режим у дня. </a:t>
            </a:r>
            <a:br>
              <a:rPr lang="ru-RU"/>
            </a:br>
            <a:r>
              <a:rPr lang="ru-RU"/>
              <a:t/>
            </a:r>
            <a:br>
              <a:rPr lang="ru-RU"/>
            </a:br>
            <a:r>
              <a:rPr lang="ru-RU"/>
              <a:t>Следует, ребята, знать</a:t>
            </a:r>
            <a:br>
              <a:rPr lang="ru-RU"/>
            </a:br>
            <a:r>
              <a:rPr lang="ru-RU"/>
              <a:t>Нужно всем подольше спать.</a:t>
            </a:r>
            <a:br>
              <a:rPr lang="ru-RU"/>
            </a:br>
            <a:r>
              <a:rPr lang="ru-RU"/>
              <a:t>Ну а утром не лениться–</a:t>
            </a:r>
            <a:br>
              <a:rPr lang="ru-RU"/>
            </a:br>
            <a:r>
              <a:rPr lang="ru-RU"/>
              <a:t>На зарядку становиться!</a:t>
            </a:r>
            <a:br>
              <a:rPr lang="ru-RU"/>
            </a:br>
            <a:r>
              <a:rPr lang="ru-RU"/>
              <a:t/>
            </a:r>
            <a:br>
              <a:rPr lang="ru-RU"/>
            </a:br>
            <a:r>
              <a:rPr lang="ru-RU"/>
              <a:t>Чистить зубы, умываться,</a:t>
            </a:r>
            <a:br>
              <a:rPr lang="ru-RU"/>
            </a:br>
            <a:r>
              <a:rPr lang="ru-RU"/>
              <a:t>И почаще улыбаться,</a:t>
            </a:r>
            <a:br>
              <a:rPr lang="ru-RU"/>
            </a:br>
            <a:r>
              <a:rPr lang="ru-RU"/>
              <a:t>Закаляться, и тогда</a:t>
            </a:r>
            <a:br>
              <a:rPr lang="ru-RU"/>
            </a:br>
            <a:r>
              <a:rPr lang="ru-RU"/>
              <a:t>Не страшна тебе хандра.</a:t>
            </a:r>
            <a:br>
              <a:rPr lang="ru-RU"/>
            </a:br>
            <a:r>
              <a:rPr lang="ru-RU"/>
              <a:t/>
            </a:r>
            <a:br>
              <a:rPr lang="ru-RU"/>
            </a:br>
            <a:r>
              <a:rPr lang="ru-RU"/>
              <a:t>У здоровья есть враги,</a:t>
            </a:r>
            <a:br>
              <a:rPr lang="ru-RU"/>
            </a:br>
            <a:r>
              <a:rPr lang="ru-RU"/>
              <a:t>С ними дружбы не води!</a:t>
            </a:r>
            <a:br>
              <a:rPr lang="ru-RU"/>
            </a:br>
            <a:r>
              <a:rPr lang="ru-RU"/>
              <a:t>Среди них тихоня лень,</a:t>
            </a:r>
            <a:br>
              <a:rPr lang="ru-RU"/>
            </a:br>
            <a:r>
              <a:rPr lang="ru-RU"/>
              <a:t>С ней борись ты каждый день.</a:t>
            </a:r>
            <a:br>
              <a:rPr lang="ru-RU"/>
            </a:br>
            <a:r>
              <a:rPr lang="ru-RU"/>
              <a:t/>
            </a:r>
            <a:br>
              <a:rPr lang="ru-RU"/>
            </a:br>
            <a:r>
              <a:rPr lang="ru-RU"/>
              <a:t>Чтобы ни один микроб</a:t>
            </a:r>
            <a:br>
              <a:rPr lang="ru-RU"/>
            </a:br>
            <a:r>
              <a:rPr lang="ru-RU"/>
              <a:t>Не попал случайно в рот, </a:t>
            </a:r>
            <a:br>
              <a:rPr lang="ru-RU"/>
            </a:br>
            <a:r>
              <a:rPr lang="ru-RU"/>
              <a:t>Руки мыть перед едой</a:t>
            </a:r>
            <a:br>
              <a:rPr lang="ru-RU"/>
            </a:br>
            <a:r>
              <a:rPr lang="ru-RU"/>
              <a:t>Нужно мылом и водой.</a:t>
            </a:r>
            <a:br>
              <a:rPr lang="ru-RU"/>
            </a:br>
            <a:r>
              <a:rPr lang="ru-RU"/>
              <a:t/>
            </a:r>
            <a:br>
              <a:rPr lang="ru-RU"/>
            </a:br>
            <a:endParaRPr lang="ru-RU"/>
          </a:p>
        </p:txBody>
      </p:sp>
      <p:pic>
        <p:nvPicPr>
          <p:cNvPr id="23555" name="Picture 4" descr="Изображение 005"/>
          <p:cNvPicPr>
            <a:picLocks noChangeAspect="1" noChangeArrowheads="1"/>
          </p:cNvPicPr>
          <p:nvPr/>
        </p:nvPicPr>
        <p:blipFill>
          <a:blip r:embed="rId2" cstate="print"/>
          <a:srcRect/>
          <a:stretch>
            <a:fillRect/>
          </a:stretch>
        </p:blipFill>
        <p:spPr bwMode="auto">
          <a:xfrm>
            <a:off x="250825" y="908050"/>
            <a:ext cx="27019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539750" y="363538"/>
            <a:ext cx="2879725" cy="6134100"/>
          </a:xfrm>
          <a:prstGeom prst="rect">
            <a:avLst/>
          </a:prstGeom>
          <a:noFill/>
          <a:ln w="9525">
            <a:noFill/>
            <a:miter lim="800000"/>
            <a:headEnd/>
            <a:tailEnd/>
          </a:ln>
        </p:spPr>
        <p:txBody>
          <a:bodyPr anchor="ctr">
            <a:spAutoFit/>
          </a:bodyPr>
          <a:lstStyle/>
          <a:p>
            <a:r>
              <a:rPr lang="ru-RU"/>
              <a:t>Кушать овощи и фрукты,</a:t>
            </a:r>
            <a:br>
              <a:rPr lang="ru-RU"/>
            </a:br>
            <a:r>
              <a:rPr lang="ru-RU"/>
              <a:t>Рыбу, молокопродукты-</a:t>
            </a:r>
            <a:br>
              <a:rPr lang="ru-RU"/>
            </a:br>
            <a:r>
              <a:rPr lang="ru-RU"/>
              <a:t>Вот полезная еда,</a:t>
            </a:r>
            <a:br>
              <a:rPr lang="ru-RU"/>
            </a:br>
            <a:r>
              <a:rPr lang="ru-RU"/>
              <a:t>Витаминами полна!</a:t>
            </a:r>
            <a:br>
              <a:rPr lang="ru-RU"/>
            </a:br>
            <a:r>
              <a:rPr lang="ru-RU"/>
              <a:t/>
            </a:r>
            <a:br>
              <a:rPr lang="ru-RU"/>
            </a:br>
            <a:r>
              <a:rPr lang="ru-RU"/>
              <a:t>На прогулку выходи,</a:t>
            </a:r>
            <a:br>
              <a:rPr lang="ru-RU"/>
            </a:br>
            <a:r>
              <a:rPr lang="ru-RU"/>
              <a:t>Свежим воздухом дыши.</a:t>
            </a:r>
            <a:br>
              <a:rPr lang="ru-RU"/>
            </a:br>
            <a:r>
              <a:rPr lang="ru-RU"/>
              <a:t>Только помни при уходе: </a:t>
            </a:r>
            <a:br>
              <a:rPr lang="ru-RU"/>
            </a:br>
            <a:r>
              <a:rPr lang="ru-RU"/>
              <a:t>Одеваться по погоде!</a:t>
            </a:r>
            <a:br>
              <a:rPr lang="ru-RU"/>
            </a:br>
            <a:r>
              <a:rPr lang="ru-RU"/>
              <a:t/>
            </a:r>
            <a:br>
              <a:rPr lang="ru-RU"/>
            </a:br>
            <a:r>
              <a:rPr lang="ru-RU"/>
              <a:t>Ну, а если уж случилось:</a:t>
            </a:r>
            <a:br>
              <a:rPr lang="ru-RU"/>
            </a:br>
            <a:r>
              <a:rPr lang="ru-RU"/>
              <a:t>Разболеться получилось,</a:t>
            </a:r>
            <a:br>
              <a:rPr lang="ru-RU"/>
            </a:br>
            <a:r>
              <a:rPr lang="ru-RU"/>
              <a:t>Знай, к врачу тебе пора.</a:t>
            </a:r>
            <a:br>
              <a:rPr lang="ru-RU"/>
            </a:br>
            <a:r>
              <a:rPr lang="ru-RU"/>
              <a:t>Он поможет нам всегда!</a:t>
            </a:r>
            <a:br>
              <a:rPr lang="ru-RU"/>
            </a:br>
            <a:r>
              <a:rPr lang="ru-RU"/>
              <a:t/>
            </a:r>
            <a:br>
              <a:rPr lang="ru-RU"/>
            </a:br>
            <a:r>
              <a:rPr lang="ru-RU"/>
              <a:t>Вот те добрые советы,</a:t>
            </a:r>
            <a:br>
              <a:rPr lang="ru-RU"/>
            </a:br>
            <a:r>
              <a:rPr lang="ru-RU"/>
              <a:t>В них и спрятаны секреты,</a:t>
            </a:r>
            <a:br>
              <a:rPr lang="ru-RU"/>
            </a:br>
            <a:r>
              <a:rPr lang="ru-RU"/>
              <a:t>Как здоровье сохранить.</a:t>
            </a:r>
            <a:br>
              <a:rPr lang="ru-RU"/>
            </a:br>
            <a:r>
              <a:rPr lang="ru-RU"/>
              <a:t>Научись его ценить!</a:t>
            </a:r>
          </a:p>
        </p:txBody>
      </p:sp>
      <p:pic>
        <p:nvPicPr>
          <p:cNvPr id="24579" name="Picture 4" descr="Изображение 006"/>
          <p:cNvPicPr>
            <a:picLocks noChangeAspect="1" noChangeArrowheads="1"/>
          </p:cNvPicPr>
          <p:nvPr/>
        </p:nvPicPr>
        <p:blipFill>
          <a:blip r:embed="rId2" cstate="print"/>
          <a:srcRect/>
          <a:stretch>
            <a:fillRect/>
          </a:stretch>
        </p:blipFill>
        <p:spPr bwMode="auto">
          <a:xfrm rot="524011">
            <a:off x="4284663" y="260350"/>
            <a:ext cx="4375150" cy="3281363"/>
          </a:xfrm>
          <a:prstGeom prst="rect">
            <a:avLst/>
          </a:prstGeom>
          <a:noFill/>
          <a:ln w="9525">
            <a:noFill/>
            <a:miter lim="800000"/>
            <a:headEnd/>
            <a:tailEnd/>
          </a:ln>
        </p:spPr>
      </p:pic>
      <p:pic>
        <p:nvPicPr>
          <p:cNvPr id="24580" name="Picture 5" descr="Изображение 007"/>
          <p:cNvPicPr>
            <a:picLocks noChangeAspect="1" noChangeArrowheads="1"/>
          </p:cNvPicPr>
          <p:nvPr/>
        </p:nvPicPr>
        <p:blipFill>
          <a:blip r:embed="rId3" cstate="print"/>
          <a:srcRect/>
          <a:stretch>
            <a:fillRect/>
          </a:stretch>
        </p:blipFill>
        <p:spPr bwMode="auto">
          <a:xfrm rot="-1131927">
            <a:off x="3563938" y="3429000"/>
            <a:ext cx="2301875" cy="3068638"/>
          </a:xfrm>
          <a:prstGeom prst="rect">
            <a:avLst/>
          </a:prstGeom>
          <a:noFill/>
          <a:ln w="9525">
            <a:noFill/>
            <a:miter lim="800000"/>
            <a:headEnd/>
            <a:tailEnd/>
          </a:ln>
        </p:spPr>
      </p:pic>
      <p:pic>
        <p:nvPicPr>
          <p:cNvPr id="24581" name="Picture 6" descr="Изображение 008"/>
          <p:cNvPicPr>
            <a:picLocks noChangeAspect="1" noChangeArrowheads="1"/>
          </p:cNvPicPr>
          <p:nvPr/>
        </p:nvPicPr>
        <p:blipFill>
          <a:blip r:embed="rId4" cstate="print"/>
          <a:srcRect/>
          <a:stretch>
            <a:fillRect/>
          </a:stretch>
        </p:blipFill>
        <p:spPr bwMode="auto">
          <a:xfrm>
            <a:off x="5867400" y="4149725"/>
            <a:ext cx="3095625" cy="232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95288" y="911225"/>
            <a:ext cx="3816350" cy="5035550"/>
          </a:xfrm>
          <a:prstGeom prst="rect">
            <a:avLst/>
          </a:prstGeom>
          <a:noFill/>
          <a:ln w="9525">
            <a:noFill/>
            <a:miter lim="800000"/>
            <a:headEnd/>
            <a:tailEnd/>
          </a:ln>
        </p:spPr>
        <p:txBody>
          <a:bodyPr anchor="ctr">
            <a:spAutoFit/>
          </a:bodyPr>
          <a:lstStyle/>
          <a:p>
            <a:pPr indent="142875" algn="ctr"/>
            <a:r>
              <a:rPr lang="ru-RU"/>
              <a:t>Береги платье снову, а здоровье смолоду.</a:t>
            </a:r>
          </a:p>
          <a:p>
            <a:pPr indent="142875" algn="ctr"/>
            <a:r>
              <a:rPr lang="ru-RU"/>
              <a:t>Бог бы дал здоровье, а дни впереди.</a:t>
            </a:r>
          </a:p>
          <a:p>
            <a:pPr indent="142875" algn="ctr"/>
            <a:r>
              <a:rPr lang="ru-RU"/>
              <a:t>Болен - лечись, а здоров - берегись.</a:t>
            </a:r>
          </a:p>
          <a:p>
            <a:pPr indent="142875" algn="ctr"/>
            <a:r>
              <a:rPr lang="ru-RU"/>
              <a:t>Будь не красен, да здоров.</a:t>
            </a:r>
          </a:p>
          <a:p>
            <a:pPr indent="142875" algn="ctr"/>
            <a:r>
              <a:rPr lang="ru-RU"/>
              <a:t>Быстрого и ловкого болезнь не догонит.</a:t>
            </a:r>
          </a:p>
          <a:p>
            <a:pPr indent="142875" algn="ctr"/>
            <a:r>
              <a:rPr lang="ru-RU"/>
              <a:t>В добром здоровье и хворать хорошо.</a:t>
            </a:r>
          </a:p>
          <a:p>
            <a:pPr indent="142875" algn="ctr"/>
            <a:r>
              <a:rPr lang="ru-RU"/>
              <a:t>В здоровом теле - здоровый дух.</a:t>
            </a:r>
          </a:p>
          <a:p>
            <a:pPr indent="142875" algn="ctr"/>
            <a:r>
              <a:rPr lang="ru-RU"/>
              <a:t>Держи голову в холоде, живот в голоде, а ноги в тепле.</a:t>
            </a:r>
          </a:p>
          <a:p>
            <a:pPr indent="142875" algn="ctr"/>
            <a:r>
              <a:rPr lang="ru-RU"/>
              <a:t>Здоров будешь - все добудешь.</a:t>
            </a:r>
          </a:p>
          <a:p>
            <a:pPr indent="142875" algn="ctr"/>
            <a:r>
              <a:rPr lang="ru-RU"/>
              <a:t>Здоров, как бык, и не знаю, как быть.</a:t>
            </a:r>
          </a:p>
          <a:p>
            <a:pPr indent="142875" algn="ctr"/>
            <a:r>
              <a:rPr lang="ru-RU"/>
              <a:t>Здоровому врач не надобен.</a:t>
            </a:r>
          </a:p>
        </p:txBody>
      </p:sp>
      <p:pic>
        <p:nvPicPr>
          <p:cNvPr id="25603" name="Picture 3" descr="Изображение 010"/>
          <p:cNvPicPr>
            <a:picLocks noChangeAspect="1" noChangeArrowheads="1"/>
          </p:cNvPicPr>
          <p:nvPr/>
        </p:nvPicPr>
        <p:blipFill>
          <a:blip r:embed="rId2" cstate="print"/>
          <a:srcRect/>
          <a:stretch>
            <a:fillRect/>
          </a:stretch>
        </p:blipFill>
        <p:spPr bwMode="auto">
          <a:xfrm rot="1011309">
            <a:off x="4483100" y="635000"/>
            <a:ext cx="3889375" cy="2917825"/>
          </a:xfrm>
          <a:prstGeom prst="rect">
            <a:avLst/>
          </a:prstGeom>
          <a:noFill/>
          <a:ln w="9525">
            <a:noFill/>
            <a:miter lim="800000"/>
            <a:headEnd/>
            <a:tailEnd/>
          </a:ln>
        </p:spPr>
      </p:pic>
      <p:pic>
        <p:nvPicPr>
          <p:cNvPr id="25604" name="Picture 4" descr="Изображение 009"/>
          <p:cNvPicPr>
            <a:picLocks noChangeAspect="1" noChangeArrowheads="1"/>
          </p:cNvPicPr>
          <p:nvPr/>
        </p:nvPicPr>
        <p:blipFill>
          <a:blip r:embed="rId3" cstate="print"/>
          <a:srcRect/>
          <a:stretch>
            <a:fillRect/>
          </a:stretch>
        </p:blipFill>
        <p:spPr bwMode="auto">
          <a:xfrm>
            <a:off x="4859338" y="3789363"/>
            <a:ext cx="3671887" cy="275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r>
              <a:rPr lang="ru-RU" smtClean="0">
                <a:effectLst/>
              </a:rPr>
              <a:t>Список литературы</a:t>
            </a:r>
          </a:p>
        </p:txBody>
      </p:sp>
      <p:sp>
        <p:nvSpPr>
          <p:cNvPr id="26627" name="Rectangle 3"/>
          <p:cNvSpPr>
            <a:spLocks noGrp="1" noChangeArrowheads="1"/>
          </p:cNvSpPr>
          <p:nvPr>
            <p:ph type="body" idx="1"/>
          </p:nvPr>
        </p:nvSpPr>
        <p:spPr>
          <a:xfrm>
            <a:off x="457200" y="1600200"/>
            <a:ext cx="8229600" cy="4565650"/>
          </a:xfrm>
          <a:noFill/>
        </p:spPr>
        <p:txBody>
          <a:bodyPr/>
          <a:lstStyle/>
          <a:p>
            <a:endParaRPr lang="ru-RU" smtClean="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95288" y="692150"/>
            <a:ext cx="8208962" cy="5354638"/>
          </a:xfrm>
          <a:prstGeom prst="rect">
            <a:avLst/>
          </a:prstGeom>
          <a:noFill/>
          <a:ln w="9525">
            <a:noFill/>
            <a:miter lim="800000"/>
            <a:headEnd/>
            <a:tailEnd/>
          </a:ln>
        </p:spPr>
        <p:txBody>
          <a:bodyPr anchor="ctr">
            <a:spAutoFit/>
          </a:bodyPr>
          <a:lstStyle/>
          <a:p>
            <a:r>
              <a:rPr lang="ru-RU" b="1"/>
              <a:t>Этапы реализации проекта:</a:t>
            </a:r>
            <a:r>
              <a:rPr lang="ru-RU"/>
              <a:t> </a:t>
            </a:r>
          </a:p>
          <a:p>
            <a:r>
              <a:rPr lang="ru-RU"/>
              <a:t>1. Организационный  - выявление  проблемы и  создание творческой группы для разработки и реализации проекта</a:t>
            </a:r>
          </a:p>
          <a:p>
            <a:r>
              <a:rPr lang="ru-RU"/>
              <a:t>Было проведён опрос учащихся класса для выявления желающих участвовать в проекте.   Из группы желающих были сформированы творческие группы, которые взяли на себя выполнение следующих обязательств –</a:t>
            </a:r>
          </a:p>
          <a:p>
            <a:r>
              <a:rPr lang="ru-RU"/>
              <a:t>-  найти информацию о витаминах </a:t>
            </a:r>
          </a:p>
          <a:p>
            <a:r>
              <a:rPr lang="ru-RU"/>
              <a:t>- найти информацию о методах закаливания детей младшего школьного возраста </a:t>
            </a:r>
          </a:p>
          <a:p>
            <a:r>
              <a:rPr lang="ru-RU"/>
              <a:t>-  подбор стихов , пословиц и поговорок </a:t>
            </a:r>
          </a:p>
          <a:p>
            <a:r>
              <a:rPr lang="ru-RU"/>
              <a:t>- подбор информации о лекарственных растениях(</a:t>
            </a:r>
          </a:p>
          <a:p>
            <a:r>
              <a:rPr lang="ru-RU"/>
              <a:t>- создание презентации по теме проекта (ответственные В.В. Матвеева, Н.В. Баркова</a:t>
            </a:r>
          </a:p>
          <a:p>
            <a:r>
              <a:rPr lang="ru-RU"/>
              <a:t>2.  Проектный – подбор и оформление информации по теме проекта.</a:t>
            </a:r>
          </a:p>
          <a:p>
            <a:r>
              <a:rPr lang="ru-RU"/>
              <a:t>3. Реализационный – защита проекта на классном часе. </a:t>
            </a:r>
          </a:p>
          <a:p>
            <a:r>
              <a:rPr lang="ru-RU"/>
              <a:t>4. Рефлексия - анализ самими учащимися стадий подготовки проекта и его представления на защите.</a:t>
            </a:r>
          </a:p>
          <a:p>
            <a:pPr eaLnBrk="0" hangingPunct="0"/>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C:\Documents and Settings\User\Мои документы\Downloads\i.jpg"/>
          <p:cNvPicPr>
            <a:picLocks noChangeAspect="1" noChangeArrowheads="1"/>
          </p:cNvPicPr>
          <p:nvPr/>
        </p:nvPicPr>
        <p:blipFill>
          <a:blip r:embed="rId2" cstate="print"/>
          <a:srcRect/>
          <a:stretch>
            <a:fillRect/>
          </a:stretch>
        </p:blipFill>
        <p:spPr bwMode="auto">
          <a:xfrm>
            <a:off x="5651500" y="260350"/>
            <a:ext cx="1428750" cy="1428750"/>
          </a:xfrm>
          <a:prstGeom prst="rect">
            <a:avLst/>
          </a:prstGeom>
          <a:noFill/>
          <a:ln w="9525">
            <a:noFill/>
            <a:miter lim="800000"/>
            <a:headEnd/>
            <a:tailEnd/>
          </a:ln>
        </p:spPr>
      </p:pic>
      <p:pic>
        <p:nvPicPr>
          <p:cNvPr id="6147" name="Рисунок 5" descr="http://im5-tub-ru.yandex.net/i?id=8028498-66-72"/>
          <p:cNvPicPr>
            <a:picLocks noChangeAspect="1" noChangeArrowheads="1"/>
          </p:cNvPicPr>
          <p:nvPr/>
        </p:nvPicPr>
        <p:blipFill>
          <a:blip r:embed="rId3" cstate="print"/>
          <a:srcRect/>
          <a:stretch>
            <a:fillRect/>
          </a:stretch>
        </p:blipFill>
        <p:spPr bwMode="auto">
          <a:xfrm>
            <a:off x="4356100" y="260350"/>
            <a:ext cx="914400" cy="1371600"/>
          </a:xfrm>
          <a:prstGeom prst="rect">
            <a:avLst/>
          </a:prstGeom>
          <a:noFill/>
          <a:ln w="9525">
            <a:noFill/>
            <a:miter lim="800000"/>
            <a:headEnd/>
            <a:tailEnd/>
          </a:ln>
        </p:spPr>
      </p:pic>
      <p:pic>
        <p:nvPicPr>
          <p:cNvPr id="6148" name="Рисунок 11" descr="http://im0-tub-ru.yandex.net/i?id=76785814-38-72"/>
          <p:cNvPicPr>
            <a:picLocks noChangeAspect="1" noChangeArrowheads="1"/>
          </p:cNvPicPr>
          <p:nvPr/>
        </p:nvPicPr>
        <p:blipFill>
          <a:blip r:embed="rId4" cstate="print"/>
          <a:srcRect/>
          <a:stretch>
            <a:fillRect/>
          </a:stretch>
        </p:blipFill>
        <p:spPr bwMode="auto">
          <a:xfrm>
            <a:off x="2987675" y="260350"/>
            <a:ext cx="1095375" cy="1428750"/>
          </a:xfrm>
          <a:prstGeom prst="rect">
            <a:avLst/>
          </a:prstGeom>
          <a:noFill/>
          <a:ln w="9525">
            <a:noFill/>
            <a:miter lim="800000"/>
            <a:headEnd/>
            <a:tailEnd/>
          </a:ln>
        </p:spPr>
      </p:pic>
      <p:pic>
        <p:nvPicPr>
          <p:cNvPr id="6149" name="Рисунок 14" descr="http://im6-tub-ru.yandex.net/i?id=97578450-12-72"/>
          <p:cNvPicPr>
            <a:picLocks noChangeAspect="1" noChangeArrowheads="1"/>
          </p:cNvPicPr>
          <p:nvPr/>
        </p:nvPicPr>
        <p:blipFill>
          <a:blip r:embed="rId5" cstate="print"/>
          <a:srcRect/>
          <a:stretch>
            <a:fillRect/>
          </a:stretch>
        </p:blipFill>
        <p:spPr bwMode="auto">
          <a:xfrm>
            <a:off x="1619250" y="260350"/>
            <a:ext cx="962025" cy="1428750"/>
          </a:xfrm>
          <a:prstGeom prst="rect">
            <a:avLst/>
          </a:prstGeom>
          <a:noFill/>
          <a:ln w="9525">
            <a:noFill/>
            <a:miter lim="800000"/>
            <a:headEnd/>
            <a:tailEnd/>
          </a:ln>
        </p:spPr>
      </p:pic>
      <p:sp>
        <p:nvSpPr>
          <p:cNvPr id="6150" name="Rectangle 6"/>
          <p:cNvSpPr>
            <a:spLocks noChangeArrowheads="1"/>
          </p:cNvSpPr>
          <p:nvPr/>
        </p:nvSpPr>
        <p:spPr bwMode="auto">
          <a:xfrm>
            <a:off x="0" y="600075"/>
            <a:ext cx="9144000" cy="0"/>
          </a:xfrm>
          <a:prstGeom prst="rect">
            <a:avLst/>
          </a:prstGeom>
          <a:noFill/>
          <a:ln w="9525">
            <a:noFill/>
            <a:miter lim="800000"/>
            <a:headEnd/>
            <a:tailEnd/>
          </a:ln>
        </p:spPr>
        <p:txBody>
          <a:bodyPr wrap="none" anchor="ctr">
            <a:spAutoFit/>
          </a:bodyPr>
          <a:lstStyle/>
          <a:p>
            <a:endParaRPr lang="ru-RU"/>
          </a:p>
        </p:txBody>
      </p:sp>
      <p:sp>
        <p:nvSpPr>
          <p:cNvPr id="6151" name="Rectangle 7"/>
          <p:cNvSpPr>
            <a:spLocks noChangeArrowheads="1"/>
          </p:cNvSpPr>
          <p:nvPr/>
        </p:nvSpPr>
        <p:spPr bwMode="auto">
          <a:xfrm>
            <a:off x="0" y="2028825"/>
            <a:ext cx="9144000" cy="0"/>
          </a:xfrm>
          <a:prstGeom prst="rect">
            <a:avLst/>
          </a:prstGeom>
          <a:noFill/>
          <a:ln w="9525">
            <a:noFill/>
            <a:miter lim="800000"/>
            <a:headEnd/>
            <a:tailEnd/>
          </a:ln>
        </p:spPr>
        <p:txBody>
          <a:bodyPr wrap="none" anchor="ctr">
            <a:spAutoFit/>
          </a:bodyPr>
          <a:lstStyle/>
          <a:p>
            <a:endParaRPr lang="ru-RU"/>
          </a:p>
        </p:txBody>
      </p:sp>
      <p:sp>
        <p:nvSpPr>
          <p:cNvPr id="6152" name="Rectangle 8"/>
          <p:cNvSpPr>
            <a:spLocks noChangeArrowheads="1"/>
          </p:cNvSpPr>
          <p:nvPr/>
        </p:nvSpPr>
        <p:spPr bwMode="auto">
          <a:xfrm>
            <a:off x="0" y="6257925"/>
            <a:ext cx="9144000" cy="0"/>
          </a:xfrm>
          <a:prstGeom prst="rect">
            <a:avLst/>
          </a:prstGeom>
          <a:noFill/>
          <a:ln w="9525">
            <a:noFill/>
            <a:miter lim="800000"/>
            <a:headEnd/>
            <a:tailEnd/>
          </a:ln>
        </p:spPr>
        <p:txBody>
          <a:bodyPr wrap="none" anchor="ctr">
            <a:spAutoFit/>
          </a:bodyPr>
          <a:lstStyle/>
          <a:p>
            <a:endParaRPr lang="ru-RU"/>
          </a:p>
        </p:txBody>
      </p:sp>
      <p:sp>
        <p:nvSpPr>
          <p:cNvPr id="6153" name="Rectangle 9"/>
          <p:cNvSpPr>
            <a:spLocks noChangeArrowheads="1"/>
          </p:cNvSpPr>
          <p:nvPr/>
        </p:nvSpPr>
        <p:spPr bwMode="auto">
          <a:xfrm>
            <a:off x="468313" y="1814513"/>
            <a:ext cx="8280400" cy="4737100"/>
          </a:xfrm>
          <a:prstGeom prst="rect">
            <a:avLst/>
          </a:prstGeom>
          <a:noFill/>
          <a:ln w="9525">
            <a:noFill/>
            <a:miter lim="800000"/>
            <a:headEnd/>
            <a:tailEnd/>
          </a:ln>
        </p:spPr>
        <p:txBody>
          <a:bodyPr anchor="ctr">
            <a:spAutoFit/>
          </a:bodyPr>
          <a:lstStyle/>
          <a:p>
            <a:pPr algn="ctr"/>
            <a:r>
              <a:rPr lang="ru-RU" sz="1600" b="1" u="sng">
                <a:hlinkClick r:id="rId6" action="ppaction://hlinkpres?slideindex=1&amp;slidetitle="/>
              </a:rPr>
              <a:t>Витамины</a:t>
            </a:r>
            <a:endParaRPr lang="ru-RU" sz="1600"/>
          </a:p>
          <a:p>
            <a:r>
              <a:rPr lang="ru-RU" sz="1600"/>
              <a:t>        </a:t>
            </a:r>
          </a:p>
          <a:p>
            <a:r>
              <a:rPr lang="ru-RU" sz="1600"/>
              <a:t>         Витамины были открыты русским ученым Луниным Н.И.. Он первый доказал, что кроме белков, жиров и углеродов есть еще другие  вещества и они называются витаминами, которые необходимы для жизни.</a:t>
            </a:r>
          </a:p>
          <a:p>
            <a:r>
              <a:rPr lang="ru-RU" sz="1600"/>
              <a:t>Витамины представляют собой незаменимые вещества , поступающие с пищей и необходимые для поддержания важнейших функций человека. Суточная потребность в витаминах измеряется в миллиграммах, микро граммах. Витамины содержатся в продуктах растительного и животного происхождения, поэтому важно знать содержание витаминов в продукте.</a:t>
            </a:r>
          </a:p>
          <a:p>
            <a:r>
              <a:rPr lang="ru-RU" sz="1600"/>
              <a:t>         Все витамины разнообразные по химическому строению, и свойствам. Их разделяют на 2 группы по растворимости:</a:t>
            </a:r>
          </a:p>
          <a:p>
            <a:r>
              <a:rPr lang="ru-RU" sz="1600"/>
              <a:t>·     водорастворимые витамины - С, группа В, и др.</a:t>
            </a:r>
          </a:p>
          <a:p>
            <a:r>
              <a:rPr lang="ru-RU" sz="1600"/>
              <a:t>·     жирорастворимые - А,Д,Е,К.</a:t>
            </a:r>
          </a:p>
          <a:p>
            <a:r>
              <a:rPr lang="ru-RU" sz="1600"/>
              <a:t>         Витамины называют или латинскими буквами (А,В,С,D) или химическим названием.</a:t>
            </a:r>
          </a:p>
          <a:p>
            <a:r>
              <a:rPr lang="ru-RU" sz="1600"/>
              <a:t>          При недостатке витаминов развивается гиповитаминоз, а при отсутствии их развивается авитаминоз. При избытке витаминов развивается гипервитаминоз.</a:t>
            </a:r>
          </a:p>
          <a:p>
            <a:pPr eaLnBrk="0" hangingPunct="0"/>
            <a:endParaRPr lang="ru-RU"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2" descr="http://im0-tub-ru.yandex.net/i?id=335551929-30-72"/>
          <p:cNvPicPr>
            <a:picLocks noChangeAspect="1" noChangeArrowheads="1"/>
          </p:cNvPicPr>
          <p:nvPr/>
        </p:nvPicPr>
        <p:blipFill>
          <a:blip r:embed="rId2" cstate="print"/>
          <a:srcRect/>
          <a:stretch>
            <a:fillRect/>
          </a:stretch>
        </p:blipFill>
        <p:spPr bwMode="auto">
          <a:xfrm>
            <a:off x="0" y="0"/>
            <a:ext cx="1428750" cy="1428750"/>
          </a:xfrm>
          <a:prstGeom prst="rect">
            <a:avLst/>
          </a:prstGeom>
          <a:noFill/>
          <a:ln w="9525">
            <a:noFill/>
            <a:miter lim="800000"/>
            <a:headEnd/>
            <a:tailEnd/>
          </a:ln>
        </p:spPr>
      </p:pic>
      <p:sp>
        <p:nvSpPr>
          <p:cNvPr id="7171" name="Rectangle 3"/>
          <p:cNvSpPr>
            <a:spLocks noChangeArrowheads="1"/>
          </p:cNvSpPr>
          <p:nvPr/>
        </p:nvSpPr>
        <p:spPr bwMode="auto">
          <a:xfrm>
            <a:off x="1547813" y="266700"/>
            <a:ext cx="7596187" cy="6261100"/>
          </a:xfrm>
          <a:prstGeom prst="rect">
            <a:avLst/>
          </a:prstGeom>
          <a:noFill/>
          <a:ln w="9525">
            <a:noFill/>
            <a:miter lim="800000"/>
            <a:headEnd/>
            <a:tailEnd/>
          </a:ln>
        </p:spPr>
        <p:txBody>
          <a:bodyPr anchor="ctr">
            <a:spAutoFit/>
          </a:bodyPr>
          <a:lstStyle/>
          <a:p>
            <a:pPr indent="449263"/>
            <a:r>
              <a:rPr lang="ru-RU" sz="1400" b="1"/>
              <a:t>Двенадцать важных витаминов</a:t>
            </a:r>
            <a:endParaRPr lang="ru-RU" sz="1400"/>
          </a:p>
          <a:p>
            <a:pPr indent="449263"/>
            <a:r>
              <a:rPr lang="ru-RU" sz="1400"/>
              <a:t>                    </a:t>
            </a:r>
          </a:p>
          <a:p>
            <a:pPr indent="449263"/>
            <a:r>
              <a:rPr lang="ru-RU" sz="1400" b="1"/>
              <a:t>           Витамин А</a:t>
            </a:r>
            <a:r>
              <a:rPr lang="ru-RU" sz="1400"/>
              <a:t> сложное органическое соединение ,хорошо растворимое в жирах  .Он полезен для зрения и роста. Недостаток приводит к ночной слепоте, замедляется рост у детей. Суточная потребность в витамине составляет 5000 интернациональных единиц или 1,5 мл.</a:t>
            </a:r>
          </a:p>
          <a:p>
            <a:pPr indent="449263"/>
            <a:r>
              <a:rPr lang="ru-RU" sz="1400"/>
              <a:t>Витамин А есть в морковке, молоке, помидорах, свекле , сметане, в печени различных рыб, в свиной ,говяжьей печени.</a:t>
            </a:r>
          </a:p>
          <a:p>
            <a:pPr indent="449263"/>
            <a:r>
              <a:rPr lang="ru-RU" sz="1400" b="1"/>
              <a:t>           Витамин Д</a:t>
            </a:r>
            <a:r>
              <a:rPr lang="ru-RU" sz="1400"/>
              <a:t> участвует в обмене кальция и фосфора и, прежде всего в обеспечении нормального отложения кальция в костях. Недостаточность витамина </a:t>
            </a:r>
            <a:r>
              <a:rPr lang="en-US" sz="1400"/>
              <a:t>D</a:t>
            </a:r>
            <a:r>
              <a:rPr lang="ru-RU" sz="1400"/>
              <a:t> в пище особенно отражается на здоровье ребёнка. В организме ребёнка при высокой интенсивности его роста замедленное отложение кальция приводит к уменьшению прочности костей, их размягчению и деформации даже под влиянием силы тяжести. Однако недостаточность витамина </a:t>
            </a:r>
            <a:r>
              <a:rPr lang="en-US" sz="1400"/>
              <a:t>D</a:t>
            </a:r>
            <a:r>
              <a:rPr lang="ru-RU" sz="1400"/>
              <a:t> влияет не только на отложение кальция в костях, но понижает скорость всасывания солей кальция и фосфора из кишечника в кровь .</a:t>
            </a:r>
          </a:p>
          <a:p>
            <a:pPr indent="449263"/>
            <a:r>
              <a:rPr lang="ru-RU" sz="1400"/>
              <a:t>Недостаток витамина </a:t>
            </a:r>
            <a:r>
              <a:rPr lang="en-US" sz="1400"/>
              <a:t>D</a:t>
            </a:r>
            <a:r>
              <a:rPr lang="ru-RU" sz="1400"/>
              <a:t> вызывает рахит.</a:t>
            </a:r>
          </a:p>
          <a:p>
            <a:pPr indent="449263"/>
            <a:r>
              <a:rPr lang="ru-RU" sz="1400"/>
              <a:t>Рахит – это серьёзное общее заболевание, возникающее у ребёнка в результате недостаточности витамина </a:t>
            </a:r>
            <a:r>
              <a:rPr lang="en-US" sz="1400"/>
              <a:t>D</a:t>
            </a:r>
            <a:r>
              <a:rPr lang="ru-RU" sz="1400"/>
              <a:t> и характеризующиеся поражением костной, нервной, мышечной и других систем организма.Мышцы становятся вялыми, и наблюдается общее отставание в развитии ребёнка. Как правило, снижается сопротивляемость к различным инфекционным и простудным заболеваниям.</a:t>
            </a:r>
          </a:p>
          <a:p>
            <a:pPr indent="449263"/>
            <a:r>
              <a:rPr lang="ru-RU" sz="1400"/>
              <a:t>          Его чрезмерные дозы, несомненно, вызывают отравление, так называемый гипервитаминоз </a:t>
            </a:r>
            <a:r>
              <a:rPr lang="en-US" sz="1400"/>
              <a:t>D</a:t>
            </a:r>
            <a:r>
              <a:rPr lang="ru-RU" sz="1400"/>
              <a:t>, который характеризуется повышенной возбудимостью, раздражительностью, плохим самочувствием, значительным повышением кальция в крови и его отложения в стенках сосудов, почках и других органах. Витамин </a:t>
            </a:r>
            <a:r>
              <a:rPr lang="en-US" sz="1400"/>
              <a:t>D </a:t>
            </a:r>
            <a:r>
              <a:rPr lang="ru-RU" sz="1400"/>
              <a:t>в большом количестве находится в печени рыб, в печени свиной , говяжьей , в молоке, сливочном и растительном масле, дрожжах.</a:t>
            </a:r>
          </a:p>
          <a:p>
            <a:pPr indent="449263"/>
            <a:r>
              <a:rPr lang="ru-RU" sz="1400"/>
              <a:t>         </a:t>
            </a:r>
            <a:r>
              <a:rPr lang="ru-RU" sz="1400" b="1"/>
              <a:t>Витамин Е</a:t>
            </a:r>
            <a:r>
              <a:rPr lang="ru-RU" sz="1400"/>
              <a:t> является мощным антиоксидантом, защитная мембрана клеток от окисления. Кроме этого, витамин Е предотвращает гемолиз и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9388" y="298450"/>
            <a:ext cx="8785225" cy="6261100"/>
          </a:xfrm>
          <a:prstGeom prst="rect">
            <a:avLst/>
          </a:prstGeom>
          <a:noFill/>
          <a:ln w="9525">
            <a:noFill/>
            <a:miter lim="800000"/>
            <a:headEnd/>
            <a:tailEnd/>
          </a:ln>
        </p:spPr>
        <p:txBody>
          <a:bodyPr anchor="ctr">
            <a:spAutoFit/>
          </a:bodyPr>
          <a:lstStyle/>
          <a:p>
            <a:pPr indent="450850" algn="ctr"/>
            <a:r>
              <a:rPr lang="ru-RU" sz="1400"/>
              <a:t>дегенеративные изменения в мышцах. Потребность в витамине Е зависит от потребления полиненасыщенных жирных кислот.</a:t>
            </a:r>
          </a:p>
          <a:p>
            <a:pPr indent="450850" algn="ctr"/>
            <a:r>
              <a:rPr lang="ru-RU" sz="1400"/>
              <a:t>        </a:t>
            </a:r>
            <a:r>
              <a:rPr lang="ru-RU" sz="1400" b="1"/>
              <a:t> </a:t>
            </a:r>
            <a:r>
              <a:rPr lang="ru-RU" sz="1400"/>
              <a:t>Витамин Е надо принимать с витамином А, так витамин А лучше усваивается. Витамин Е в подсолнечном ,кукурузном и оливковом масле.</a:t>
            </a:r>
          </a:p>
          <a:p>
            <a:pPr indent="450850" algn="ctr"/>
            <a:r>
              <a:rPr lang="ru-RU" sz="1400"/>
              <a:t>         </a:t>
            </a:r>
            <a:r>
              <a:rPr lang="ru-RU" sz="1400" b="1"/>
              <a:t>Витамин К</a:t>
            </a:r>
            <a:r>
              <a:rPr lang="ru-RU" sz="1400"/>
              <a:t> помогает останавливать кровь . По мнению исследователей, в кишечнике человека полезными микроорганизмами образуется достаточное количество витамина К. Помимо этого, с пищей в организм поступает витамин К1.</a:t>
            </a:r>
          </a:p>
          <a:p>
            <a:pPr indent="450850" algn="ctr"/>
            <a:r>
              <a:rPr lang="ru-RU" sz="1400"/>
              <a:t>Витамин К есть в капусте, шпинате, в печени.</a:t>
            </a:r>
          </a:p>
          <a:p>
            <a:pPr indent="450850" algn="ctr"/>
            <a:r>
              <a:rPr lang="ru-RU" sz="1400" b="1"/>
              <a:t>       Витамин В1 </a:t>
            </a:r>
            <a:r>
              <a:rPr lang="ru-RU" sz="1400"/>
              <a:t> играет первостепенную роль в обмене углеводов: чем выше уровень их потребления, тем больше требуется витамина.</a:t>
            </a:r>
          </a:p>
          <a:p>
            <a:pPr indent="450850" algn="ctr"/>
            <a:r>
              <a:rPr lang="ru-RU" sz="1400"/>
              <a:t>       Он играет важную роль в белковом обмене. Вовлекается в жировой обмен, участвуя в синтезе жирных кислот (которые не дают образовываться камням в печени и желчном пузыре). Воздействует на функцию органов пищеварения, положительно влияет на работу сердца.</a:t>
            </a:r>
          </a:p>
          <a:p>
            <a:pPr indent="450850" algn="ctr"/>
            <a:r>
              <a:rPr lang="ru-RU" sz="1400"/>
              <a:t> Особенно богат витамином В1 хлеб, горох ,фасоль , мясо.</a:t>
            </a:r>
          </a:p>
          <a:p>
            <a:pPr indent="450850" algn="ctr"/>
            <a:r>
              <a:rPr lang="ru-RU" sz="1400" b="1"/>
              <a:t>Витамин В2 </a:t>
            </a:r>
            <a:r>
              <a:rPr lang="ru-RU" sz="1400"/>
              <a:t>участвует в процессах роста , в обмене белков, жиров и углеводов. Он оказывает  влияние на состояние центральной нервной системы, воздействует на процессы обмена в роговице, хрусталике, сетчатке глаза, обеспечивает световое и цветовое зрение. В чистом виде представляет собой оранжево-желтый порошок, трудно растворимый в воде, легко разрушающийся на свету. Потери витамина при кулинарной обработке невелики; при сушке и стерилизации продуктов, варке мяса, зеленых овощей, картофеля не более 20%. Он находится в печени, почках, твороге, желтке  куриного яйца.</a:t>
            </a:r>
          </a:p>
          <a:p>
            <a:pPr indent="450850" algn="ctr"/>
            <a:r>
              <a:rPr lang="ru-RU" sz="1400" b="1"/>
              <a:t>          Витамин  В3</a:t>
            </a:r>
            <a:r>
              <a:rPr lang="ru-RU" sz="1400"/>
              <a:t> участвует в реакциях клеточного дыхания, в белковом обмене и повышает использование в организме растительных белков, нормализует секреторную и двигательную функции желудка, работу печени, улучшает секрецию и состав сока поджелудочной железы. При нехватке Витамина В3 появляются поражения кожи, поседение волос, нарушение нервной системы.</a:t>
            </a:r>
          </a:p>
          <a:p>
            <a:pPr indent="450850" algn="ctr"/>
            <a:r>
              <a:rPr lang="ru-RU" sz="1400"/>
              <a:t>Витамин В3 есть в дрожжах, печени, куриных яйцах, рыбе ,молоке ,в бобах,  фасоли .</a:t>
            </a:r>
          </a:p>
          <a:p>
            <a:pPr indent="450850" algn="ctr"/>
            <a:r>
              <a:rPr lang="ru-RU" sz="1400" b="1"/>
              <a:t>Витамин В5 </a:t>
            </a:r>
            <a:r>
              <a:rPr lang="ru-RU" sz="1400"/>
              <a:t>играет важную роль в обмене веществ. Он оказывает положительное влияние на нервную систему, функции надпочечников и щитовидной железы. Исключительно широко распространен в природе.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23850" y="530225"/>
            <a:ext cx="8496300" cy="6048375"/>
          </a:xfrm>
          <a:prstGeom prst="rect">
            <a:avLst/>
          </a:prstGeom>
          <a:noFill/>
          <a:ln w="9525">
            <a:noFill/>
            <a:miter lim="800000"/>
            <a:headEnd/>
            <a:tailEnd/>
          </a:ln>
        </p:spPr>
        <p:txBody>
          <a:bodyPr anchor="ctr">
            <a:spAutoFit/>
          </a:bodyPr>
          <a:lstStyle/>
          <a:p>
            <a:pPr indent="450850" algn="ctr"/>
            <a:r>
              <a:rPr lang="ru-RU" sz="1400"/>
              <a:t>Основной источник витамина В5  в мясных продуктах ,особенно в печени, в хлебе, гречке, фасоли,  бананах , финиках, твороге , молоке, арахисе.</a:t>
            </a:r>
          </a:p>
          <a:p>
            <a:pPr indent="450850" algn="ctr"/>
            <a:r>
              <a:rPr lang="ru-RU" sz="1400"/>
              <a:t> </a:t>
            </a:r>
          </a:p>
          <a:p>
            <a:pPr indent="450850" algn="ctr"/>
            <a:r>
              <a:rPr lang="ru-RU" sz="1400" b="1"/>
              <a:t>Витамин В6 </a:t>
            </a:r>
            <a:r>
              <a:rPr lang="ru-RU" sz="1400"/>
              <a:t>обеспечивает нормальное усвоение белков и жиров, играет важную роль в азотистом обмене, в кроветворении, влияет на кислообразующие функции желудочных желез.</a:t>
            </a:r>
          </a:p>
          <a:p>
            <a:pPr indent="450850" algn="ctr"/>
            <a:r>
              <a:rPr lang="ru-RU" sz="1400"/>
              <a:t> Основными источниками витамина В6 являются мясные продукты, рыба, зерно, бобы, фасоль.</a:t>
            </a:r>
          </a:p>
          <a:p>
            <a:pPr indent="450850" algn="ctr"/>
            <a:r>
              <a:rPr lang="ru-RU" sz="1400"/>
              <a:t> </a:t>
            </a:r>
          </a:p>
          <a:p>
            <a:pPr indent="450850" algn="ctr"/>
            <a:r>
              <a:rPr lang="ru-RU" sz="1400" b="1"/>
              <a:t>Витамин В9 </a:t>
            </a:r>
            <a:r>
              <a:rPr lang="ru-RU" sz="1400"/>
              <a:t> Стимулирует и регулирует кроветворение, способствует увеличению числа лейкоцитов. Под его влиянием снижается содержание холестерина в сыворотке крови. Витамин В9 широко распространён в растительном и животном мире. Наиболее богатые его источники - печень, почки и зеленые листья растений, особенно салаты из пищевой зелени (напр., салата, шпината).</a:t>
            </a:r>
          </a:p>
          <a:p>
            <a:pPr indent="450850" algn="ctr"/>
            <a:r>
              <a:rPr lang="ru-RU" sz="1400" b="1"/>
              <a:t>          Витамин  В12</a:t>
            </a:r>
            <a:r>
              <a:rPr lang="ru-RU" sz="1400"/>
              <a:t> принадлежит к веществам с высокой биологической активностью. В этом витамине нуждаются все животные организмы. Особенно богаты витамин В12  салат, капуста , томаты ,земляника, шпинат, печень, мясо, яичный желток.</a:t>
            </a:r>
          </a:p>
          <a:p>
            <a:pPr indent="450850" algn="ctr"/>
            <a:r>
              <a:rPr lang="ru-RU" sz="1400"/>
              <a:t>       </a:t>
            </a:r>
            <a:r>
              <a:rPr lang="ru-RU" sz="1400" b="1"/>
              <a:t>О витамине С</a:t>
            </a:r>
            <a:r>
              <a:rPr lang="ru-RU" sz="1400"/>
              <a:t> или аскорбиновая кислота  , от недостатка его в пище в недавнем прошлом страдало огромное количество людей. Цинга – авитаминоз С – ещё в начале нашего столетия была бичом жителей Заполярья. Мы видели её вновь в некоторых районах в годы войны. Цинга страшна: воспалены и кровоточат дёсны, выпадают зубы, появляются кровоизлияния, слабость, резко падает сопротивляемость организма к различным инфекционным заболеваниям. Организм намного труднее переносит недостаточность витамина С при малом содержании белка в пище. Веками участники длительных путешествий, лишенные свежих овощей, фруктов и свежего мяса, страдали от цинги. За время существования парусного флота от цинги погибло моряков больше, чем во всех морских сражениях, вместе взятых.</a:t>
            </a:r>
          </a:p>
          <a:p>
            <a:pPr indent="450850" algn="ctr"/>
            <a:r>
              <a:rPr lang="ru-RU" sz="1400"/>
              <a:t>         Потребность организма в витамине С относительно велики. Взрослый человек нуждается в 70-120 миллиграммах аскорбиновой кислоты в день.</a:t>
            </a:r>
          </a:p>
          <a:p>
            <a:pPr indent="450850" algn="ctr"/>
            <a:r>
              <a:rPr lang="ru-RU" sz="1400"/>
              <a:t>          Витамин С  находится в свежих овощах, фруктах, ягодах, в шиповнике. Его надо обязательно пить при простуде.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20" descr="http://im7-tub-ru.yandex.net/i?id=322190027-20-72"/>
          <p:cNvPicPr>
            <a:picLocks noChangeAspect="1" noChangeArrowheads="1"/>
          </p:cNvPicPr>
          <p:nvPr/>
        </p:nvPicPr>
        <p:blipFill>
          <a:blip r:embed="rId2" cstate="print"/>
          <a:srcRect/>
          <a:stretch>
            <a:fillRect/>
          </a:stretch>
        </p:blipFill>
        <p:spPr bwMode="auto">
          <a:xfrm>
            <a:off x="395288" y="188913"/>
            <a:ext cx="1428750" cy="1066800"/>
          </a:xfrm>
          <a:prstGeom prst="rect">
            <a:avLst/>
          </a:prstGeom>
          <a:noFill/>
          <a:ln w="9525">
            <a:noFill/>
            <a:miter lim="800000"/>
            <a:headEnd/>
            <a:tailEnd/>
          </a:ln>
        </p:spPr>
      </p:pic>
      <p:sp>
        <p:nvSpPr>
          <p:cNvPr id="10243" name="Rectangle 4"/>
          <p:cNvSpPr>
            <a:spLocks noChangeArrowheads="1"/>
          </p:cNvSpPr>
          <p:nvPr/>
        </p:nvSpPr>
        <p:spPr bwMode="auto">
          <a:xfrm>
            <a:off x="395288" y="271463"/>
            <a:ext cx="8280400" cy="1552575"/>
          </a:xfrm>
          <a:prstGeom prst="rect">
            <a:avLst/>
          </a:prstGeom>
          <a:noFill/>
          <a:ln w="9525">
            <a:noFill/>
            <a:miter lim="800000"/>
            <a:headEnd/>
            <a:tailEnd/>
          </a:ln>
        </p:spPr>
        <p:txBody>
          <a:bodyPr anchor="ctr">
            <a:spAutoFit/>
          </a:bodyPr>
          <a:lstStyle/>
          <a:p>
            <a:pPr indent="573088" algn="ctr"/>
            <a:r>
              <a:rPr lang="ru-RU" sz="1400">
                <a:solidFill>
                  <a:srgbClr val="000000"/>
                </a:solidFill>
                <a:latin typeface="Times New Roman" pitchFamily="18" charset="0"/>
                <a:cs typeface="Times New Roman" pitchFamily="18" charset="0"/>
              </a:rPr>
              <a:t> </a:t>
            </a:r>
            <a:r>
              <a:rPr lang="ru-RU" sz="2000" b="1" u="sng">
                <a:solidFill>
                  <a:srgbClr val="000000"/>
                </a:solidFill>
                <a:latin typeface="Times New Roman" pitchFamily="18" charset="0"/>
                <a:cs typeface="Times New Roman" pitchFamily="18" charset="0"/>
              </a:rPr>
              <a:t>Свежий воздух –</a:t>
            </a:r>
            <a:endParaRPr lang="ru-RU" sz="1100"/>
          </a:p>
          <a:p>
            <a:pPr indent="573088" algn="ctr" eaLnBrk="0" hangingPunct="0"/>
            <a:r>
              <a:rPr lang="ru-RU" sz="2000" b="1" u="sng">
                <a:solidFill>
                  <a:srgbClr val="000000"/>
                </a:solidFill>
                <a:latin typeface="Times New Roman" pitchFamily="18" charset="0"/>
                <a:cs typeface="Times New Roman" pitchFamily="18" charset="0"/>
              </a:rPr>
              <a:t>постоянно действующее закаливающее средство</a:t>
            </a:r>
            <a:endParaRPr lang="ru-RU" sz="1100"/>
          </a:p>
          <a:p>
            <a:pPr indent="573088" algn="ctr" eaLnBrk="0" hangingPunct="0"/>
            <a:r>
              <a:rPr lang="ru-RU" sz="1400">
                <a:solidFill>
                  <a:srgbClr val="000000"/>
                </a:solidFill>
                <a:latin typeface="Times New Roman" pitchFamily="18" charset="0"/>
                <a:cs typeface="Times New Roman" pitchFamily="18" charset="0"/>
              </a:rPr>
              <a:t>Приятно подолгу бывать на воздухе, когда тепло. Но наукой установлено, что зимой в воздухе кислорода больше, чем летом, и холод способствует лучшему проникновению кислорода в кровь, тепло же активизирует его отдачу тканям. Вот почему после хорошей лыжной прогулки мы особенно комфортно чувствуем себя дома.</a:t>
            </a:r>
            <a:r>
              <a:rPr lang="ru-RU" sz="1100">
                <a:latin typeface="Calibri" pitchFamily="34" charset="0"/>
                <a:cs typeface="Times New Roman" pitchFamily="18" charset="0"/>
              </a:rPr>
              <a:t> </a:t>
            </a:r>
            <a:endParaRPr lang="ru-RU"/>
          </a:p>
        </p:txBody>
      </p:sp>
      <p:pic>
        <p:nvPicPr>
          <p:cNvPr id="10244" name="Рисунок 1" descr="D:\копия\Мои документы\100MSDCF\Фото0008.jpg"/>
          <p:cNvPicPr>
            <a:picLocks noChangeAspect="1" noChangeArrowheads="1"/>
          </p:cNvPicPr>
          <p:nvPr/>
        </p:nvPicPr>
        <p:blipFill>
          <a:blip r:embed="rId3" cstate="print"/>
          <a:srcRect/>
          <a:stretch>
            <a:fillRect/>
          </a:stretch>
        </p:blipFill>
        <p:spPr bwMode="auto">
          <a:xfrm>
            <a:off x="1979613" y="1628775"/>
            <a:ext cx="5943600" cy="4457700"/>
          </a:xfrm>
          <a:prstGeom prst="rect">
            <a:avLst/>
          </a:prstGeom>
          <a:noFill/>
          <a:ln w="9525">
            <a:noFill/>
            <a:miter lim="800000"/>
            <a:headEnd/>
            <a:tailEnd/>
          </a:ln>
        </p:spPr>
      </p:pic>
      <p:sp>
        <p:nvSpPr>
          <p:cNvPr id="10245" name="Rectangle 5"/>
          <p:cNvSpPr>
            <a:spLocks noChangeArrowheads="1"/>
          </p:cNvSpPr>
          <p:nvPr/>
        </p:nvSpPr>
        <p:spPr bwMode="auto">
          <a:xfrm>
            <a:off x="468313" y="6053138"/>
            <a:ext cx="7848600" cy="730250"/>
          </a:xfrm>
          <a:prstGeom prst="rect">
            <a:avLst/>
          </a:prstGeom>
          <a:noFill/>
          <a:ln w="9525">
            <a:noFill/>
            <a:miter lim="800000"/>
            <a:headEnd/>
            <a:tailEnd/>
          </a:ln>
        </p:spPr>
        <p:txBody>
          <a:bodyPr anchor="ctr">
            <a:spAutoFit/>
          </a:bodyPr>
          <a:lstStyle/>
          <a:p>
            <a:pPr indent="573088" algn="just"/>
            <a:r>
              <a:rPr lang="ru-RU" sz="1400">
                <a:solidFill>
                  <a:srgbClr val="000000"/>
                </a:solidFill>
                <a:latin typeface="Times New Roman" pitchFamily="18" charset="0"/>
                <a:cs typeface="Times New Roman" pitchFamily="18" charset="0"/>
              </a:rPr>
              <a:t>И только прохладный и холодный воздух вызывает интенсивные подвижки в организме. Вдыхание холодного воздуха способствует “вымыванию” из сосудов холестерина и сжиганию его в легких.</a:t>
            </a: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395288" y="134938"/>
            <a:ext cx="8353425" cy="730250"/>
          </a:xfrm>
          <a:prstGeom prst="rect">
            <a:avLst/>
          </a:prstGeom>
          <a:noFill/>
          <a:ln w="9525">
            <a:noFill/>
            <a:miter lim="800000"/>
            <a:headEnd/>
            <a:tailEnd/>
          </a:ln>
        </p:spPr>
        <p:txBody>
          <a:bodyPr anchor="ctr">
            <a:spAutoFit/>
          </a:bodyPr>
          <a:lstStyle/>
          <a:p>
            <a:pPr algn="just"/>
            <a:r>
              <a:rPr lang="ru-RU" sz="1400">
                <a:solidFill>
                  <a:srgbClr val="000000"/>
                </a:solidFill>
                <a:latin typeface="Times New Roman" pitchFamily="18" charset="0"/>
                <a:cs typeface="Times New Roman" pitchFamily="18" charset="0"/>
              </a:rPr>
              <a:t>Воздушные ванны – принимают в обнаженном виде либо в одежде, хорошо пропускающей воздух. По ощущению воздушные ванны делят, ориентировочно, на холодные (0-8°), умерено холодные (9-16°), прохладные (17-20°), индифферентные (21-23°). Зона комфорта находится в пределах       17-24°.</a:t>
            </a:r>
            <a:endParaRPr lang="ru-RU"/>
          </a:p>
        </p:txBody>
      </p:sp>
      <p:pic>
        <p:nvPicPr>
          <p:cNvPr id="11267" name="Рисунок 2" descr="D:\копия\Мои документы\100MSDCF\Фото0023.jpg"/>
          <p:cNvPicPr>
            <a:picLocks noChangeAspect="1" noChangeArrowheads="1"/>
          </p:cNvPicPr>
          <p:nvPr/>
        </p:nvPicPr>
        <p:blipFill>
          <a:blip r:embed="rId2" cstate="print"/>
          <a:srcRect/>
          <a:stretch>
            <a:fillRect/>
          </a:stretch>
        </p:blipFill>
        <p:spPr bwMode="auto">
          <a:xfrm>
            <a:off x="2124075" y="1052513"/>
            <a:ext cx="4392613" cy="3294062"/>
          </a:xfrm>
          <a:prstGeom prst="rect">
            <a:avLst/>
          </a:prstGeom>
          <a:noFill/>
          <a:ln w="9525">
            <a:noFill/>
            <a:miter lim="800000"/>
            <a:headEnd/>
            <a:tailEnd/>
          </a:ln>
        </p:spPr>
      </p:pic>
      <p:sp>
        <p:nvSpPr>
          <p:cNvPr id="11268" name="Rectangle 4"/>
          <p:cNvSpPr>
            <a:spLocks noChangeArrowheads="1"/>
          </p:cNvSpPr>
          <p:nvPr/>
        </p:nvSpPr>
        <p:spPr bwMode="auto">
          <a:xfrm>
            <a:off x="0" y="4610100"/>
            <a:ext cx="9144000" cy="2006600"/>
          </a:xfrm>
          <a:prstGeom prst="rect">
            <a:avLst/>
          </a:prstGeom>
          <a:noFill/>
          <a:ln w="9525">
            <a:noFill/>
            <a:miter lim="800000"/>
            <a:headEnd/>
            <a:tailEnd/>
          </a:ln>
        </p:spPr>
        <p:txBody>
          <a:bodyPr anchor="ctr">
            <a:spAutoFit/>
          </a:bodyPr>
          <a:lstStyle/>
          <a:p>
            <a:pPr indent="573088"/>
            <a:r>
              <a:rPr lang="ru-RU" sz="1400">
                <a:solidFill>
                  <a:srgbClr val="000000"/>
                </a:solidFill>
                <a:latin typeface="Times New Roman" pitchFamily="18" charset="0"/>
                <a:cs typeface="Times New Roman" pitchFamily="18" charset="0"/>
              </a:rPr>
              <a:t>На организм человека воздействует не только температура воздуха, но также его влажность и скорость передвижения. Поэтому даже легкий ветерок (3 м/с) превращает прохладную в условиях безветрия воздушную ванну в холодную. Чем ниже температура воздуха и сильнее ветер, тем меньше должна быть продолжительность процедура. В помещении можно ориентироваться только на температуру воздуха.</a:t>
            </a:r>
            <a:endParaRPr lang="ru-RU" sz="1100"/>
          </a:p>
          <a:p>
            <a:pPr indent="573088" eaLnBrk="0" hangingPunct="0"/>
            <a:r>
              <a:rPr lang="ru-RU" sz="1400">
                <a:solidFill>
                  <a:srgbClr val="000000"/>
                </a:solidFill>
                <a:latin typeface="Times New Roman" pitchFamily="18" charset="0"/>
                <a:cs typeface="Times New Roman" pitchFamily="18" charset="0"/>
              </a:rPr>
              <a:t>Закаливающие дыхание – укрепляет весь дыхательный тракт. Для этого выполняют следующие упражнения:</a:t>
            </a:r>
            <a:endParaRPr lang="ru-RU" sz="1100"/>
          </a:p>
          <a:p>
            <a:pPr indent="573088" eaLnBrk="0" hangingPunct="0"/>
            <a:r>
              <a:rPr lang="ru-RU" sz="1400">
                <a:solidFill>
                  <a:srgbClr val="000000"/>
                </a:solidFill>
                <a:latin typeface="Times New Roman" pitchFamily="18" charset="0"/>
                <a:cs typeface="Times New Roman" pitchFamily="18" charset="0"/>
              </a:rPr>
              <a:t>1. Сделать 10 вдохов – выдохов через правую и левую ноздрю (по 4-6 секунд), поочередно закрывая ее большим и указательным пальцами.</a:t>
            </a:r>
            <a:endParaRPr lang="ru-RU" sz="1400">
              <a:solidFill>
                <a:srgbClr val="000000"/>
              </a:solidFill>
              <a:cs typeface="Times New Roman" pitchFamily="18" charset="0"/>
            </a:endParaRPr>
          </a:p>
          <a:p>
            <a:pPr indent="573088" eaLnBrk="0" hangingPunct="0"/>
            <a:r>
              <a:rPr lang="ru-RU" sz="1400">
                <a:solidFill>
                  <a:srgbClr val="000000"/>
                </a:solidFill>
                <a:cs typeface="Times New Roman" pitchFamily="18" charset="0"/>
              </a:rPr>
              <a:t>2. На вдохе оказывать сопротивление воздуху, надавливая пальцами на крылья носа. Во время продолжительного выдоха такое </a:t>
            </a: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105</TotalTime>
  <Words>1338</Words>
  <Application>Microsoft Office PowerPoint</Application>
  <PresentationFormat>Экран (4:3)</PresentationFormat>
  <Paragraphs>163</Paragraphs>
  <Slides>24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Wingdings</vt:lpstr>
      <vt:lpstr>Calibri</vt:lpstr>
      <vt:lpstr>Times New Roman</vt:lpstr>
      <vt:lpstr>Symbol</vt:lpstr>
      <vt:lpstr>Tahoma</vt:lpstr>
      <vt:lpstr>Cambria</vt:lpstr>
      <vt:lpstr>Круги</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Список литературы</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Sea</dc:creator>
  <cp:lastModifiedBy>Александр</cp:lastModifiedBy>
  <cp:revision>9</cp:revision>
  <dcterms:created xsi:type="dcterms:W3CDTF">2011-12-13T08:01:27Z</dcterms:created>
  <dcterms:modified xsi:type="dcterms:W3CDTF">2013-03-21T17:54:15Z</dcterms:modified>
</cp:coreProperties>
</file>