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4" r:id="rId4"/>
    <p:sldId id="270" r:id="rId5"/>
    <p:sldId id="278" r:id="rId6"/>
    <p:sldId id="284" r:id="rId7"/>
    <p:sldId id="259" r:id="rId8"/>
    <p:sldId id="260" r:id="rId9"/>
    <p:sldId id="267" r:id="rId10"/>
    <p:sldId id="272" r:id="rId11"/>
    <p:sldId id="276" r:id="rId12"/>
    <p:sldId id="283" r:id="rId13"/>
    <p:sldId id="282" r:id="rId14"/>
    <p:sldId id="273" r:id="rId15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95361-7DBA-411B-A88E-9582C9F31AE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D85696C-81C7-46D8-A8F9-A732749B538C}">
      <dgm:prSet phldrT="[Текст]" custT="1"/>
      <dgm:spPr>
        <a:scene3d>
          <a:camera prst="orthographicFront"/>
          <a:lightRig rig="threePt" dir="t"/>
        </a:scene3d>
        <a:sp3d>
          <a:bevelB/>
        </a:sp3d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Представление  учениками  творческих отчетов  на каждом родительском собрании</a:t>
          </a:r>
          <a:endParaRPr lang="ru-RU" sz="1600" b="1" dirty="0">
            <a:solidFill>
              <a:srgbClr val="7030A0"/>
            </a:solidFill>
          </a:endParaRPr>
        </a:p>
      </dgm:t>
    </dgm:pt>
    <dgm:pt modelId="{E87129EB-4897-41F9-8C1C-CE4D927B52E7}" type="parTrans" cxnId="{34AF0107-BC74-401B-A806-87BEAC1BEB49}">
      <dgm:prSet/>
      <dgm:spPr/>
      <dgm:t>
        <a:bodyPr/>
        <a:lstStyle/>
        <a:p>
          <a:endParaRPr lang="ru-RU"/>
        </a:p>
      </dgm:t>
    </dgm:pt>
    <dgm:pt modelId="{9DC2116A-8E19-4F7D-A41B-AAF3E2745E4D}" type="sibTrans" cxnId="{34AF0107-BC74-401B-A806-87BEAC1BEB49}">
      <dgm:prSet/>
      <dgm:spPr/>
      <dgm:t>
        <a:bodyPr/>
        <a:lstStyle/>
        <a:p>
          <a:endParaRPr lang="ru-RU"/>
        </a:p>
      </dgm:t>
    </dgm:pt>
    <dgm:pt modelId="{2BFB3705-C78C-461E-8545-383F480AB0B9}">
      <dgm:prSet phldrT="[Текст]" custT="1"/>
      <dgm:spPr>
        <a:scene3d>
          <a:camera prst="orthographicFront"/>
          <a:lightRig rig="threePt" dir="t"/>
        </a:scene3d>
        <a:sp3d>
          <a:bevelB/>
        </a:sp3d>
      </dgm:spPr>
      <dgm:t>
        <a:bodyPr/>
        <a:lstStyle/>
        <a:p>
          <a:r>
            <a:rPr lang="ru-RU" sz="1400" b="1" dirty="0" smtClean="0">
              <a:solidFill>
                <a:srgbClr val="7030A0"/>
              </a:solidFill>
            </a:rPr>
            <a:t>Награждение родителей за сотрудничество со школой и хорошее воспитание</a:t>
          </a:r>
          <a:endParaRPr lang="ru-RU" sz="1400" b="1" dirty="0">
            <a:solidFill>
              <a:srgbClr val="7030A0"/>
            </a:solidFill>
          </a:endParaRPr>
        </a:p>
      </dgm:t>
    </dgm:pt>
    <dgm:pt modelId="{C368FE2E-E4F7-490E-8ECC-929321CA8DF8}" type="parTrans" cxnId="{EF4FCE53-EEC1-4FB7-B27A-7179E3387AAD}">
      <dgm:prSet/>
      <dgm:spPr/>
      <dgm:t>
        <a:bodyPr/>
        <a:lstStyle/>
        <a:p>
          <a:endParaRPr lang="ru-RU"/>
        </a:p>
      </dgm:t>
    </dgm:pt>
    <dgm:pt modelId="{CB796730-56F5-4496-925A-C1E05C53BEFD}" type="sibTrans" cxnId="{EF4FCE53-EEC1-4FB7-B27A-7179E3387AAD}">
      <dgm:prSet/>
      <dgm:spPr/>
      <dgm:t>
        <a:bodyPr/>
        <a:lstStyle/>
        <a:p>
          <a:endParaRPr lang="ru-RU"/>
        </a:p>
      </dgm:t>
    </dgm:pt>
    <dgm:pt modelId="{03A7AD35-FE75-4C44-92E1-D7188D02AFAC}">
      <dgm:prSet phldrT="[Текст]" custT="1"/>
      <dgm:spPr>
        <a:scene3d>
          <a:camera prst="orthographicFront"/>
          <a:lightRig rig="threePt" dir="t"/>
        </a:scene3d>
        <a:sp3d>
          <a:bevelB/>
        </a:sp3d>
      </dgm:spPr>
      <dgm:t>
        <a:bodyPr/>
        <a:lstStyle/>
        <a:p>
          <a:r>
            <a:rPr lang="ru-RU" sz="1400" b="1" dirty="0" smtClean="0">
              <a:solidFill>
                <a:srgbClr val="7030A0"/>
              </a:solidFill>
            </a:rPr>
            <a:t>Опора на позитивное, на лучшее в ребенке</a:t>
          </a:r>
          <a:endParaRPr lang="ru-RU" sz="1400" b="1" dirty="0">
            <a:solidFill>
              <a:srgbClr val="7030A0"/>
            </a:solidFill>
          </a:endParaRPr>
        </a:p>
      </dgm:t>
    </dgm:pt>
    <dgm:pt modelId="{1881C36E-3162-49CC-90B4-857C6EE13C50}" type="parTrans" cxnId="{47EA9B9A-3BE3-46AA-81B6-1F646DA9B839}">
      <dgm:prSet/>
      <dgm:spPr/>
      <dgm:t>
        <a:bodyPr/>
        <a:lstStyle/>
        <a:p>
          <a:endParaRPr lang="ru-RU"/>
        </a:p>
      </dgm:t>
    </dgm:pt>
    <dgm:pt modelId="{003F8345-261A-47C8-AA22-4064B139D32D}" type="sibTrans" cxnId="{47EA9B9A-3BE3-46AA-81B6-1F646DA9B839}">
      <dgm:prSet/>
      <dgm:spPr/>
      <dgm:t>
        <a:bodyPr/>
        <a:lstStyle/>
        <a:p>
          <a:endParaRPr lang="ru-RU"/>
        </a:p>
      </dgm:t>
    </dgm:pt>
    <dgm:pt modelId="{8426182A-DC0E-47DE-B966-81A4DBDEEAB1}" type="pres">
      <dgm:prSet presAssocID="{44395361-7DBA-411B-A88E-9582C9F31AED}" presName="arrowDiagram" presStyleCnt="0">
        <dgm:presLayoutVars>
          <dgm:chMax val="5"/>
          <dgm:dir/>
          <dgm:resizeHandles val="exact"/>
        </dgm:presLayoutVars>
      </dgm:prSet>
      <dgm:spPr/>
    </dgm:pt>
    <dgm:pt modelId="{AC5D16FF-B528-4B2D-B2D6-68990C9FF3A1}" type="pres">
      <dgm:prSet presAssocID="{44395361-7DBA-411B-A88E-9582C9F31AED}" presName="arrow" presStyleLbl="bgShp" presStyleIdx="0" presStyleCnt="1" custLinFactNeighborX="-1563" custLinFactNeighborY="-4375"/>
      <dgm:spPr>
        <a:scene3d>
          <a:camera prst="orthographicFront"/>
          <a:lightRig rig="threePt" dir="t"/>
        </a:scene3d>
        <a:sp3d>
          <a:bevelB/>
        </a:sp3d>
      </dgm:spPr>
    </dgm:pt>
    <dgm:pt modelId="{A2267EFA-4100-4538-9956-20A1EFEAE014}" type="pres">
      <dgm:prSet presAssocID="{44395361-7DBA-411B-A88E-9582C9F31AED}" presName="arrowDiagram3" presStyleCnt="0"/>
      <dgm:spPr>
        <a:scene3d>
          <a:camera prst="orthographicFront"/>
          <a:lightRig rig="threePt" dir="t"/>
        </a:scene3d>
        <a:sp3d>
          <a:bevelB/>
        </a:sp3d>
      </dgm:spPr>
    </dgm:pt>
    <dgm:pt modelId="{99A002A7-AA4C-4C7E-B3A4-7419946073A9}" type="pres">
      <dgm:prSet presAssocID="{4D85696C-81C7-46D8-A8F9-A732749B538C}" presName="bullet3a" presStyleLbl="node1" presStyleIdx="0" presStyleCnt="3"/>
      <dgm:spPr>
        <a:scene3d>
          <a:camera prst="orthographicFront"/>
          <a:lightRig rig="threePt" dir="t"/>
        </a:scene3d>
        <a:sp3d>
          <a:bevelB/>
        </a:sp3d>
      </dgm:spPr>
    </dgm:pt>
    <dgm:pt modelId="{2126ED54-AF11-42A9-B89E-5CC3EB55A9A8}" type="pres">
      <dgm:prSet presAssocID="{4D85696C-81C7-46D8-A8F9-A732749B538C}" presName="textBox3a" presStyleLbl="revTx" presStyleIdx="0" presStyleCnt="3" custAng="20857579" custScaleX="124479" custScaleY="95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1CB97-1A16-458A-B158-C16758033B23}" type="pres">
      <dgm:prSet presAssocID="{2BFB3705-C78C-461E-8545-383F480AB0B9}" presName="bullet3b" presStyleLbl="node1" presStyleIdx="1" presStyleCnt="3"/>
      <dgm:spPr>
        <a:scene3d>
          <a:camera prst="orthographicFront"/>
          <a:lightRig rig="threePt" dir="t"/>
        </a:scene3d>
        <a:sp3d>
          <a:bevelB/>
        </a:sp3d>
      </dgm:spPr>
    </dgm:pt>
    <dgm:pt modelId="{03887FE0-5419-4580-9907-FA61763AD52C}" type="pres">
      <dgm:prSet presAssocID="{2BFB3705-C78C-461E-8545-383F480AB0B9}" presName="textBox3b" presStyleLbl="revTx" presStyleIdx="1" presStyleCnt="3" custAng="20739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51D32-6648-4192-BCB1-CA9A87F9EAD1}" type="pres">
      <dgm:prSet presAssocID="{03A7AD35-FE75-4C44-92E1-D7188D02AFAC}" presName="bullet3c" presStyleLbl="node1" presStyleIdx="2" presStyleCnt="3"/>
      <dgm:spPr>
        <a:scene3d>
          <a:camera prst="orthographicFront"/>
          <a:lightRig rig="threePt" dir="t"/>
        </a:scene3d>
        <a:sp3d>
          <a:bevelB/>
        </a:sp3d>
      </dgm:spPr>
    </dgm:pt>
    <dgm:pt modelId="{676DBC22-60AB-4E85-84B1-C3A33773D47A}" type="pres">
      <dgm:prSet presAssocID="{03A7AD35-FE75-4C44-92E1-D7188D02AFAC}" presName="textBox3c" presStyleLbl="revTx" presStyleIdx="2" presStyleCnt="3" custAng="20878168" custScaleY="95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463896-B337-4175-A5A6-EF13814E52AC}" type="presOf" srcId="{2BFB3705-C78C-461E-8545-383F480AB0B9}" destId="{03887FE0-5419-4580-9907-FA61763AD52C}" srcOrd="0" destOrd="0" presId="urn:microsoft.com/office/officeart/2005/8/layout/arrow2"/>
    <dgm:cxn modelId="{47EA9B9A-3BE3-46AA-81B6-1F646DA9B839}" srcId="{44395361-7DBA-411B-A88E-9582C9F31AED}" destId="{03A7AD35-FE75-4C44-92E1-D7188D02AFAC}" srcOrd="2" destOrd="0" parTransId="{1881C36E-3162-49CC-90B4-857C6EE13C50}" sibTransId="{003F8345-261A-47C8-AA22-4064B139D32D}"/>
    <dgm:cxn modelId="{800307F1-B9B6-404C-9B4C-7C6D8EB8CCB3}" type="presOf" srcId="{03A7AD35-FE75-4C44-92E1-D7188D02AFAC}" destId="{676DBC22-60AB-4E85-84B1-C3A33773D47A}" srcOrd="0" destOrd="0" presId="urn:microsoft.com/office/officeart/2005/8/layout/arrow2"/>
    <dgm:cxn modelId="{CA94BAF4-CA9A-4206-B7EC-310FCE675A5D}" type="presOf" srcId="{4D85696C-81C7-46D8-A8F9-A732749B538C}" destId="{2126ED54-AF11-42A9-B89E-5CC3EB55A9A8}" srcOrd="0" destOrd="0" presId="urn:microsoft.com/office/officeart/2005/8/layout/arrow2"/>
    <dgm:cxn modelId="{34AF0107-BC74-401B-A806-87BEAC1BEB49}" srcId="{44395361-7DBA-411B-A88E-9582C9F31AED}" destId="{4D85696C-81C7-46D8-A8F9-A732749B538C}" srcOrd="0" destOrd="0" parTransId="{E87129EB-4897-41F9-8C1C-CE4D927B52E7}" sibTransId="{9DC2116A-8E19-4F7D-A41B-AAF3E2745E4D}"/>
    <dgm:cxn modelId="{EF4FCE53-EEC1-4FB7-B27A-7179E3387AAD}" srcId="{44395361-7DBA-411B-A88E-9582C9F31AED}" destId="{2BFB3705-C78C-461E-8545-383F480AB0B9}" srcOrd="1" destOrd="0" parTransId="{C368FE2E-E4F7-490E-8ECC-929321CA8DF8}" sibTransId="{CB796730-56F5-4496-925A-C1E05C53BEFD}"/>
    <dgm:cxn modelId="{93782A44-7CA7-4A89-B954-8F9E0D17E7E3}" type="presOf" srcId="{44395361-7DBA-411B-A88E-9582C9F31AED}" destId="{8426182A-DC0E-47DE-B966-81A4DBDEEAB1}" srcOrd="0" destOrd="0" presId="urn:microsoft.com/office/officeart/2005/8/layout/arrow2"/>
    <dgm:cxn modelId="{0AA1F7DC-4A1B-40AC-9C80-8D73893BD0BB}" type="presParOf" srcId="{8426182A-DC0E-47DE-B966-81A4DBDEEAB1}" destId="{AC5D16FF-B528-4B2D-B2D6-68990C9FF3A1}" srcOrd="0" destOrd="0" presId="urn:microsoft.com/office/officeart/2005/8/layout/arrow2"/>
    <dgm:cxn modelId="{DD76B951-4BA8-468E-A5FA-5AB7894A0FEC}" type="presParOf" srcId="{8426182A-DC0E-47DE-B966-81A4DBDEEAB1}" destId="{A2267EFA-4100-4538-9956-20A1EFEAE014}" srcOrd="1" destOrd="0" presId="urn:microsoft.com/office/officeart/2005/8/layout/arrow2"/>
    <dgm:cxn modelId="{05AB360C-0C8E-485B-93E8-71B2B58EB456}" type="presParOf" srcId="{A2267EFA-4100-4538-9956-20A1EFEAE014}" destId="{99A002A7-AA4C-4C7E-B3A4-7419946073A9}" srcOrd="0" destOrd="0" presId="urn:microsoft.com/office/officeart/2005/8/layout/arrow2"/>
    <dgm:cxn modelId="{CD0B43C0-DEEA-428B-B95C-EAFFB93A6919}" type="presParOf" srcId="{A2267EFA-4100-4538-9956-20A1EFEAE014}" destId="{2126ED54-AF11-42A9-B89E-5CC3EB55A9A8}" srcOrd="1" destOrd="0" presId="urn:microsoft.com/office/officeart/2005/8/layout/arrow2"/>
    <dgm:cxn modelId="{14AAB0D6-7790-4C66-B6BC-F47D79BF2522}" type="presParOf" srcId="{A2267EFA-4100-4538-9956-20A1EFEAE014}" destId="{2E61CB97-1A16-458A-B158-C16758033B23}" srcOrd="2" destOrd="0" presId="urn:microsoft.com/office/officeart/2005/8/layout/arrow2"/>
    <dgm:cxn modelId="{CF672B34-E5F2-420B-91FA-DA932CED2835}" type="presParOf" srcId="{A2267EFA-4100-4538-9956-20A1EFEAE014}" destId="{03887FE0-5419-4580-9907-FA61763AD52C}" srcOrd="3" destOrd="0" presId="urn:microsoft.com/office/officeart/2005/8/layout/arrow2"/>
    <dgm:cxn modelId="{1D32FEC9-3098-4D41-A7A8-2B6A03104F9A}" type="presParOf" srcId="{A2267EFA-4100-4538-9956-20A1EFEAE014}" destId="{70851D32-6648-4192-BCB1-CA9A87F9EAD1}" srcOrd="4" destOrd="0" presId="urn:microsoft.com/office/officeart/2005/8/layout/arrow2"/>
    <dgm:cxn modelId="{E9E1B98F-02F3-4220-B734-65BBA0FF07AC}" type="presParOf" srcId="{A2267EFA-4100-4538-9956-20A1EFEAE014}" destId="{676DBC22-60AB-4E85-84B1-C3A33773D47A}" srcOrd="5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A8035-F9A1-4DD5-B971-3649EB333E0A}" type="doc">
      <dgm:prSet loTypeId="urn:microsoft.com/office/officeart/2005/8/layout/h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15844DE-63BD-49D8-9CEA-0FD1D8F2AAA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70C0"/>
              </a:solidFill>
            </a:rPr>
            <a:t>СЕМЕЙНЫЕ  ПРАЗДНИКИ</a:t>
          </a:r>
        </a:p>
        <a:p>
          <a:r>
            <a:rPr lang="ru-RU" sz="2400" b="1" dirty="0" smtClean="0"/>
            <a:t>(«Папа, мама, я – спортивная семья», «Читающая семья» и др.)</a:t>
          </a:r>
          <a:endParaRPr lang="ru-RU" sz="2400" b="1" dirty="0"/>
        </a:p>
      </dgm:t>
    </dgm:pt>
    <dgm:pt modelId="{3A8E2DA7-A695-4977-9E3D-21159942C0B6}" type="parTrans" cxnId="{207140FC-C22C-4DD0-ACD9-F7CAA7EBCE02}">
      <dgm:prSet/>
      <dgm:spPr/>
      <dgm:t>
        <a:bodyPr/>
        <a:lstStyle/>
        <a:p>
          <a:endParaRPr lang="ru-RU"/>
        </a:p>
      </dgm:t>
    </dgm:pt>
    <dgm:pt modelId="{CA15F8C3-E6B2-4A9E-944F-6A6948B921A2}" type="sibTrans" cxnId="{207140FC-C22C-4DD0-ACD9-F7CAA7EBCE02}">
      <dgm:prSet/>
      <dgm:spPr/>
      <dgm:t>
        <a:bodyPr/>
        <a:lstStyle/>
        <a:p>
          <a:endParaRPr lang="ru-RU"/>
        </a:p>
      </dgm:t>
    </dgm:pt>
    <dgm:pt modelId="{211ACA11-B12D-4B07-83F6-0CD9DD82CC8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70C0"/>
              </a:solidFill>
            </a:rPr>
            <a:t>СОВМЕСТНЫЕ </a:t>
          </a:r>
          <a:r>
            <a:rPr lang="ru-RU" sz="2800" b="1" dirty="0" smtClean="0">
              <a:solidFill>
                <a:srgbClr val="0070C0"/>
              </a:solidFill>
            </a:rPr>
            <a:t>ЭКСКУРСИИ</a:t>
          </a:r>
        </a:p>
        <a:p>
          <a:r>
            <a:rPr lang="ru-RU" sz="1800" dirty="0" smtClean="0"/>
            <a:t>(Ростов-на-Дону,  Новочеркасск   </a:t>
          </a:r>
          <a:r>
            <a:rPr lang="ru-RU" sz="1800" dirty="0" smtClean="0"/>
            <a:t>и др.)</a:t>
          </a:r>
          <a:endParaRPr lang="ru-RU" sz="1800" dirty="0"/>
        </a:p>
      </dgm:t>
    </dgm:pt>
    <dgm:pt modelId="{D82BD0D7-9E93-42DF-8336-5C801B3EB7AD}" type="parTrans" cxnId="{1A972523-9A55-4957-A5D6-ECA380CC71A1}">
      <dgm:prSet/>
      <dgm:spPr/>
      <dgm:t>
        <a:bodyPr/>
        <a:lstStyle/>
        <a:p>
          <a:endParaRPr lang="ru-RU"/>
        </a:p>
      </dgm:t>
    </dgm:pt>
    <dgm:pt modelId="{D58C79B6-A232-40DC-AC1A-1DE4642CD1D5}" type="sibTrans" cxnId="{1A972523-9A55-4957-A5D6-ECA380CC71A1}">
      <dgm:prSet/>
      <dgm:spPr/>
      <dgm:t>
        <a:bodyPr/>
        <a:lstStyle/>
        <a:p>
          <a:endParaRPr lang="ru-RU"/>
        </a:p>
      </dgm:t>
    </dgm:pt>
    <dgm:pt modelId="{D7883113-A482-4308-8561-0045DF53238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70C0"/>
              </a:solidFill>
            </a:rPr>
            <a:t>СОЦИАЛЬНО-ЗНАЧИМЫЕ ПРОЕКТЫ </a:t>
          </a:r>
          <a:r>
            <a:rPr lang="ru-RU" sz="2800" dirty="0" smtClean="0"/>
            <a:t> («</a:t>
          </a:r>
          <a:r>
            <a:rPr lang="ru-RU" sz="2800" dirty="0" smtClean="0"/>
            <a:t>Моя родословная</a:t>
          </a:r>
          <a:r>
            <a:rPr lang="ru-RU" sz="2800" dirty="0" smtClean="0"/>
            <a:t>» «Традиции и реликвии моей семьи» </a:t>
          </a:r>
          <a:r>
            <a:rPr lang="ru-RU" sz="2800" dirty="0" smtClean="0"/>
            <a:t>и др.)</a:t>
          </a:r>
          <a:endParaRPr lang="ru-RU" sz="2800" dirty="0"/>
        </a:p>
      </dgm:t>
    </dgm:pt>
    <dgm:pt modelId="{5F0E0CD6-D279-4A72-8062-88685710C73B}" type="parTrans" cxnId="{2E95D257-248B-46E6-8D9A-E1B5D0B7B509}">
      <dgm:prSet/>
      <dgm:spPr/>
      <dgm:t>
        <a:bodyPr/>
        <a:lstStyle/>
        <a:p>
          <a:endParaRPr lang="ru-RU"/>
        </a:p>
      </dgm:t>
    </dgm:pt>
    <dgm:pt modelId="{29F0F803-234B-402E-93D5-0DBB7DB6A51C}" type="sibTrans" cxnId="{2E95D257-248B-46E6-8D9A-E1B5D0B7B509}">
      <dgm:prSet/>
      <dgm:spPr/>
      <dgm:t>
        <a:bodyPr/>
        <a:lstStyle/>
        <a:p>
          <a:endParaRPr lang="ru-RU"/>
        </a:p>
      </dgm:t>
    </dgm:pt>
    <dgm:pt modelId="{252E5ADD-DD14-429C-9C95-3D16F1F2AC8B}" type="pres">
      <dgm:prSet presAssocID="{5B6A8035-F9A1-4DD5-B971-3649EB333E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AEEEA5-90EF-4DA9-A32D-59EBE11C38A8}" type="pres">
      <dgm:prSet presAssocID="{315844DE-63BD-49D8-9CEA-0FD1D8F2AA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F5427-7C17-4CFD-AF27-382C31674088}" type="pres">
      <dgm:prSet presAssocID="{CA15F8C3-E6B2-4A9E-944F-6A6948B921A2}" presName="sibTrans" presStyleCnt="0"/>
      <dgm:spPr/>
    </dgm:pt>
    <dgm:pt modelId="{D14BCB46-1010-41AF-9532-E60C4F2FB203}" type="pres">
      <dgm:prSet presAssocID="{211ACA11-B12D-4B07-83F6-0CD9DD82CC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C0310-F5C7-4191-A41C-9C6290DA6A58}" type="pres">
      <dgm:prSet presAssocID="{D58C79B6-A232-40DC-AC1A-1DE4642CD1D5}" presName="sibTrans" presStyleCnt="0"/>
      <dgm:spPr/>
    </dgm:pt>
    <dgm:pt modelId="{C13962C2-7025-4BD0-9059-B2F713834437}" type="pres">
      <dgm:prSet presAssocID="{D7883113-A482-4308-8561-0045DF53238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7140FC-C22C-4DD0-ACD9-F7CAA7EBCE02}" srcId="{5B6A8035-F9A1-4DD5-B971-3649EB333E0A}" destId="{315844DE-63BD-49D8-9CEA-0FD1D8F2AAAA}" srcOrd="0" destOrd="0" parTransId="{3A8E2DA7-A695-4977-9E3D-21159942C0B6}" sibTransId="{CA15F8C3-E6B2-4A9E-944F-6A6948B921A2}"/>
    <dgm:cxn modelId="{DF7DA3BD-AEC6-4A8E-B449-9495CD9DD113}" type="presOf" srcId="{D7883113-A482-4308-8561-0045DF532389}" destId="{C13962C2-7025-4BD0-9059-B2F713834437}" srcOrd="0" destOrd="0" presId="urn:microsoft.com/office/officeart/2005/8/layout/hList6"/>
    <dgm:cxn modelId="{2E95D257-248B-46E6-8D9A-E1B5D0B7B509}" srcId="{5B6A8035-F9A1-4DD5-B971-3649EB333E0A}" destId="{D7883113-A482-4308-8561-0045DF532389}" srcOrd="2" destOrd="0" parTransId="{5F0E0CD6-D279-4A72-8062-88685710C73B}" sibTransId="{29F0F803-234B-402E-93D5-0DBB7DB6A51C}"/>
    <dgm:cxn modelId="{AF714950-EE99-4E3D-9452-87D2D9C45F2C}" type="presOf" srcId="{211ACA11-B12D-4B07-83F6-0CD9DD82CC89}" destId="{D14BCB46-1010-41AF-9532-E60C4F2FB203}" srcOrd="0" destOrd="0" presId="urn:microsoft.com/office/officeart/2005/8/layout/hList6"/>
    <dgm:cxn modelId="{0C2DBF1A-0444-44C3-BC83-2528129FB7CF}" type="presOf" srcId="{5B6A8035-F9A1-4DD5-B971-3649EB333E0A}" destId="{252E5ADD-DD14-429C-9C95-3D16F1F2AC8B}" srcOrd="0" destOrd="0" presId="urn:microsoft.com/office/officeart/2005/8/layout/hList6"/>
    <dgm:cxn modelId="{1A972523-9A55-4957-A5D6-ECA380CC71A1}" srcId="{5B6A8035-F9A1-4DD5-B971-3649EB333E0A}" destId="{211ACA11-B12D-4B07-83F6-0CD9DD82CC89}" srcOrd="1" destOrd="0" parTransId="{D82BD0D7-9E93-42DF-8336-5C801B3EB7AD}" sibTransId="{D58C79B6-A232-40DC-AC1A-1DE4642CD1D5}"/>
    <dgm:cxn modelId="{63124583-31C5-4DD7-B541-459B531355E4}" type="presOf" srcId="{315844DE-63BD-49D8-9CEA-0FD1D8F2AAAA}" destId="{D1AEEEA5-90EF-4DA9-A32D-59EBE11C38A8}" srcOrd="0" destOrd="0" presId="urn:microsoft.com/office/officeart/2005/8/layout/hList6"/>
    <dgm:cxn modelId="{CD68504F-BD91-456A-BD11-165A65A1FFCC}" type="presParOf" srcId="{252E5ADD-DD14-429C-9C95-3D16F1F2AC8B}" destId="{D1AEEEA5-90EF-4DA9-A32D-59EBE11C38A8}" srcOrd="0" destOrd="0" presId="urn:microsoft.com/office/officeart/2005/8/layout/hList6"/>
    <dgm:cxn modelId="{CE89AABB-4EE8-4CFA-8FC2-AEA20DD5F7D2}" type="presParOf" srcId="{252E5ADD-DD14-429C-9C95-3D16F1F2AC8B}" destId="{3BCF5427-7C17-4CFD-AF27-382C31674088}" srcOrd="1" destOrd="0" presId="urn:microsoft.com/office/officeart/2005/8/layout/hList6"/>
    <dgm:cxn modelId="{0634BC16-7FD6-4C31-B038-68C636670A92}" type="presParOf" srcId="{252E5ADD-DD14-429C-9C95-3D16F1F2AC8B}" destId="{D14BCB46-1010-41AF-9532-E60C4F2FB203}" srcOrd="2" destOrd="0" presId="urn:microsoft.com/office/officeart/2005/8/layout/hList6"/>
    <dgm:cxn modelId="{299AD24A-D0CB-484B-AB5E-4E6A51988A2E}" type="presParOf" srcId="{252E5ADD-DD14-429C-9C95-3D16F1F2AC8B}" destId="{C81C0310-F5C7-4191-A41C-9C6290DA6A58}" srcOrd="3" destOrd="0" presId="urn:microsoft.com/office/officeart/2005/8/layout/hList6"/>
    <dgm:cxn modelId="{C5A5085F-AF15-4B5D-BF0F-A9EC973AF11D}" type="presParOf" srcId="{252E5ADD-DD14-429C-9C95-3D16F1F2AC8B}" destId="{C13962C2-7025-4BD0-9059-B2F713834437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4CB5-C37D-43B4-BEB6-2FF00BD56DFA}" type="datetimeFigureOut">
              <a:rPr lang="ru-RU" smtClean="0"/>
              <a:pPr/>
              <a:t>05.04.2010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C11-1CCD-4EF3-9C13-F9B9F2C93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4CB5-C37D-43B4-BEB6-2FF00BD56DFA}" type="datetimeFigureOut">
              <a:rPr lang="ru-RU" smtClean="0"/>
              <a:pPr/>
              <a:t>05.04.2010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C11-1CCD-4EF3-9C13-F9B9F2C93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4CB5-C37D-43B4-BEB6-2FF00BD56DFA}" type="datetimeFigureOut">
              <a:rPr lang="ru-RU" smtClean="0"/>
              <a:pPr/>
              <a:t>05.04.2010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C11-1CCD-4EF3-9C13-F9B9F2C93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4CB5-C37D-43B4-BEB6-2FF00BD56DFA}" type="datetimeFigureOut">
              <a:rPr lang="ru-RU" smtClean="0"/>
              <a:pPr/>
              <a:t>05.04.2010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C11-1CCD-4EF3-9C13-F9B9F2C93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4CB5-C37D-43B4-BEB6-2FF00BD56DFA}" type="datetimeFigureOut">
              <a:rPr lang="ru-RU" smtClean="0"/>
              <a:pPr/>
              <a:t>05.04.2010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C11-1CCD-4EF3-9C13-F9B9F2C93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4CB5-C37D-43B4-BEB6-2FF00BD56DFA}" type="datetimeFigureOut">
              <a:rPr lang="ru-RU" smtClean="0"/>
              <a:pPr/>
              <a:t>05.04.2010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C11-1CCD-4EF3-9C13-F9B9F2C93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4CB5-C37D-43B4-BEB6-2FF00BD56DFA}" type="datetimeFigureOut">
              <a:rPr lang="ru-RU" smtClean="0"/>
              <a:pPr/>
              <a:t>05.04.2010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C11-1CCD-4EF3-9C13-F9B9F2C93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4CB5-C37D-43B4-BEB6-2FF00BD56DFA}" type="datetimeFigureOut">
              <a:rPr lang="ru-RU" smtClean="0"/>
              <a:pPr/>
              <a:t>05.04.2010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C11-1CCD-4EF3-9C13-F9B9F2C93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4CB5-C37D-43B4-BEB6-2FF00BD56DFA}" type="datetimeFigureOut">
              <a:rPr lang="ru-RU" smtClean="0"/>
              <a:pPr/>
              <a:t>05.04.2010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C11-1CCD-4EF3-9C13-F9B9F2C93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4CB5-C37D-43B4-BEB6-2FF00BD56DFA}" type="datetimeFigureOut">
              <a:rPr lang="ru-RU" smtClean="0"/>
              <a:pPr/>
              <a:t>05.04.2010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C11-1CCD-4EF3-9C13-F9B9F2C93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4CB5-C37D-43B4-BEB6-2FF00BD56DFA}" type="datetimeFigureOut">
              <a:rPr lang="ru-RU" smtClean="0"/>
              <a:pPr/>
              <a:t>05.04.2010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C11-1CCD-4EF3-9C13-F9B9F2C93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50000">
              <a:srgbClr val="00B050">
                <a:alpha val="65000"/>
              </a:srgbClr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74CB5-C37D-43B4-BEB6-2FF00BD56DFA}" type="datetimeFigureOut">
              <a:rPr lang="ru-RU" smtClean="0"/>
              <a:pPr/>
              <a:t>05.04.2010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4C11-1CCD-4EF3-9C13-F9B9F2C93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55721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СИСТЕМА   ВОСПИТАТЕЛЬНОЙ  РАБОТЫ  </a:t>
            </a:r>
            <a:b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КЛАССНОГО  РУКОВОДИТЕЛЯ</a:t>
            </a:r>
            <a:b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ЧЕРНЫШЕВОЙ  МАРИНЫ  НИКОЛАЕВНЫ</a:t>
            </a:r>
            <a:b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1693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ПЕРЕЧЕНЬ  СРЕДСТВ РАЗВИТИЯ ТВОРЧЕСКИХ СПОСОБНОСТЕЙ ШКОЛЬНИКА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Обращение к образцам прекрасного, духовного и нравственного в воспитательной работе;</a:t>
            </a:r>
          </a:p>
          <a:p>
            <a:r>
              <a:rPr lang="ru-RU" sz="2400" dirty="0" smtClean="0"/>
              <a:t>Поддержка  ростков аналитической </a:t>
            </a:r>
            <a:r>
              <a:rPr lang="ru-RU" sz="2400" dirty="0" smtClean="0"/>
              <a:t>деятельности и </a:t>
            </a:r>
            <a:r>
              <a:rPr lang="ru-RU" sz="2400" dirty="0" smtClean="0"/>
              <a:t>неординарности;</a:t>
            </a:r>
          </a:p>
          <a:p>
            <a:r>
              <a:rPr lang="ru-RU" sz="2400" dirty="0" smtClean="0"/>
              <a:t>Организация  </a:t>
            </a:r>
            <a:r>
              <a:rPr lang="ru-RU" sz="2400" dirty="0" smtClean="0"/>
              <a:t>классных  </a:t>
            </a:r>
            <a:r>
              <a:rPr lang="ru-RU" sz="2400" dirty="0" smtClean="0"/>
              <a:t>мероприятий;</a:t>
            </a:r>
          </a:p>
          <a:p>
            <a:r>
              <a:rPr lang="ru-RU" sz="2400" dirty="0" smtClean="0"/>
              <a:t>Участие  школьников в общешкольных КТД;</a:t>
            </a:r>
          </a:p>
          <a:p>
            <a:r>
              <a:rPr lang="ru-RU" sz="2400" dirty="0" smtClean="0"/>
              <a:t>Организация участия школьников в олимпиадах и конкурсах;</a:t>
            </a:r>
          </a:p>
          <a:p>
            <a:r>
              <a:rPr lang="ru-RU" sz="2400" dirty="0" smtClean="0"/>
              <a:t>Разработка и реализация социально-значимых проектов;</a:t>
            </a:r>
          </a:p>
          <a:p>
            <a:r>
              <a:rPr lang="ru-RU" sz="2400" dirty="0" smtClean="0"/>
              <a:t>Вовлечение школьников в систему дополнительного образования;</a:t>
            </a:r>
          </a:p>
          <a:p>
            <a:r>
              <a:rPr lang="ru-RU" sz="2400" dirty="0" smtClean="0"/>
              <a:t>Экскурсионно-краеведческая работа;</a:t>
            </a:r>
          </a:p>
          <a:p>
            <a:r>
              <a:rPr lang="ru-RU" sz="2400" dirty="0" smtClean="0"/>
              <a:t>Создание и  наполнение индивидуального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 ученика;</a:t>
            </a:r>
          </a:p>
          <a:p>
            <a:r>
              <a:rPr lang="ru-RU" sz="2400" dirty="0" smtClean="0"/>
              <a:t>Презентационные  мероприятия.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42910" y="357166"/>
          <a:ext cx="807249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 advTm="11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то2\SDC10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090982" cy="337184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ото2\SDC11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14752"/>
            <a:ext cx="3786214" cy="292895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714876" y="1142984"/>
            <a:ext cx="3857652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УВАЖНЕНИЕ  К ИСТОРИИ, - ЭТО УВАЖЕНИЕ К САМОМУ СЕБЕ.</a:t>
            </a:r>
          </a:p>
          <a:p>
            <a:pPr algn="ctr"/>
            <a:r>
              <a:rPr lang="ru-RU" dirty="0" smtClean="0"/>
              <a:t>ТРАДИЦИЯ КЛАССА : ИЗУЧАТЬ И УВАЖАТЬ  ИСТОРИЮ СВОЕЙ РОДИНЫ !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071942"/>
            <a:ext cx="4071966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«БЕГАЙ, - И ТЫ БУДЕШЬ ЗДОРОВ!»,- НАПИСАНО НА ВОРОТАХ АФИН. МОИ УЧЕНИКИ </a:t>
            </a:r>
            <a:r>
              <a:rPr lang="ru-RU" dirty="0" smtClean="0"/>
              <a:t> </a:t>
            </a:r>
            <a:r>
              <a:rPr lang="ru-RU" dirty="0" smtClean="0"/>
              <a:t>ЗАНИМАЮТСЯ ФУТБОЛОМ,ТАНЦАМИ </a:t>
            </a:r>
            <a:r>
              <a:rPr lang="ru-RU" dirty="0" smtClean="0"/>
              <a:t>, </a:t>
            </a:r>
            <a:r>
              <a:rPr lang="ru-RU" dirty="0" smtClean="0"/>
              <a:t>ДЕЛАЮТ ЗАРЯДКУ, КАТАЮТСЯ НА КОНЬКАХ…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ВЫРАСТУТ ЗДОРОВЫМИ ЛЮДЬМИ  !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то2\SDC11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371787" cy="345743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ото2\SDC11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143404" cy="328614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5000628" y="214290"/>
            <a:ext cx="3500462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ВОСПИТАННИКИ  - ПОБЕДИТЕЛИ ВСЕРОССИЙСКИХ  КОНКУРСОВ «КЕНГУРУ</a:t>
            </a:r>
            <a:r>
              <a:rPr lang="ru-RU" dirty="0" smtClean="0"/>
              <a:t>», </a:t>
            </a:r>
            <a:r>
              <a:rPr lang="ru-RU" dirty="0" smtClean="0"/>
              <a:t>«РУССКИЙ МЕДВЕЖОНОК», ЛАУРЕАТЫ ФЦП «ИНТЕЛЛЕКТ РОССИИ»…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071942"/>
            <a:ext cx="3857652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УВЛЕЧЕННО И  С ИНТЕРЕСОМ  ВОСПИТАННИКИ РЕШАЮТ ОЧЕРЕДНУЮ ПРОБЛЕМУ.  СМЫСЛ ВОСПИТАНИЯ – НАУЧИТЬ ДЕТЕЙ РЕШАТЬ  ПРОБЛЕМЫ  И  РАДОВАТЬ ДРУГИХ СВОИМИ ХОРОШИМИ ДЕЛАМИ…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МОЮ РАБОТУ…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397000"/>
          <a:ext cx="8001056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351545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ОЦЕНИВАЮТ ПО…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СТРЕМЛЮСЬ,   </a:t>
                      </a:r>
                      <a:r>
                        <a:rPr lang="ru-RU" dirty="0" smtClean="0"/>
                        <a:t>ЧТОБЫ ОЦЕНИВАЛИ ПО…</a:t>
                      </a:r>
                      <a:endParaRPr lang="ru-RU" dirty="0"/>
                    </a:p>
                  </a:txBody>
                  <a:tcPr/>
                </a:tc>
              </a:tr>
              <a:tr h="8668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Количеству </a:t>
                      </a:r>
                    </a:p>
                    <a:p>
                      <a:r>
                        <a:rPr lang="ru-RU" dirty="0" smtClean="0"/>
                        <a:t>проведенных мероприятий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Количеству</a:t>
                      </a:r>
                    </a:p>
                    <a:p>
                      <a:pPr algn="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ru-RU" dirty="0" smtClean="0"/>
                        <a:t>призеров и победителей конкурсов и олимпиад</a:t>
                      </a:r>
                      <a:endParaRPr lang="ru-RU" dirty="0"/>
                    </a:p>
                  </a:txBody>
                  <a:tcPr/>
                </a:tc>
              </a:tr>
              <a:tr h="8668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Количеству </a:t>
                      </a:r>
                    </a:p>
                    <a:p>
                      <a:r>
                        <a:rPr lang="ru-RU" dirty="0" smtClean="0"/>
                        <a:t>и своевременности </a:t>
                      </a:r>
                      <a:r>
                        <a:rPr lang="ru-RU" baseline="0" dirty="0" smtClean="0"/>
                        <a:t>  отчетов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Количеству</a:t>
                      </a:r>
                    </a:p>
                    <a:p>
                      <a:pPr algn="r"/>
                      <a:r>
                        <a:rPr lang="ru-RU" dirty="0" smtClean="0"/>
                        <a:t>  выдвинутых и реализованных  </a:t>
                      </a:r>
                      <a:r>
                        <a:rPr lang="ru-RU" baseline="0" dirty="0" smtClean="0"/>
                        <a:t> авторских идей</a:t>
                      </a:r>
                      <a:endParaRPr lang="ru-RU" dirty="0"/>
                    </a:p>
                  </a:txBody>
                  <a:tcPr/>
                </a:tc>
              </a:tr>
              <a:tr h="60677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Количеству </a:t>
                      </a:r>
                    </a:p>
                    <a:p>
                      <a:r>
                        <a:rPr lang="ru-RU" dirty="0" smtClean="0"/>
                        <a:t>жалоб и благодарностей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Количеству</a:t>
                      </a:r>
                    </a:p>
                    <a:p>
                      <a:pPr algn="r"/>
                      <a:r>
                        <a:rPr lang="ru-RU" dirty="0" smtClean="0"/>
                        <a:t> детей, желающих у меня учиться</a:t>
                      </a:r>
                      <a:endParaRPr lang="ru-RU" dirty="0"/>
                    </a:p>
                  </a:txBody>
                  <a:tcPr/>
                </a:tc>
              </a:tr>
              <a:tr h="8668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Количеству</a:t>
                      </a:r>
                      <a:r>
                        <a:rPr lang="ru-RU" dirty="0" smtClean="0"/>
                        <a:t>   </a:t>
                      </a:r>
                    </a:p>
                    <a:p>
                      <a:r>
                        <a:rPr lang="ru-RU" dirty="0" smtClean="0"/>
                        <a:t>выступлений на педсоветах, МО,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Количеству</a:t>
                      </a:r>
                    </a:p>
                    <a:p>
                      <a:pPr algn="r"/>
                      <a:r>
                        <a:rPr lang="ru-RU" dirty="0" smtClean="0"/>
                        <a:t> реализованных социально-значимых проектов, добрых дел</a:t>
                      </a:r>
                      <a:endParaRPr lang="ru-RU" dirty="0"/>
                    </a:p>
                  </a:txBody>
                  <a:tcPr/>
                </a:tc>
              </a:tr>
              <a:tr h="8668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Количеству</a:t>
                      </a:r>
                    </a:p>
                    <a:p>
                      <a:r>
                        <a:rPr lang="ru-RU" baseline="0" dirty="0" smtClean="0"/>
                        <a:t>успевающих, отличников и хорошистов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Количеству</a:t>
                      </a:r>
                    </a:p>
                    <a:p>
                      <a:pPr algn="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ru-RU" dirty="0" smtClean="0"/>
                        <a:t> законопослушных</a:t>
                      </a:r>
                      <a:r>
                        <a:rPr lang="ru-RU" baseline="0" dirty="0" smtClean="0"/>
                        <a:t> воспитанников</a:t>
                      </a:r>
                      <a:endParaRPr lang="ru-RU" dirty="0"/>
                    </a:p>
                  </a:txBody>
                  <a:tcPr/>
                </a:tc>
              </a:tr>
              <a:tr h="60677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. . 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. . 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Педагогическое  кредо :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Создать  условия и  помочь каждому школьнику  раскрыть свои творческие  способности  и обрести уверенность в  полезности  для общества.</a:t>
            </a:r>
          </a:p>
          <a:p>
            <a:pPr algn="ctr">
              <a:buNone/>
            </a:pPr>
            <a:r>
              <a:rPr lang="ru-RU" dirty="0" smtClean="0"/>
              <a:t>Образ моего выпускника :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Это человек, способный творчески решать жизненные задачи, желающий  продолжать образование и уверенный в том, что окружающие люди его ценят и поддерживают 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ДЛЯ ЭТОГО  НЕОБХОДИМО…</a:t>
            </a: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5214942" y="1214422"/>
            <a:ext cx="3571900" cy="1643074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КАЖДОЕ   «МЕРОПРИЯТИЕ» СДЕЛАТЬ СОБЫТИЕМ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3214678" y="2786058"/>
            <a:ext cx="3571900" cy="20002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СОТРУДНИЧАТЬ С РОДИТЕЛЯМИ,  </a:t>
            </a:r>
          </a:p>
          <a:p>
            <a:pPr algn="ctr"/>
            <a:r>
              <a:rPr lang="ru-RU" sz="3200" b="1" dirty="0" smtClean="0"/>
              <a:t>УЧИТЕЛЯМИ…</a:t>
            </a:r>
            <a:endParaRPr lang="ru-RU" sz="3200" b="1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428596" y="4357694"/>
            <a:ext cx="3500462" cy="2000264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ПОСТОЯННО  ПОВЫШАТЬ  СОБСТВЕННУЮ КВАЛИФИКАЦИЮ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ДЕЯТЕЛЬНОСТИ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формирование   педагогической культуры родителей  младших школьников ;</a:t>
            </a:r>
          </a:p>
          <a:p>
            <a:r>
              <a:rPr lang="ru-RU" sz="2800" b="1" u="sng" dirty="0" smtClean="0">
                <a:solidFill>
                  <a:srgbClr val="FF0000"/>
                </a:solidFill>
              </a:rPr>
              <a:t>предоставление каждому  ребенку  возможностей для «проживания» творческой ситуации;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целенаправленная коррекционная работа и работа с одаренными/способными  детьми;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сочетание тактики педагогической поддержки и тактики педагогической адвокатуры ;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обеспечение целостности педагогических влияний на каждого школьника.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то2\SDC10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4000528" cy="314324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фото2\SDC10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71810"/>
            <a:ext cx="4090982" cy="301465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000628" y="857232"/>
            <a:ext cx="335758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ВОСПИТАТЬ ЛИЧНОСТЬ, УМЕЮЩУЮ И ЖЕЛАЮЩУЮ  ЧИТАТЬ !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3929066"/>
            <a:ext cx="357190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ПОСТОЯННОЕ СОТРУДНИЧЕСТВО С БИБЛИОТЕКОЙ – УСЛОВИЕ  КАЧЕСТВА  ВОСПИТАТЕЛЬНОЙ РАБОТЫ !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то2\SDC11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3786214" cy="321471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фото2\SDC11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4071966" cy="321471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786314" y="1000108"/>
            <a:ext cx="3714776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ТВОРЧЕСКИЕ  ВОЗМОЖНОСТИ ФОРМИРУЮТСЯ   ПРИ РЕШЕНИИ НЕСТАНДАРТНЫХ ЗАДАЧ,…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4214818"/>
            <a:ext cx="3429024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…И ПРИ ЭТОМ ТАК ВАЖНО НАУЧИТЬСЯ  СОТРУДНИЧАТЬ С ДРУГИМИ ЛЮДЬМИ !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1.Психолого-педагогическое </a:t>
            </a:r>
            <a:r>
              <a:rPr lang="ru-RU" dirty="0" smtClean="0"/>
              <a:t>просвещение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115328" cy="4483113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4000" dirty="0" smtClean="0"/>
              <a:t>Родительский университет педагогических знаний;</a:t>
            </a:r>
          </a:p>
          <a:p>
            <a:r>
              <a:rPr lang="ru-RU" sz="4000" dirty="0" smtClean="0"/>
              <a:t>Индивидуальные консультации;</a:t>
            </a:r>
          </a:p>
          <a:p>
            <a:r>
              <a:rPr lang="ru-RU" sz="4000" dirty="0" smtClean="0"/>
              <a:t>Родительские собрания;</a:t>
            </a:r>
          </a:p>
          <a:p>
            <a:r>
              <a:rPr lang="ru-RU" sz="4000" dirty="0" smtClean="0"/>
              <a:t>Тренинги.</a:t>
            </a:r>
            <a:endParaRPr lang="ru-RU" sz="4000" dirty="0"/>
          </a:p>
        </p:txBody>
      </p:sp>
      <p:pic>
        <p:nvPicPr>
          <p:cNvPr id="11" name="Picture 2" descr="C:\Documents and Settings\Эдуард\Рабочий стол\SDC10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572856" y="-928719"/>
            <a:ext cx="3069483" cy="23021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7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2.Вовлечение родителей в образовательный  процесс.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186766" cy="4483113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>Участие родителей в творческих проектах класса;</a:t>
            </a:r>
          </a:p>
          <a:p>
            <a:r>
              <a:rPr lang="ru-RU" dirty="0" smtClean="0"/>
              <a:t>Участие родителей в подготовке и проведении открытых уроков, внеклассных мероприятий;</a:t>
            </a:r>
          </a:p>
          <a:p>
            <a:r>
              <a:rPr lang="ru-RU" dirty="0" smtClean="0"/>
              <a:t>Изучение традиций семейного воспитания;</a:t>
            </a:r>
          </a:p>
          <a:p>
            <a:r>
              <a:rPr lang="ru-RU" dirty="0" smtClean="0"/>
              <a:t>Привлечение родителей к  анализу результатов образовательного процесса.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31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 ПОМОЩЬЮ ЧЕГО  ДОСТИГАЕТСЯ ВЫСОКАЯ  ПОСЕЩАЕМОСТЬ РОДИТЕЛЬСКИХ СОБРАНИЙ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71538" y="1714488"/>
          <a:ext cx="7429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 advTm="20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3|3.6|2.1|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1|3.1|6.2|4.7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529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СИСТЕМА   ВОСПИТАТЕЛЬНОЙ  РАБОТЫ   КЛАССНОГО  РУКОВОДИТЕЛЯ ЧЕРНЫШЕВОЙ  МАРИНЫ  НИКОЛАЕВНЫ </vt:lpstr>
      <vt:lpstr>Слайд 2</vt:lpstr>
      <vt:lpstr>А ДЛЯ ЭТОГО  НЕОБХОДИМО…</vt:lpstr>
      <vt:lpstr>ЦЕЛИ ДЕЯТЕЛЬНОСТИ</vt:lpstr>
      <vt:lpstr>Слайд 5</vt:lpstr>
      <vt:lpstr>Слайд 6</vt:lpstr>
      <vt:lpstr>1.Психолого-педагогическое просвещение родителей</vt:lpstr>
      <vt:lpstr>2.Вовлечение родителей в образовательный  процесс.</vt:lpstr>
      <vt:lpstr>С ПОМОЩЬЮ ЧЕГО  ДОСТИГАЕТСЯ ВЫСОКАЯ  ПОСЕЩАЕМОСТЬ РОДИТЕЛЬСКИХ СОБРАНИЙ</vt:lpstr>
      <vt:lpstr>ПЕРЕЧЕНЬ  СРЕДСТВ РАЗВИТИЯ ТВОРЧЕСКИХ СПОСОБНОСТЕЙ ШКОЛЬНИКА</vt:lpstr>
      <vt:lpstr>Слайд 11</vt:lpstr>
      <vt:lpstr>Слайд 12</vt:lpstr>
      <vt:lpstr>Слайд 13</vt:lpstr>
      <vt:lpstr>МОЮ РАБОТУ…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Эдуард Николаевич Чернышев</dc:creator>
  <cp:lastModifiedBy>Admin</cp:lastModifiedBy>
  <cp:revision>71</cp:revision>
  <dcterms:created xsi:type="dcterms:W3CDTF">2009-04-26T14:38:12Z</dcterms:created>
  <dcterms:modified xsi:type="dcterms:W3CDTF">2010-04-05T04:09:21Z</dcterms:modified>
</cp:coreProperties>
</file>