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58" r:id="rId11"/>
    <p:sldId id="260" r:id="rId12"/>
    <p:sldId id="261" r:id="rId13"/>
    <p:sldId id="262" r:id="rId14"/>
    <p:sldId id="28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9412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2B5-19EC-4FD6-A031-46CCE8DE1A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41B-1581-4B52-9B03-2458A1A315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2B5-19EC-4FD6-A031-46CCE8DE1A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41B-1581-4B52-9B03-2458A1A31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2B5-19EC-4FD6-A031-46CCE8DE1A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41B-1581-4B52-9B03-2458A1A31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2B5-19EC-4FD6-A031-46CCE8DE1A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41B-1581-4B52-9B03-2458A1A31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2B5-19EC-4FD6-A031-46CCE8DE1A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ED841B-1581-4B52-9B03-2458A1A31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2B5-19EC-4FD6-A031-46CCE8DE1A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41B-1581-4B52-9B03-2458A1A31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2B5-19EC-4FD6-A031-46CCE8DE1A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41B-1581-4B52-9B03-2458A1A31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2B5-19EC-4FD6-A031-46CCE8DE1A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41B-1581-4B52-9B03-2458A1A31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2B5-19EC-4FD6-A031-46CCE8DE1A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41B-1581-4B52-9B03-2458A1A31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2B5-19EC-4FD6-A031-46CCE8DE1A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41B-1581-4B52-9B03-2458A1A31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2B5-19EC-4FD6-A031-46CCE8DE1A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41B-1581-4B52-9B03-2458A1A31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11E2B5-19EC-4FD6-A031-46CCE8DE1A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ED841B-1581-4B52-9B03-2458A1A31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Организация и режим работы группы продлённого дня.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31698"/>
            <a:ext cx="7848872" cy="3337662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Воспитатель ГПД </a:t>
            </a:r>
          </a:p>
          <a:p>
            <a:r>
              <a:rPr lang="ru-RU" sz="3600" i="1" dirty="0" smtClean="0"/>
              <a:t>Сорокина Наталья Евгеньевна.</a:t>
            </a:r>
            <a:endParaRPr lang="en-US" sz="3600" i="1" dirty="0" smtClean="0"/>
          </a:p>
          <a:p>
            <a:endParaRPr lang="en-US" sz="3600" i="1" dirty="0"/>
          </a:p>
          <a:p>
            <a:endParaRPr lang="en-US" sz="3600" i="1" dirty="0" smtClean="0"/>
          </a:p>
          <a:p>
            <a:r>
              <a:rPr lang="ru-RU" sz="3600" i="1" dirty="0" smtClean="0"/>
              <a:t>ГБОУ СОШ №718</a:t>
            </a:r>
            <a:endParaRPr lang="ru-RU" sz="3600" i="1" dirty="0"/>
          </a:p>
        </p:txBody>
      </p:sp>
    </p:spTree>
    <p:extLst>
      <p:ext uri="{BB962C8B-B14F-4D97-AF65-F5344CB8AC3E}">
        <p14:creationId xmlns="" xmlns:p14="http://schemas.microsoft.com/office/powerpoint/2010/main" val="1985240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335"/>
    </mc:Choice>
    <mc:Fallback>
      <p:transition spd="slow" advTm="633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Подарки своими руками.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IMG_2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0112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3487">
        <p14:reveal/>
      </p:transition>
    </mc:Choice>
    <mc:Fallback>
      <p:transition spd="slow" advTm="34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Коллективная работа. Ваза с цветами из пуговиц и проволоки.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Фотографии0001\Фото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56792"/>
            <a:ext cx="8712968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90380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8567">
        <p14:window dir="vert"/>
      </p:transition>
    </mc:Choice>
    <mc:Fallback>
      <p:transition spd="slow" advTm="85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Вечер загадок.</a:t>
            </a:r>
            <a:endParaRPr lang="ru-RU" dirty="0"/>
          </a:p>
        </p:txBody>
      </p:sp>
      <p:pic>
        <p:nvPicPr>
          <p:cNvPr id="1029" name="Picture 5" descr="C:\Users\User\Desktop\P1050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08912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2625374"/>
      </p:ext>
    </p:extLst>
  </p:cSld>
  <p:clrMapOvr>
    <a:masterClrMapping/>
  </p:clrMapOvr>
  <p:transition spd="slow" advTm="7146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Новогодние чаепитие. Рассказывание стихов.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DSC06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537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2976749"/>
      </p:ext>
    </p:extLst>
  </p:cSld>
  <p:clrMapOvr>
    <a:masterClrMapping/>
  </p:clrMapOvr>
  <p:transition spd="slow" advTm="5084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3600" b="0" dirty="0" smtClean="0"/>
              <a:t>В группе продлённого дня организуется и проводится внеурочная учебная и воспитательная работа, а так же общественно полезная и культурно-досуговая работа с детьми. </a:t>
            </a:r>
            <a:endParaRPr lang="ru-RU" sz="3600" b="0" dirty="0"/>
          </a:p>
        </p:txBody>
      </p:sp>
    </p:spTree>
    <p:extLst>
      <p:ext uri="{BB962C8B-B14F-4D97-AF65-F5344CB8AC3E}">
        <p14:creationId xmlns="" xmlns:p14="http://schemas.microsoft.com/office/powerpoint/2010/main" val="1520640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 advTm="12326">
        <p14:glitter pattern="hexagon"/>
      </p:transition>
    </mc:Choice>
    <mc:Fallback>
      <p:transition spd="slow" advTm="123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Спасибо за внимание.</a:t>
            </a:r>
            <a:endParaRPr lang="ru-RU" sz="8000" dirty="0"/>
          </a:p>
        </p:txBody>
      </p:sp>
    </p:spTree>
    <p:extLst>
      <p:ext uri="{BB962C8B-B14F-4D97-AF65-F5344CB8AC3E}">
        <p14:creationId xmlns="" xmlns:p14="http://schemas.microsoft.com/office/powerpoint/2010/main" val="3651409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4305">
        <p14:window dir="vert"/>
      </p:transition>
    </mc:Choice>
    <mc:Fallback>
      <p:transition spd="slow" advTm="43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ru-RU" sz="4400" i="1" dirty="0" smtClean="0"/>
              <a:t>Цель</a:t>
            </a:r>
            <a:r>
              <a:rPr lang="ru-RU" sz="4400" b="0" i="1" dirty="0" smtClean="0"/>
              <a:t> </a:t>
            </a:r>
            <a:r>
              <a:rPr lang="ru-RU" dirty="0" smtClean="0"/>
              <a:t>: </a:t>
            </a:r>
            <a:r>
              <a:rPr lang="ru-RU" sz="3600" b="0" dirty="0" smtClean="0"/>
              <a:t>группы продлённого дня организуются для социальной защиты обучающихся и обеспечивают условия для проведения внеурочной деятельности с ними.</a:t>
            </a:r>
            <a:endParaRPr lang="ru-RU" sz="3600" b="0" dirty="0"/>
          </a:p>
        </p:txBody>
      </p:sp>
    </p:spTree>
    <p:extLst>
      <p:ext uri="{BB962C8B-B14F-4D97-AF65-F5344CB8AC3E}">
        <p14:creationId xmlns="" xmlns:p14="http://schemas.microsoft.com/office/powerpoint/2010/main" val="2050816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9516">
        <p14:prism/>
      </p:transition>
    </mc:Choice>
    <mc:Fallback>
      <p:transition spd="slow" advTm="95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5616624"/>
          </a:xfrm>
        </p:spPr>
        <p:txBody>
          <a:bodyPr>
            <a:normAutofit/>
          </a:bodyPr>
          <a:lstStyle/>
          <a:p>
            <a:r>
              <a:rPr lang="ru-RU" sz="3600" b="0" dirty="0" smtClean="0"/>
              <a:t>В режиме дня должны обязательно предусматриваться: прогулка, питание, самоподготовка, кружковая работа, внеурочная деятельность.</a:t>
            </a:r>
            <a:br>
              <a:rPr lang="ru-RU" sz="3600" b="0" dirty="0" smtClean="0"/>
            </a:br>
            <a:endParaRPr lang="ru-RU" sz="3600" b="0" dirty="0"/>
          </a:p>
        </p:txBody>
      </p:sp>
    </p:spTree>
    <p:extLst>
      <p:ext uri="{BB962C8B-B14F-4D97-AF65-F5344CB8AC3E}">
        <p14:creationId xmlns="" xmlns:p14="http://schemas.microsoft.com/office/powerpoint/2010/main" val="903979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 advTm="9322">
        <p14:glitter pattern="hexagon"/>
      </p:transition>
    </mc:Choice>
    <mc:Fallback>
      <p:transition spd="slow" advTm="93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sz="4900" i="1" dirty="0" smtClean="0"/>
              <a:t>Отдых на свежем воздухе. </a:t>
            </a:r>
            <a:br>
              <a:rPr lang="ru-RU" sz="4900" i="1" dirty="0" smtClean="0"/>
            </a:br>
            <a:r>
              <a:rPr lang="ru-RU" sz="4000" b="0" dirty="0" smtClean="0"/>
              <a:t>После окончания учебных занятий в школе для восстановления работоспособности обучающихся перед выполнением домашних заданий организуются, прогулки,  спортивные и подвижные игры.</a:t>
            </a:r>
            <a:endParaRPr lang="ru-RU" sz="4000" b="0" dirty="0"/>
          </a:p>
        </p:txBody>
      </p:sp>
    </p:spTree>
    <p:extLst>
      <p:ext uri="{BB962C8B-B14F-4D97-AF65-F5344CB8AC3E}">
        <p14:creationId xmlns="" xmlns:p14="http://schemas.microsoft.com/office/powerpoint/2010/main" val="1432894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1979">
        <p:blinds dir="vert"/>
      </p:transition>
    </mc:Choice>
    <mc:Fallback>
      <p:transition spd="slow" advTm="11979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ru-RU" sz="4400" i="1" dirty="0" smtClean="0"/>
              <a:t>Питание.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0" dirty="0" smtClean="0"/>
              <a:t>Правильно организованное и рациональное питание является важнейшим оздоровительным фактором.</a:t>
            </a:r>
            <a:endParaRPr lang="ru-RU" sz="3600" b="0" dirty="0"/>
          </a:p>
        </p:txBody>
      </p:sp>
    </p:spTree>
    <p:extLst>
      <p:ext uri="{BB962C8B-B14F-4D97-AF65-F5344CB8AC3E}">
        <p14:creationId xmlns="" xmlns:p14="http://schemas.microsoft.com/office/powerpoint/2010/main" val="3536940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8199">
        <p:checker/>
      </p:transition>
    </mc:Choice>
    <mc:Fallback>
      <p:transition spd="slow" advTm="8199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/>
          <a:lstStyle/>
          <a:p>
            <a:r>
              <a:rPr lang="ru-RU" sz="4400" i="1" dirty="0" smtClean="0"/>
              <a:t>Самоподготовка.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600" b="0" dirty="0" smtClean="0"/>
              <a:t>Одна из основных форм организации учебного процесса в </a:t>
            </a:r>
            <a:r>
              <a:rPr lang="ru-RU" sz="3600" b="0" dirty="0" err="1" smtClean="0"/>
              <a:t>гпд</a:t>
            </a:r>
            <a:r>
              <a:rPr lang="ru-RU" sz="3600" b="0" dirty="0" smtClean="0"/>
              <a:t>. Это обязательные ежедневные занятия на которых школьники самостоятельно выполняют учебные задания в отведённое время под руководством воспитателя.</a:t>
            </a:r>
            <a:endParaRPr lang="ru-RU" sz="3600" b="0" dirty="0"/>
          </a:p>
        </p:txBody>
      </p:sp>
    </p:spTree>
    <p:extLst>
      <p:ext uri="{BB962C8B-B14F-4D97-AF65-F5344CB8AC3E}">
        <p14:creationId xmlns="" xmlns:p14="http://schemas.microsoft.com/office/powerpoint/2010/main" val="1565075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17047">
        <p14:ripple/>
      </p:transition>
    </mc:Choice>
    <mc:Fallback>
      <p:transition spd="slow" advTm="170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22714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/>
              <a:t>Цель самоподготовки : </a:t>
            </a:r>
            <a:br>
              <a:rPr lang="ru-RU" sz="4900" i="1" dirty="0" smtClean="0"/>
            </a:br>
            <a:r>
              <a:rPr lang="ru-RU" sz="4000" b="0" dirty="0" smtClean="0"/>
              <a:t>прививать учащимся навыки самообразовательной работы. Основными этапами самоподготовки    являются                                               * подготовка детей к работе;</a:t>
            </a:r>
            <a:r>
              <a:rPr lang="ru-RU" sz="4000" b="0" dirty="0"/>
              <a:t> </a:t>
            </a:r>
            <a:r>
              <a:rPr lang="ru-RU" sz="4000" b="0" dirty="0" smtClean="0"/>
              <a:t>              * самостоятельное изучение      материала;</a:t>
            </a:r>
            <a:br>
              <a:rPr lang="ru-RU" sz="4000" b="0" dirty="0" smtClean="0"/>
            </a:br>
            <a:r>
              <a:rPr lang="ru-RU" sz="4000" b="0" dirty="0" smtClean="0"/>
              <a:t>* самоконтроль и самооценка;</a:t>
            </a:r>
            <a:br>
              <a:rPr lang="ru-RU" sz="4000" b="0" dirty="0" smtClean="0"/>
            </a:br>
            <a:r>
              <a:rPr lang="ru-RU" sz="4000" b="0" dirty="0" smtClean="0"/>
              <a:t>      * заключительный педагогический контроль;</a:t>
            </a:r>
            <a:br>
              <a:rPr lang="ru-RU" sz="4000" b="0" dirty="0" smtClean="0"/>
            </a:br>
            <a:endParaRPr lang="ru-RU" sz="4000" b="0" dirty="0"/>
          </a:p>
        </p:txBody>
      </p:sp>
    </p:spTree>
    <p:extLst>
      <p:ext uri="{BB962C8B-B14F-4D97-AF65-F5344CB8AC3E}">
        <p14:creationId xmlns="" xmlns:p14="http://schemas.microsoft.com/office/powerpoint/2010/main" val="2791727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19571">
        <p14:ripple/>
      </p:transition>
    </mc:Choice>
    <mc:Fallback>
      <p:transition spd="slow" advTm="195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/>
          <a:lstStyle/>
          <a:p>
            <a:r>
              <a:rPr lang="ru-RU" sz="4400" dirty="0" smtClean="0"/>
              <a:t>Игровая и внеурочная деятельность.</a:t>
            </a:r>
            <a:br>
              <a:rPr lang="ru-RU" sz="4400" dirty="0" smtClean="0"/>
            </a:br>
            <a:r>
              <a:rPr lang="ru-RU" dirty="0" smtClean="0"/>
              <a:t> </a:t>
            </a:r>
            <a:r>
              <a:rPr lang="ru-RU" sz="3600" b="0" i="1" dirty="0" smtClean="0"/>
              <a:t>По окончании самоподготовки необходимо организовать игровую или внеурочную деятельность. Это помогает снять эмоциональное и психическое напряжение.</a:t>
            </a:r>
            <a:endParaRPr lang="ru-RU" sz="3600" b="0" i="1" dirty="0"/>
          </a:p>
        </p:txBody>
      </p:sp>
    </p:spTree>
    <p:extLst>
      <p:ext uri="{BB962C8B-B14F-4D97-AF65-F5344CB8AC3E}">
        <p14:creationId xmlns="" xmlns:p14="http://schemas.microsoft.com/office/powerpoint/2010/main" val="351648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12260">
        <p14:doors dir="vert"/>
      </p:transition>
    </mc:Choice>
    <mc:Fallback>
      <p:transition spd="slow" advTm="122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ru-RU" sz="4400" i="1" dirty="0" smtClean="0"/>
              <a:t>Организация внеурочной деятельности,</a:t>
            </a:r>
            <a:br>
              <a:rPr lang="ru-RU" sz="4400" i="1" dirty="0" smtClean="0"/>
            </a:br>
            <a:r>
              <a:rPr lang="ru-RU" sz="4400" i="1" dirty="0" smtClean="0"/>
              <a:t> </a:t>
            </a:r>
            <a:br>
              <a:rPr lang="ru-RU" sz="4400" i="1" dirty="0" smtClean="0"/>
            </a:br>
            <a:r>
              <a:rPr lang="ru-RU" sz="3600" b="0" dirty="0" smtClean="0"/>
              <a:t>это коллективные работы детей</a:t>
            </a:r>
            <a:endParaRPr lang="ru-RU" sz="3600" b="0" dirty="0"/>
          </a:p>
        </p:txBody>
      </p:sp>
    </p:spTree>
    <p:extLst>
      <p:ext uri="{BB962C8B-B14F-4D97-AF65-F5344CB8AC3E}">
        <p14:creationId xmlns="" xmlns:p14="http://schemas.microsoft.com/office/powerpoint/2010/main" val="4092250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747">
        <p14:ferris dir="l"/>
      </p:transition>
    </mc:Choice>
    <mc:Fallback>
      <p:transition spd="slow" advTm="57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413</TotalTime>
  <Words>130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Организация и режим работы группы продлённого дня.</vt:lpstr>
      <vt:lpstr>Цель : группы продлённого дня организуются для социальной защиты обучающихся и обеспечивают условия для проведения внеурочной деятельности с ними.</vt:lpstr>
      <vt:lpstr>В режиме дня должны обязательно предусматриваться: прогулка, питание, самоподготовка, кружковая работа, внеурочная деятельность. </vt:lpstr>
      <vt:lpstr>Отдых на свежем воздухе.  После окончания учебных занятий в школе для восстановления работоспособности обучающихся перед выполнением домашних заданий организуются, прогулки,  спортивные и подвижные игры.</vt:lpstr>
      <vt:lpstr>Питание. Правильно организованное и рациональное питание является важнейшим оздоровительным фактором.</vt:lpstr>
      <vt:lpstr>Самоподготовка. Одна из основных форм организации учебного процесса в гпд. Это обязательные ежедневные занятия на которых школьники самостоятельно выполняют учебные задания в отведённое время под руководством воспитателя.</vt:lpstr>
      <vt:lpstr>Цель самоподготовки :  прививать учащимся навыки самообразовательной работы. Основными этапами самоподготовки    являются                                               * подготовка детей к работе;               * самостоятельное изучение      материала; * самоконтроль и самооценка;       * заключительный педагогический контроль; </vt:lpstr>
      <vt:lpstr>Игровая и внеурочная деятельность.  По окончании самоподготовки необходимо организовать игровую или внеурочную деятельность. Это помогает снять эмоциональное и психическое напряжение.</vt:lpstr>
      <vt:lpstr>Организация внеурочной деятельности,   это коллективные работы детей</vt:lpstr>
      <vt:lpstr>Подарки своими руками.</vt:lpstr>
      <vt:lpstr>Коллективная работа. Ваза с цветами из пуговиц и проволоки.</vt:lpstr>
      <vt:lpstr>Вечер загадок.</vt:lpstr>
      <vt:lpstr>Новогодние чаепитие. Рассказывание стихов.</vt:lpstr>
      <vt:lpstr>В группе продлённого дня организуется и проводится внеурочная учебная и воспитательная работа, а так же общественно полезная и культурно-досуговая работа с детьми. </vt:lpstr>
      <vt:lpstr>Спасибо за внимание.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детей в ГПД.</dc:title>
  <dc:creator>User</dc:creator>
  <cp:lastModifiedBy>User</cp:lastModifiedBy>
  <cp:revision>42</cp:revision>
  <dcterms:created xsi:type="dcterms:W3CDTF">2013-02-10T16:58:11Z</dcterms:created>
  <dcterms:modified xsi:type="dcterms:W3CDTF">2013-03-29T06:47:38Z</dcterms:modified>
</cp:coreProperties>
</file>