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83" r:id="rId3"/>
    <p:sldId id="284" r:id="rId4"/>
    <p:sldId id="260" r:id="rId5"/>
    <p:sldId id="264" r:id="rId6"/>
    <p:sldId id="266" r:id="rId7"/>
    <p:sldId id="279" r:id="rId8"/>
    <p:sldId id="261" r:id="rId9"/>
    <p:sldId id="262" r:id="rId10"/>
    <p:sldId id="265" r:id="rId11"/>
    <p:sldId id="281" r:id="rId12"/>
    <p:sldId id="287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8" r:id="rId25"/>
    <p:sldId id="280" r:id="rId26"/>
    <p:sldId id="282" r:id="rId27"/>
    <p:sldId id="286" r:id="rId28"/>
    <p:sldId id="26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FDD6-6C6C-446C-B192-DF0730F571DF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772CB-EE1A-4BCF-B222-D57E7FFCE6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9346C-A12B-42F8-A692-C0C950D63530}" type="slidenum">
              <a:rPr lang="ru-RU"/>
              <a:pPr/>
              <a:t>2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B550C-BA13-421E-AB23-83DF569E6481}" type="slidenum">
              <a:rPr lang="ru-RU"/>
              <a:pPr/>
              <a:t>3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3D816-B79D-4ADA-B822-C9D41DDA3435}" type="slidenum">
              <a:rPr lang="ru-RU"/>
              <a:pPr/>
              <a:t>27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A6721C-8286-4A8F-826E-9D9613C53AAB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17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17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17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17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7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7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696DC-F851-43E5-AE7C-EF371CB966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915F4-53CD-47AC-B042-F8CADAE6F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95BD5D-B035-45E0-A82E-FA62D9ACCA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4606F0-79A5-46C0-A362-DEC1441E6E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D012E1-FEED-4216-BA1A-08A34869FF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2F788F-C863-419F-B7BA-221B9EAF0A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54E3-E409-47AD-9E7D-4BE64C78F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9C277-29A8-4BD6-A946-EF7D2A630F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7445D-57CC-47CD-A95F-10EDAB8A29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A393D-3B26-4C4E-9FBF-49457E242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38692-D0B5-48FB-9CD1-FB88314915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FC141-5E80-41AD-90C5-ADA20F71C0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F095D-093E-4358-891D-4695C67F9C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3A58-849B-422E-A569-28F80A753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D4BE-234A-4C75-A6FA-F19B14C98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DC32F9-6808-4F69-938D-52D8936BEC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7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7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7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07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7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7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7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07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12" Type="http://schemas.openxmlformats.org/officeDocument/2006/relationships/slide" Target="slide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9.xml"/><Relationship Id="rId7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slide" Target="slide14.xml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5;&#1088;&#1086;&#1077;&#1082;&#1090;&#1099;\&#1055;&#1088;&#1086;&#1077;&#1082;&#1090;%20&#1055;&#1044;&#1044;\&#1055;&#1044;&#1044;\signal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gif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&#1057;&#1080;&#1075;&#1085;&#1072;&#1083;%20&#1087;&#1088;&#1086;&#1077;&#1079;%20&#1084;&#1072;&#1096;2.mp3" TargetMode="External"/><Relationship Id="rId6" Type="http://schemas.openxmlformats.org/officeDocument/2006/relationships/image" Target="../media/image12.jpeg"/><Relationship Id="rId5" Type="http://schemas.openxmlformats.org/officeDocument/2006/relationships/hyperlink" Target="http://images.google.ru/imgres?imgurl=http://festival.1september.ru/2005_2006/articles/314204/Image853.gif&amp;imgrefurl=http://festival.1september.ru/2005_2006/index.php?numb_artic=314204&amp;h=92&amp;w=92&amp;sz=1&amp;hl=ru&amp;start=606&amp;tbnid=bw5pvR46-LnjMM:&amp;tbnh=79&amp;tbnw=79&amp;prev=/images?q=%D0%B7%D0%BD%D0%B0%D0%BA%D0%B8+%D0%B4%D0%BE%D1%80%D0%BE%D0%B6%D0%BD%D1%8B%D0%B5+&amp;start=600&amp;ndsp=20&amp;svnum=10&amp;hl=ru&amp;newwindow=1&amp;sa=N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1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752600"/>
            <a:ext cx="6172200" cy="3784600"/>
          </a:xfrm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Большое путешествие</a:t>
            </a:r>
            <a:r>
              <a:rPr lang="ru-RU"/>
              <a:t> </a:t>
            </a:r>
            <a:r>
              <a:rPr lang="ru-RU">
                <a:solidFill>
                  <a:srgbClr val="3333FF"/>
                </a:solidFill>
              </a:rPr>
              <a:t>по</a:t>
            </a:r>
            <a:r>
              <a:rPr lang="ru-RU"/>
              <a:t> Правилам Дорожного Движения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Oval 12"/>
          <p:cNvSpPr>
            <a:spLocks noChangeArrowheads="1"/>
          </p:cNvSpPr>
          <p:nvPr/>
        </p:nvSpPr>
        <p:spPr bwMode="auto">
          <a:xfrm>
            <a:off x="684213" y="4149725"/>
            <a:ext cx="914400" cy="914400"/>
          </a:xfrm>
          <a:prstGeom prst="ellipse">
            <a:avLst/>
          </a:prstGeom>
          <a:solidFill>
            <a:srgbClr val="0080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6600"/>
              </a:solidFill>
            </a:endParaRPr>
          </a:p>
        </p:txBody>
      </p:sp>
      <p:sp>
        <p:nvSpPr>
          <p:cNvPr id="98318" name="Oval 14"/>
          <p:cNvSpPr>
            <a:spLocks noChangeArrowheads="1"/>
          </p:cNvSpPr>
          <p:nvPr/>
        </p:nvSpPr>
        <p:spPr bwMode="auto">
          <a:xfrm>
            <a:off x="684213" y="2492375"/>
            <a:ext cx="914400" cy="914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611188" y="765175"/>
            <a:ext cx="914400" cy="914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21" name="Rectangle 17"/>
          <p:cNvSpPr>
            <a:spLocks noGrp="1" noChangeArrowheads="1"/>
          </p:cNvSpPr>
          <p:nvPr>
            <p:ph idx="1"/>
          </p:nvPr>
        </p:nvSpPr>
        <p:spPr>
          <a:xfrm>
            <a:off x="2051050" y="620713"/>
            <a:ext cx="6562725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</a:rPr>
              <a:t>На светофоре – красный свет!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</a:rPr>
              <a:t>		Опасен путь,-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0000"/>
                </a:solidFill>
              </a:rPr>
              <a:t>		Прохода нет!</a:t>
            </a: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А если желтый свет горит,-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		Он – «Приготовься!» - говорит.</a:t>
            </a: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006600"/>
                </a:solidFill>
              </a:rPr>
              <a:t>Зеленый вспыхнул впереди – 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006600"/>
                </a:solidFill>
              </a:rPr>
              <a:t>		Свободен путь – переходи.</a:t>
            </a: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0066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488238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Откуда</a:t>
            </a:r>
            <a:r>
              <a:rPr lang="ru-RU" sz="4000" b="1" smtClean="0">
                <a:solidFill>
                  <a:srgbClr val="FF6600"/>
                </a:solidFill>
              </a:rPr>
              <a:t> </a:t>
            </a:r>
            <a:r>
              <a:rPr lang="ru-RU" b="1" smtClean="0">
                <a:solidFill>
                  <a:srgbClr val="FF6600"/>
                </a:solidFill>
              </a:rPr>
              <a:t>взялся</a:t>
            </a:r>
            <a:r>
              <a:rPr lang="ru-RU" sz="4000" b="1" smtClean="0">
                <a:solidFill>
                  <a:srgbClr val="FF6600"/>
                </a:solidFill>
              </a:rPr>
              <a:t> светофор?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5 августа—день рождения светофора. Первое устройство было установлено на улицах Лондона в 1868 году. Желтого цвета тогда не было.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Первый электрический трехцветный светофор  появился в 1918 году в Нью-Йорке.</a:t>
            </a:r>
            <a:endParaRPr lang="ru-RU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 </a:t>
            </a:r>
          </a:p>
        </p:txBody>
      </p:sp>
      <p:pic>
        <p:nvPicPr>
          <p:cNvPr id="5124" name="Picture 10" descr="м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м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365625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raznoe15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4149725"/>
            <a:ext cx="1079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1188" y="404813"/>
            <a:ext cx="503237" cy="1223962"/>
            <a:chOff x="431" y="255"/>
            <a:chExt cx="317" cy="771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31" y="255"/>
              <a:ext cx="317" cy="771"/>
              <a:chOff x="431" y="255"/>
              <a:chExt cx="317" cy="771"/>
            </a:xfrm>
          </p:grpSpPr>
          <p:sp>
            <p:nvSpPr>
              <p:cNvPr id="5131" name="Rectangle 15"/>
              <p:cNvSpPr>
                <a:spLocks noChangeArrowheads="1"/>
              </p:cNvSpPr>
              <p:nvPr/>
            </p:nvSpPr>
            <p:spPr bwMode="auto">
              <a:xfrm>
                <a:off x="431" y="255"/>
                <a:ext cx="317" cy="771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" name="Oval 16"/>
              <p:cNvSpPr>
                <a:spLocks noChangeArrowheads="1"/>
              </p:cNvSpPr>
              <p:nvPr/>
            </p:nvSpPr>
            <p:spPr bwMode="auto">
              <a:xfrm>
                <a:off x="476" y="391"/>
                <a:ext cx="227" cy="22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3" name="Oval 17"/>
              <p:cNvSpPr>
                <a:spLocks noChangeArrowheads="1"/>
              </p:cNvSpPr>
              <p:nvPr/>
            </p:nvSpPr>
            <p:spPr bwMode="auto">
              <a:xfrm>
                <a:off x="476" y="709"/>
                <a:ext cx="227" cy="227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29" name="AutoShape 19"/>
            <p:cNvSpPr>
              <a:spLocks noChangeArrowheads="1"/>
            </p:cNvSpPr>
            <p:nvPr/>
          </p:nvSpPr>
          <p:spPr bwMode="auto">
            <a:xfrm>
              <a:off x="431" y="300"/>
              <a:ext cx="317" cy="273"/>
            </a:xfrm>
            <a:custGeom>
              <a:avLst/>
              <a:gdLst>
                <a:gd name="T0" fmla="*/ 159 w 21600"/>
                <a:gd name="T1" fmla="*/ 0 h 21600"/>
                <a:gd name="T2" fmla="*/ 40 w 21600"/>
                <a:gd name="T3" fmla="*/ 137 h 21600"/>
                <a:gd name="T4" fmla="*/ 159 w 21600"/>
                <a:gd name="T5" fmla="*/ 68 h 21600"/>
                <a:gd name="T6" fmla="*/ 277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AutoShape 20"/>
            <p:cNvSpPr>
              <a:spLocks noChangeArrowheads="1"/>
            </p:cNvSpPr>
            <p:nvPr/>
          </p:nvSpPr>
          <p:spPr bwMode="auto">
            <a:xfrm>
              <a:off x="431" y="618"/>
              <a:ext cx="317" cy="273"/>
            </a:xfrm>
            <a:custGeom>
              <a:avLst/>
              <a:gdLst>
                <a:gd name="T0" fmla="*/ 159 w 21600"/>
                <a:gd name="T1" fmla="*/ 0 h 21600"/>
                <a:gd name="T2" fmla="*/ 40 w 21600"/>
                <a:gd name="T3" fmla="*/ 137 h 21600"/>
                <a:gd name="T4" fmla="*/ 159 w 21600"/>
                <a:gd name="T5" fmla="*/ 68 h 21600"/>
                <a:gd name="T6" fmla="*/ 277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7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22860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715272" cy="3286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Всем кто любит погулять</a:t>
            </a:r>
          </a:p>
          <a:p>
            <a:pPr algn="ctr"/>
            <a:r>
              <a:rPr lang="ru-RU" sz="4000" kern="10" dirty="0" smtClean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  Всем без исключения</a:t>
            </a:r>
          </a:p>
          <a:p>
            <a:pPr algn="ctr"/>
            <a:r>
              <a:rPr lang="ru-RU" sz="4000" kern="10" dirty="0" smtClean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  Нужно помнить,</a:t>
            </a:r>
          </a:p>
          <a:p>
            <a:pPr algn="ctr"/>
            <a:r>
              <a:rPr lang="ru-RU" sz="4000" kern="10" dirty="0" smtClean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  Нужно знать</a:t>
            </a:r>
          </a:p>
          <a:p>
            <a:pPr algn="ctr"/>
            <a:r>
              <a:rPr lang="ru-RU" sz="4000" kern="10" dirty="0" smtClean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Impact"/>
              </a:rPr>
              <a:t>  Правила движения.</a:t>
            </a:r>
            <a:endParaRPr lang="ru-RU" sz="4000" kern="10" dirty="0">
              <a:ln w="19050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Impac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781800" cy="990600"/>
          </a:xfrm>
        </p:spPr>
        <p:txBody>
          <a:bodyPr/>
          <a:lstStyle/>
          <a:p>
            <a:r>
              <a:rPr lang="ru-RU" sz="5400" b="1">
                <a:solidFill>
                  <a:srgbClr val="3333FF"/>
                </a:solidFill>
              </a:rPr>
              <a:t>Дорожные знаки</a:t>
            </a:r>
          </a:p>
        </p:txBody>
      </p:sp>
      <p:graphicFrame>
        <p:nvGraphicFramePr>
          <p:cNvPr id="78882" name="Group 34"/>
          <p:cNvGraphicFramePr>
            <a:graphicFrameLocks noGrp="1"/>
          </p:cNvGraphicFramePr>
          <p:nvPr>
            <p:ph sz="half" idx="4294967295"/>
          </p:nvPr>
        </p:nvGraphicFramePr>
        <p:xfrm>
          <a:off x="0" y="1828800"/>
          <a:ext cx="6629400" cy="3657600"/>
        </p:xfrm>
        <a:graphic>
          <a:graphicData uri="http://schemas.openxmlformats.org/drawingml/2006/table">
            <a:tbl>
              <a:tblPr/>
              <a:tblGrid>
                <a:gridCol w="3314700"/>
                <a:gridCol w="3314700"/>
              </a:tblGrid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888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7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3800"/>
            <a:ext cx="28956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8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050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" name="Picture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" y="457200"/>
            <a:ext cx="7921625" cy="1150938"/>
          </a:xfrm>
          <a:prstGeom prst="actionButtonBlank">
            <a:avLst/>
          </a:prstGeom>
          <a:solidFill>
            <a:srgbClr val="CCFFFF">
              <a:alpha val="78000"/>
            </a:srgbClr>
          </a:solidFill>
          <a:ln w="47625">
            <a:solidFill>
              <a:srgbClr val="00008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kumimoji="0" lang="ru-RU" sz="4400" b="1">
                <a:solidFill>
                  <a:srgbClr val="CC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29699" name="Picture 3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1797050"/>
            <a:ext cx="2346325" cy="4170363"/>
          </a:xfrm>
          <a:prstGeom prst="rect">
            <a:avLst/>
          </a:prstGeom>
          <a:noFill/>
        </p:spPr>
      </p:pic>
      <p:sp>
        <p:nvSpPr>
          <p:cNvPr id="2970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38" y="2085975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21100" y="23368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7600" y="2085975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96025" y="2085975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38" y="3382963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7600" y="3382963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96025" y="3382963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38" y="4678363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7600" y="4678363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96025" y="4678363"/>
            <a:ext cx="1152525" cy="1152525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68900" y="22606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9712" name="WordArt 1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40500" y="2260600"/>
            <a:ext cx="68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29713" name="WordArt 17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21100" y="36322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29714" name="WordArt 18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68900" y="36322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9715" name="WordArt 1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40500" y="36322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9716" name="WordArt 20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97300" y="49276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29717" name="WordArt 2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68900" y="49276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29718" name="WordArt 22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40500" y="49276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990600" y="762000"/>
            <a:ext cx="73914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3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31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38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29720" name="AutoShape 2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08700" y="6172200"/>
            <a:ext cx="28067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Выход 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1571625" y="6223000"/>
            <a:ext cx="38084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Выберите номер вопроса и щёлкните 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левой клавишей мыши по цифре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4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5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8"/>
                  </p:tgtEl>
                </p:cond>
              </p:nextCondLst>
            </p:seq>
          </p:childTnLst>
        </p:cTn>
      </p:par>
    </p:tnLst>
    <p:bldLst>
      <p:bldP spid="29702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6" grpId="0" animBg="1"/>
      <p:bldP spid="29717" grpId="0" animBg="1"/>
      <p:bldP spid="297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676400" y="609600"/>
            <a:ext cx="617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072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45200" y="6172200"/>
            <a:ext cx="28702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2963" cy="8382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WordArt 9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3505200" y="1600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Что обозначает этот знак?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О чём он говорит?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524000" y="2819400"/>
            <a:ext cx="739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Знак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700" i="1" u="sng">
                <a:solidFill>
                  <a:srgbClr val="FF0000"/>
                </a:solidFill>
              </a:rPr>
              <a:t>Дорога с односторонним движением</a:t>
            </a:r>
            <a:r>
              <a:rPr kumimoji="0" lang="ru-RU" sz="2800">
                <a:solidFill>
                  <a:srgbClr val="660066"/>
                </a:solidFill>
              </a:rPr>
              <a:t>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</a:t>
            </a:r>
            <a:r>
              <a:rPr kumimoji="0" lang="ru-RU" sz="2600">
                <a:solidFill>
                  <a:srgbClr val="660066"/>
                </a:solidFill>
              </a:rPr>
              <a:t>Знак говорит водителям автомобилей и велосипедистам, что на этом участке дороги можно двигаться только в одном направлении. Разворачиваться и ехать в обратном направлении, навстречу движению, нельзя. Это может привести к дорожному происшествию.</a:t>
            </a:r>
            <a:endParaRPr kumimoji="0" lang="ru-RU" sz="2600" b="1">
              <a:solidFill>
                <a:srgbClr val="660066"/>
              </a:solidFill>
            </a:endParaRPr>
          </a:p>
        </p:txBody>
      </p:sp>
      <p:pic>
        <p:nvPicPr>
          <p:cNvPr id="30735" name="Picture 15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838" y="2814638"/>
            <a:ext cx="3141662" cy="3159125"/>
          </a:xfrm>
          <a:prstGeom prst="rect">
            <a:avLst/>
          </a:prstGeom>
          <a:noFill/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29791 -0.2833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07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174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2963" cy="8382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676400" y="609600"/>
            <a:ext cx="617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175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83300" y="6172200"/>
            <a:ext cx="28321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505200" y="1600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Что обозначает этот знак?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Где он устанавливается?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676400" y="28956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Знак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700" i="1" u="sng">
                <a:solidFill>
                  <a:srgbClr val="FF0000"/>
                </a:solidFill>
              </a:rPr>
              <a:t>Двустороннее движение</a:t>
            </a:r>
            <a:r>
              <a:rPr kumimoji="0" lang="ru-RU" sz="2800">
                <a:solidFill>
                  <a:srgbClr val="660066"/>
                </a:solidFill>
              </a:rPr>
              <a:t>»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</a:t>
            </a:r>
            <a:r>
              <a:rPr kumimoji="0" lang="ru-RU" sz="2600">
                <a:solidFill>
                  <a:srgbClr val="660066"/>
                </a:solidFill>
              </a:rPr>
              <a:t>Такой знак устанавливают на участке улицы или дороги со встречным движением, которому ранее предшествовал участок дороги с односторонним движением. Водители и велосипедисты должны проезжать этот опасный участок дороги с особой осторожностью, снизив скорость. </a:t>
            </a:r>
          </a:p>
        </p:txBody>
      </p:sp>
      <p:pic>
        <p:nvPicPr>
          <p:cNvPr id="31756" name="Picture 12" descr="Рисун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0900" y="2833688"/>
            <a:ext cx="3589338" cy="3114675"/>
          </a:xfrm>
          <a:prstGeom prst="rect">
            <a:avLst/>
          </a:prstGeom>
          <a:noFill/>
        </p:spPr>
      </p:pic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29791 -0.286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17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277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2963" cy="8382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676400" y="609600"/>
            <a:ext cx="609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277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70600" y="6172200"/>
            <a:ext cx="28448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505200" y="15240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Что обозначает этот знак?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О чём он говорит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водителям и пешеходам?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524000" y="3124200"/>
            <a:ext cx="739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Знак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700" i="1" u="sng">
                <a:solidFill>
                  <a:srgbClr val="FF0000"/>
                </a:solidFill>
              </a:rPr>
              <a:t>Место стоянки</a:t>
            </a:r>
            <a:r>
              <a:rPr kumimoji="0" lang="ru-RU" sz="2800">
                <a:solidFill>
                  <a:srgbClr val="660066"/>
                </a:solidFill>
              </a:rPr>
              <a:t>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</a:t>
            </a:r>
            <a:r>
              <a:rPr kumimoji="0" lang="ru-RU" sz="2600">
                <a:solidFill>
                  <a:srgbClr val="660066"/>
                </a:solidFill>
              </a:rPr>
              <a:t>Это знак указывает на место стоянки транспортных средств. Пешеходам нельзя заходить на эту площадку, так как в любую минуту к стоянке может подъехать автомобиль.</a:t>
            </a:r>
          </a:p>
        </p:txBody>
      </p:sp>
      <p:pic>
        <p:nvPicPr>
          <p:cNvPr id="32780" name="Picture 12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2388" y="3076575"/>
            <a:ext cx="3000375" cy="3017838"/>
          </a:xfrm>
          <a:prstGeom prst="rect">
            <a:avLst/>
          </a:prstGeom>
          <a:noFill/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31458 -0.305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27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37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676400" y="609600"/>
            <a:ext cx="617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380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08700" y="6172200"/>
            <a:ext cx="28067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657600" y="1600200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Что обозначает этот знак?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Когда и где он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устанавливается?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676400" y="28956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990099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Знак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700" i="1" u="sng">
                <a:solidFill>
                  <a:srgbClr val="FF0000"/>
                </a:solidFill>
              </a:rPr>
              <a:t>Проход закрыт</a:t>
            </a:r>
            <a:r>
              <a:rPr kumimoji="0" lang="ru-RU" sz="2800">
                <a:solidFill>
                  <a:srgbClr val="660066"/>
                </a:solidFill>
              </a:rPr>
              <a:t>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</a:t>
            </a:r>
            <a:r>
              <a:rPr kumimoji="0" lang="ru-RU" sz="2600">
                <a:solidFill>
                  <a:srgbClr val="660066"/>
                </a:solidFill>
              </a:rPr>
              <a:t>Этот знак запрещает движение пешеходов. Его устанавливают, как правило, в местах, где ведутся какие-либо дорожно-ремонтные работы, около строительных площадок, то есть там, где может возникнуть опасность для жизни пешеходов. </a:t>
            </a:r>
          </a:p>
        </p:txBody>
      </p:sp>
      <p:pic>
        <p:nvPicPr>
          <p:cNvPr id="33805" name="Picture 13" descr="Рисунок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52738"/>
            <a:ext cx="3154363" cy="3171825"/>
          </a:xfrm>
          <a:prstGeom prst="rect">
            <a:avLst/>
          </a:prstGeom>
          <a:noFill/>
        </p:spPr>
      </p:pic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8333 -0.28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380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4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676400" y="609600"/>
            <a:ext cx="609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482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70600" y="6172200"/>
            <a:ext cx="28448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505200" y="1600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Что обозначает этот знак?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Какие действия должен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предпринять водитель?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676400" y="27432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990099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Знак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400" b="1" i="1" u="sng">
                <a:solidFill>
                  <a:srgbClr val="FF0000"/>
                </a:solidFill>
              </a:rPr>
              <a:t>Движение без остановки запрещено</a:t>
            </a:r>
            <a:r>
              <a:rPr kumimoji="0" lang="ru-RU" sz="2800">
                <a:solidFill>
                  <a:srgbClr val="660066"/>
                </a:solidFill>
              </a:rPr>
              <a:t>»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 </a:t>
            </a:r>
            <a:r>
              <a:rPr kumimoji="0" lang="ru-RU" sz="2600">
                <a:solidFill>
                  <a:srgbClr val="660066"/>
                </a:solidFill>
              </a:rPr>
              <a:t>Знак окрашен в красный цвет. Его устанавливают перед перекрёстками улиц и дорог с большим движением.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>
                <a:solidFill>
                  <a:srgbClr val="660066"/>
                </a:solidFill>
              </a:rPr>
              <a:t>   Увидев этот знак , водители автомобилей и велосипедисты должны остановиться и пропустить транспортные средства в поперечном направлении. После этого можно начать движение через перекрёсток.</a:t>
            </a:r>
          </a:p>
        </p:txBody>
      </p:sp>
      <p:pic>
        <p:nvPicPr>
          <p:cNvPr id="34827" name="Picture 11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19400"/>
            <a:ext cx="3276600" cy="3276600"/>
          </a:xfrm>
          <a:prstGeom prst="rect">
            <a:avLst/>
          </a:prstGeom>
          <a:noFill/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48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30417 -0.29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69850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Счастливого пути!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187450" y="1700213"/>
            <a:ext cx="4321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Я -пешеход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 flipV="1">
            <a:off x="5967731" y="3527744"/>
            <a:ext cx="45719" cy="45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755650" y="5229225"/>
            <a:ext cx="4752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Я - пассажир</a:t>
            </a:r>
          </a:p>
        </p:txBody>
      </p:sp>
      <p:pic>
        <p:nvPicPr>
          <p:cNvPr id="7180" name="Picture 12" descr="BD0600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52513"/>
            <a:ext cx="2663825" cy="1800225"/>
          </a:xfrm>
          <a:prstGeom prst="rect">
            <a:avLst/>
          </a:prstGeom>
          <a:noFill/>
        </p:spPr>
      </p:pic>
      <p:pic>
        <p:nvPicPr>
          <p:cNvPr id="7182" name="Picture 14" descr="J00790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5013325"/>
            <a:ext cx="2808288" cy="1439863"/>
          </a:xfrm>
          <a:prstGeom prst="rect">
            <a:avLst/>
          </a:prstGeom>
          <a:noFill/>
        </p:spPr>
      </p:pic>
      <p:pic>
        <p:nvPicPr>
          <p:cNvPr id="2050" name="Picture 2" descr="E:\карт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428868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7" grpId="0" animBg="1"/>
      <p:bldP spid="7178" grpId="0" animBg="1"/>
      <p:bldP spid="71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584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FFFF00"/>
              </a:gs>
              <a:gs pos="100000">
                <a:srgbClr val="FF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676400" y="609600"/>
            <a:ext cx="617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5848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172200"/>
            <a:ext cx="28194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581400" y="16002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Что обозначает этот знак?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Как должен поступить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 водитель и велосипедист?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524000" y="28956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    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Знак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400" b="1" i="1" u="sng">
                <a:solidFill>
                  <a:srgbClr val="FF0000"/>
                </a:solidFill>
              </a:rPr>
              <a:t>Пересечение с трамвайной линией</a:t>
            </a:r>
            <a:r>
              <a:rPr kumimoji="0" lang="ru-RU" sz="2800">
                <a:solidFill>
                  <a:srgbClr val="660066"/>
                </a:solidFill>
              </a:rPr>
              <a:t>»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</a:t>
            </a:r>
            <a:r>
              <a:rPr kumimoji="0" lang="ru-RU" sz="2600">
                <a:solidFill>
                  <a:srgbClr val="660066"/>
                </a:solidFill>
              </a:rPr>
              <a:t>В некоторых городах дорогу часто пересекают трамвайные линии. Они опасны для водителей и пешеходов. Пешеходы, велосипедисты и водители автомашин должны полностью убедиться в том, что нет приближающегося трамвая, и только после этого можно пересекать трамвайные пути.</a:t>
            </a:r>
          </a:p>
        </p:txBody>
      </p:sp>
      <p:pic>
        <p:nvPicPr>
          <p:cNvPr id="35850" name="Picture 10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752725"/>
            <a:ext cx="3810000" cy="3303588"/>
          </a:xfrm>
          <a:prstGeom prst="rect">
            <a:avLst/>
          </a:prstGeom>
          <a:noFill/>
        </p:spPr>
      </p:pic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58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6666 -0.286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68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676400" y="609600"/>
            <a:ext cx="609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6872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172200"/>
            <a:ext cx="28194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657600" y="1600200"/>
            <a:ext cx="525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>
                <a:solidFill>
                  <a:srgbClr val="000066"/>
                </a:solidFill>
              </a:rPr>
              <a:t>- Что обозначают эти знаки?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Где их можно встретить?</a:t>
            </a:r>
          </a:p>
        </p:txBody>
      </p:sp>
      <p:pic>
        <p:nvPicPr>
          <p:cNvPr id="36874" name="Picture 10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14600"/>
            <a:ext cx="3733800" cy="3236913"/>
          </a:xfrm>
          <a:prstGeom prst="rect">
            <a:avLst/>
          </a:prstGeom>
          <a:noFill/>
        </p:spPr>
      </p:pic>
      <p:pic>
        <p:nvPicPr>
          <p:cNvPr id="36875" name="Picture 11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600325"/>
            <a:ext cx="3657600" cy="3170238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276600" y="24384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990099"/>
                </a:solidFill>
              </a:rPr>
              <a:t>    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      Знаки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400" b="1" i="1" u="sng">
                <a:solidFill>
                  <a:srgbClr val="FF0000"/>
                </a:solidFill>
              </a:rPr>
              <a:t>Крутой подъём</a:t>
            </a:r>
            <a:r>
              <a:rPr kumimoji="0" lang="ru-RU" sz="2800">
                <a:solidFill>
                  <a:srgbClr val="660066"/>
                </a:solidFill>
              </a:rPr>
              <a:t>»,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          «</a:t>
            </a:r>
            <a:r>
              <a:rPr kumimoji="0" lang="ru-RU" sz="2400" b="1" i="1" u="sng">
                <a:solidFill>
                  <a:srgbClr val="FF0000"/>
                </a:solidFill>
              </a:rPr>
              <a:t>Крутой  спуск</a:t>
            </a:r>
            <a:r>
              <a:rPr kumimoji="0" lang="ru-RU" sz="2800">
                <a:solidFill>
                  <a:srgbClr val="660066"/>
                </a:solidFill>
              </a:rPr>
              <a:t>»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>
                <a:solidFill>
                  <a:srgbClr val="660066"/>
                </a:solidFill>
              </a:rPr>
              <a:t>   </a:t>
            </a:r>
            <a:r>
              <a:rPr kumimoji="0" lang="ru-RU" sz="2600">
                <a:solidFill>
                  <a:srgbClr val="660066"/>
                </a:solidFill>
              </a:rPr>
              <a:t>На дорогах встречаются крутые подъёмы и спуски. О их появлении на пути водителей автомобилей и велосипедистов устанавливают эти знаки. В этих местах надо ехать с особой осторожностью. 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68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9167 -0.265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13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68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4875 0.05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789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76400" y="609600"/>
            <a:ext cx="6096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789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70600" y="6172200"/>
            <a:ext cx="28448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886200" y="1600200"/>
            <a:ext cx="525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Какое название имеет этот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знак?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О чём он говорит?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828800" y="28956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    			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      			Знак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400" b="1" i="1" u="sng">
                <a:solidFill>
                  <a:srgbClr val="FF0000"/>
                </a:solidFill>
              </a:rPr>
              <a:t>Пункт первой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400" b="1" i="1">
                <a:solidFill>
                  <a:srgbClr val="FF0000"/>
                </a:solidFill>
              </a:rPr>
              <a:t>         			</a:t>
            </a:r>
            <a:r>
              <a:rPr kumimoji="0" lang="ru-RU" sz="2400" b="1" i="1" u="sng">
                <a:solidFill>
                  <a:srgbClr val="FF0000"/>
                </a:solidFill>
              </a:rPr>
              <a:t>медицинской помощи</a:t>
            </a:r>
            <a:r>
              <a:rPr kumimoji="0" lang="ru-RU" sz="2800">
                <a:solidFill>
                  <a:srgbClr val="660066"/>
                </a:solidFill>
              </a:rPr>
              <a:t>»,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>
                <a:solidFill>
                  <a:srgbClr val="660066"/>
                </a:solidFill>
              </a:rPr>
              <a:t>   Это знак оповещает водителей и пассажиров о том, что неподалёку от дороги находится пункт неотложной помощи.</a:t>
            </a:r>
          </a:p>
        </p:txBody>
      </p:sp>
      <p:pic>
        <p:nvPicPr>
          <p:cNvPr id="37898" name="Picture 10" descr="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819400"/>
            <a:ext cx="2649538" cy="3276600"/>
          </a:xfrm>
          <a:prstGeom prst="rect">
            <a:avLst/>
          </a:prstGeom>
          <a:noFill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789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022E-16 L -0.26979 -0.238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Новый рисунок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66800" cy="1066800"/>
          </a:xfrm>
          <a:prstGeom prst="rect">
            <a:avLst/>
          </a:prstGeom>
          <a:noFill/>
        </p:spPr>
      </p:pic>
      <p:sp>
        <p:nvSpPr>
          <p:cNvPr id="389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304800"/>
            <a:ext cx="847725" cy="838200"/>
          </a:xfrm>
          <a:prstGeom prst="actionButtonBlank">
            <a:avLst/>
          </a:prstGeom>
          <a:gradFill rotWithShape="1">
            <a:gsLst>
              <a:gs pos="0">
                <a:srgbClr val="99FF66"/>
              </a:gs>
              <a:gs pos="100000">
                <a:srgbClr val="009900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153400" y="533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444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676400" y="609600"/>
            <a:ext cx="6172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800" b="1" i="1">
                <a:solidFill>
                  <a:srgbClr val="FF0000"/>
                </a:solidFill>
                <a:latin typeface="Tahoma" pitchFamily="34" charset="0"/>
              </a:rPr>
              <a:t>Игра</a:t>
            </a:r>
            <a:r>
              <a:rPr kumimoji="0" lang="ru-RU" sz="280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kumimoji="0" lang="ru-RU" sz="4400">
                <a:solidFill>
                  <a:srgbClr val="0000FF"/>
                </a:solidFill>
                <a:latin typeface="a_BodoniOrtoNrTtlCm" pitchFamily="18" charset="-52"/>
              </a:rPr>
              <a:t>«Дорожные  знаки»</a:t>
            </a:r>
          </a:p>
        </p:txBody>
      </p:sp>
      <p:sp>
        <p:nvSpPr>
          <p:cNvPr id="3892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08700" y="6172200"/>
            <a:ext cx="2806700" cy="433388"/>
          </a:xfrm>
          <a:prstGeom prst="actionButtonBlank">
            <a:avLst/>
          </a:prstGeom>
          <a:solidFill>
            <a:schemeClr val="accent1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Играть дальше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114800" y="1600200"/>
            <a:ext cx="472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Какое общее название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имеют эти знаки? 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0" lang="ru-RU" sz="2800" b="1">
                <a:solidFill>
                  <a:srgbClr val="000066"/>
                </a:solidFill>
              </a:rPr>
              <a:t>- Что они показывают?</a:t>
            </a: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4191000" y="25146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3200" b="1">
                <a:solidFill>
                  <a:srgbClr val="000066"/>
                </a:solidFill>
              </a:rPr>
              <a:t>     </a:t>
            </a:r>
            <a:r>
              <a:rPr kumimoji="0" lang="ru-RU" sz="2600" b="1" u="sng">
                <a:solidFill>
                  <a:srgbClr val="990099"/>
                </a:solidFill>
              </a:rPr>
              <a:t>Правильный ответ: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000" b="1">
                <a:solidFill>
                  <a:srgbClr val="660066"/>
                </a:solidFill>
              </a:rPr>
              <a:t>      Знаки</a:t>
            </a:r>
            <a:r>
              <a:rPr kumimoji="0" lang="ru-RU" sz="2800">
                <a:solidFill>
                  <a:srgbClr val="660066"/>
                </a:solidFill>
              </a:rPr>
              <a:t> «</a:t>
            </a:r>
            <a:r>
              <a:rPr kumimoji="0" lang="ru-RU" sz="2400" b="1" i="1" u="sng">
                <a:solidFill>
                  <a:srgbClr val="FF0000"/>
                </a:solidFill>
              </a:rPr>
              <a:t>Обязательное направление движения</a:t>
            </a:r>
            <a:r>
              <a:rPr kumimoji="0" lang="ru-RU" sz="2800">
                <a:solidFill>
                  <a:srgbClr val="660066"/>
                </a:solidFill>
              </a:rPr>
              <a:t>»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kumimoji="0" lang="ru-RU" sz="2600">
                <a:solidFill>
                  <a:srgbClr val="660066"/>
                </a:solidFill>
              </a:rPr>
              <a:t>   </a:t>
            </a:r>
            <a:r>
              <a:rPr kumimoji="0" lang="ru-RU" sz="2500">
                <a:solidFill>
                  <a:srgbClr val="660066"/>
                </a:solidFill>
              </a:rPr>
              <a:t>Знаки показывают направление движения автомобилям и велосипедистам. Они должны продолжать движение только в ту сторону, куда указывает стрелка.</a:t>
            </a:r>
          </a:p>
        </p:txBody>
      </p:sp>
      <p:pic>
        <p:nvPicPr>
          <p:cNvPr id="38929" name="Picture 17" descr="Рисунок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10009"/>
              </a:clrFrom>
              <a:clrTo>
                <a:srgbClr val="01000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895600"/>
            <a:ext cx="1219200" cy="1219200"/>
          </a:xfrm>
          <a:prstGeom prst="rect">
            <a:avLst/>
          </a:prstGeom>
          <a:noFill/>
        </p:spPr>
      </p:pic>
      <p:pic>
        <p:nvPicPr>
          <p:cNvPr id="38930" name="Picture 18" descr="Рисунок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200"/>
              </a:clrFrom>
              <a:clrTo>
                <a:srgbClr val="0002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495800"/>
            <a:ext cx="1287463" cy="1295400"/>
          </a:xfrm>
          <a:prstGeom prst="rect">
            <a:avLst/>
          </a:prstGeom>
          <a:noFill/>
        </p:spPr>
      </p:pic>
      <p:pic>
        <p:nvPicPr>
          <p:cNvPr id="38931" name="Picture 19" descr="Рисунок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876550"/>
            <a:ext cx="1200150" cy="1200150"/>
          </a:xfrm>
          <a:prstGeom prst="rect">
            <a:avLst/>
          </a:prstGeom>
          <a:noFill/>
        </p:spPr>
      </p:pic>
      <p:pic>
        <p:nvPicPr>
          <p:cNvPr id="38932" name="Picture 20" descr="Рисунок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933700"/>
            <a:ext cx="1257300" cy="1257300"/>
          </a:xfrm>
          <a:prstGeom prst="rect">
            <a:avLst/>
          </a:prstGeom>
          <a:noFill/>
        </p:spPr>
      </p:pic>
      <p:pic>
        <p:nvPicPr>
          <p:cNvPr id="38933" name="Picture 21" descr="Рисунок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5"/>
              </a:clrFrom>
              <a:clrTo>
                <a:srgbClr val="00000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476750"/>
            <a:ext cx="1306513" cy="1314450"/>
          </a:xfrm>
          <a:prstGeom prst="rect">
            <a:avLst/>
          </a:prstGeom>
          <a:noFill/>
        </p:spPr>
      </p:pic>
      <p:pic>
        <p:nvPicPr>
          <p:cNvPr id="38934" name="Picture 22" descr="Рисунок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495800"/>
            <a:ext cx="1295400" cy="1295400"/>
          </a:xfrm>
          <a:prstGeom prst="rect">
            <a:avLst/>
          </a:prstGeom>
          <a:noFill/>
        </p:spPr>
      </p:pic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571625" y="6223000"/>
            <a:ext cx="35448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Для проверки правильности ответа</a:t>
            </a:r>
          </a:p>
          <a:p>
            <a:pPr>
              <a:lnSpc>
                <a:spcPct val="80000"/>
              </a:lnSpc>
            </a:pPr>
            <a:r>
              <a:rPr lang="ru-RU" sz="1600">
                <a:solidFill>
                  <a:srgbClr val="000000"/>
                </a:solidFill>
              </a:rPr>
              <a:t>щёлкните левой клавишей мыши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25 -0.1777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448 -0.211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0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106 -0.175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8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21041 -0.213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10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-0.60833 0.2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44791 0.00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838325" y="914400"/>
            <a:ext cx="6438900" cy="57197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Молодцы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2827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6600"/>
                </a:solidFill>
              </a:rPr>
              <a:t>Как избавиться от опасности на дороге?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99"/>
                </a:solidFill>
              </a:rPr>
              <a:t>Дорогу нужно переходить только на </a:t>
            </a:r>
            <a:r>
              <a:rPr lang="ru-RU" sz="3600" b="1" smtClean="0">
                <a:solidFill>
                  <a:srgbClr val="00CC00"/>
                </a:solidFill>
              </a:rPr>
              <a:t>зеленый </a:t>
            </a:r>
            <a:r>
              <a:rPr lang="ru-RU" sz="3600" b="1" smtClean="0">
                <a:solidFill>
                  <a:srgbClr val="000099"/>
                </a:solidFill>
              </a:rPr>
              <a:t>свет светофора;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99"/>
                </a:solidFill>
              </a:rPr>
              <a:t>Там, где нет светофора можно перейти по знаку «зебра»;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99"/>
                </a:solidFill>
              </a:rPr>
              <a:t>На оживленных улицах есть подземный переход.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000099"/>
              </a:solidFill>
            </a:endParaRPr>
          </a:p>
        </p:txBody>
      </p:sp>
      <p:pic>
        <p:nvPicPr>
          <p:cNvPr id="4100" name="Picture 4" descr="raznoe2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76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м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9138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м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365625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м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9900"/>
                </a:solidFill>
              </a:rPr>
              <a:t>Вывод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3600" b="1" smtClean="0">
                <a:solidFill>
                  <a:schemeClr val="accent2"/>
                </a:solidFill>
              </a:rPr>
              <a:t>Мы поняли, что на улице надо быть очень  осторожными, внимательными и всегда выполнять правила дорожного движения</a:t>
            </a:r>
          </a:p>
        </p:txBody>
      </p:sp>
      <p:pic>
        <p:nvPicPr>
          <p:cNvPr id="6148" name="Picture 4" descr="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2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м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7538" y="5516563"/>
            <a:ext cx="4572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м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4050"/>
            <a:ext cx="43561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м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60" flipH="1">
            <a:off x="7019925" y="4505325"/>
            <a:ext cx="18700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raznoe2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409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м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700213"/>
            <a:ext cx="393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signa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10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C:\Users\1\Documents\классные фото\DSCN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5715016"/>
            <a:ext cx="1357322" cy="1000132"/>
          </a:xfrm>
          <a:prstGeom prst="rect">
            <a:avLst/>
          </a:prstGeom>
          <a:noFill/>
        </p:spPr>
      </p:pic>
      <p:pic>
        <p:nvPicPr>
          <p:cNvPr id="1040" name="Picture 16" descr="C:\Users\1\Documents\классные фото\DSCN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715016"/>
            <a:ext cx="1428760" cy="1000131"/>
          </a:xfrm>
          <a:prstGeom prst="rect">
            <a:avLst/>
          </a:prstGeom>
          <a:noFill/>
        </p:spPr>
      </p:pic>
      <p:pic>
        <p:nvPicPr>
          <p:cNvPr id="1039" name="Picture 15" descr="C:\Users\1\Documents\классные фото\DSCN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643578"/>
            <a:ext cx="1285884" cy="1000156"/>
          </a:xfrm>
          <a:prstGeom prst="rect">
            <a:avLst/>
          </a:prstGeom>
          <a:noFill/>
        </p:spPr>
      </p:pic>
      <p:pic>
        <p:nvPicPr>
          <p:cNvPr id="1038" name="Picture 14" descr="C:\Users\1\Documents\классные фото\DSCN0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500570"/>
            <a:ext cx="1143008" cy="1000132"/>
          </a:xfrm>
          <a:prstGeom prst="rect">
            <a:avLst/>
          </a:prstGeom>
          <a:noFill/>
        </p:spPr>
      </p:pic>
      <p:pic>
        <p:nvPicPr>
          <p:cNvPr id="1037" name="Picture 13" descr="C:\Users\1\Documents\классные фото\DSCN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500570"/>
            <a:ext cx="1071570" cy="928694"/>
          </a:xfrm>
          <a:prstGeom prst="rect">
            <a:avLst/>
          </a:prstGeom>
          <a:noFill/>
        </p:spPr>
      </p:pic>
      <p:pic>
        <p:nvPicPr>
          <p:cNvPr id="1036" name="Picture 12" descr="C:\Users\1\Documents\классные фото\DSCN00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72008"/>
            <a:ext cx="1166778" cy="857256"/>
          </a:xfrm>
          <a:prstGeom prst="rect">
            <a:avLst/>
          </a:prstGeom>
          <a:noFill/>
        </p:spPr>
      </p:pic>
      <p:pic>
        <p:nvPicPr>
          <p:cNvPr id="1035" name="Picture 11" descr="C:\Users\1\Documents\классные фото\DSCN00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4500570"/>
            <a:ext cx="1023902" cy="1000132"/>
          </a:xfrm>
          <a:prstGeom prst="rect">
            <a:avLst/>
          </a:prstGeom>
          <a:noFill/>
        </p:spPr>
      </p:pic>
      <p:pic>
        <p:nvPicPr>
          <p:cNvPr id="1034" name="Picture 10" descr="C:\Users\1\Documents\классные фото\DSCN0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3357562"/>
            <a:ext cx="1166810" cy="1071570"/>
          </a:xfrm>
          <a:prstGeom prst="rect">
            <a:avLst/>
          </a:prstGeom>
          <a:noFill/>
        </p:spPr>
      </p:pic>
      <p:pic>
        <p:nvPicPr>
          <p:cNvPr id="1032" name="Picture 8" descr="C:\Users\1\Documents\классные фото\DSCN00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3429000"/>
            <a:ext cx="1071570" cy="1000132"/>
          </a:xfrm>
          <a:prstGeom prst="rect">
            <a:avLst/>
          </a:prstGeom>
          <a:noFill/>
        </p:spPr>
      </p:pic>
      <p:pic>
        <p:nvPicPr>
          <p:cNvPr id="1031" name="Picture 7" descr="C:\Users\1\Documents\классные фото\DSCN00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48" y="2357430"/>
            <a:ext cx="1162150" cy="928694"/>
          </a:xfrm>
          <a:prstGeom prst="rect">
            <a:avLst/>
          </a:prstGeom>
          <a:noFill/>
        </p:spPr>
      </p:pic>
      <p:pic>
        <p:nvPicPr>
          <p:cNvPr id="1030" name="Picture 6" descr="C:\Users\1\Documents\классные фото\DSCN00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29454" y="2357430"/>
            <a:ext cx="1071570" cy="1000131"/>
          </a:xfrm>
          <a:prstGeom prst="rect">
            <a:avLst/>
          </a:prstGeom>
          <a:noFill/>
        </p:spPr>
      </p:pic>
      <p:pic>
        <p:nvPicPr>
          <p:cNvPr id="1029" name="Picture 5" descr="C:\Users\1\Documents\классные фото\DSCN001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264" y="1357298"/>
            <a:ext cx="1071570" cy="928694"/>
          </a:xfrm>
          <a:prstGeom prst="rect">
            <a:avLst/>
          </a:prstGeom>
          <a:noFill/>
        </p:spPr>
      </p:pic>
      <p:pic>
        <p:nvPicPr>
          <p:cNvPr id="1028" name="Picture 4" descr="C:\Users\1\Documents\классные фото\DSCN000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8662" y="1285860"/>
            <a:ext cx="1071570" cy="1000132"/>
          </a:xfrm>
          <a:prstGeom prst="rect">
            <a:avLst/>
          </a:prstGeom>
          <a:noFill/>
        </p:spPr>
      </p:pic>
      <p:pic>
        <p:nvPicPr>
          <p:cNvPr id="1027" name="Picture 3" descr="C:\Users\1\Documents\классные фото\DSCN000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57818" y="1142984"/>
            <a:ext cx="1071570" cy="928694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BFEED"/>
              </a:clrFrom>
              <a:clrTo>
                <a:srgbClr val="FBFE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714356"/>
            <a:ext cx="48815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1\Documents\классные фото\DSCN0007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71670" y="1142984"/>
            <a:ext cx="1071570" cy="928694"/>
          </a:xfrm>
          <a:prstGeom prst="rect">
            <a:avLst/>
          </a:prstGeom>
          <a:noFill/>
        </p:spPr>
      </p:pic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785786" y="357166"/>
            <a:ext cx="7632700" cy="10810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38171"/>
              </a:avLst>
            </a:prstTxWarp>
          </a:bodyPr>
          <a:lstStyle/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CC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Пусть наши дети будут живы, здоровы и счастливы!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3" name="Picture 7" descr="FLOWER27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0812" y="4805362"/>
            <a:ext cx="3762375" cy="600075"/>
          </a:xfrm>
          <a:noFill/>
          <a:ln/>
        </p:spPr>
      </p:pic>
      <p:sp>
        <p:nvSpPr>
          <p:cNvPr id="121864" name="WordArt 8"/>
          <p:cNvSpPr>
            <a:spLocks noChangeArrowheads="1" noChangeShapeType="1"/>
          </p:cNvSpPr>
          <p:nvPr/>
        </p:nvSpPr>
        <p:spPr bwMode="auto">
          <a:xfrm>
            <a:off x="468313" y="765175"/>
            <a:ext cx="8229600" cy="3097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520402"/>
                    </a:gs>
                    <a:gs pos="100000">
                      <a:srgbClr val="FFCC00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Благодарю</a:t>
            </a:r>
          </a:p>
          <a:p>
            <a:pPr algn="ctr"/>
            <a:r>
              <a:rPr lang="ru-RU" sz="4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50000">
                      <a:srgbClr val="520402"/>
                    </a:gs>
                    <a:gs pos="100000">
                      <a:srgbClr val="FFCC00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за внимание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00306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40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СОШ № 46 с.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Бараники</a:t>
            </a:r>
            <a:endPara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Нейжмак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Марина Николаевна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1\Documents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4286280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WordArt 4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88931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"</a:t>
            </a:r>
            <a:endParaRPr lang="ru-RU" sz="20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Impact"/>
            </a:endParaRPr>
          </a:p>
        </p:txBody>
      </p:sp>
      <p:pic>
        <p:nvPicPr>
          <p:cNvPr id="114693" name="Picture 5" descr="J00791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3025775" cy="508476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870700" cy="914400"/>
          </a:xfrm>
        </p:spPr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Ребята!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4343400" cy="4724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/>
              <a:t>             </a:t>
            </a:r>
            <a:endParaRPr lang="ru-RU" sz="1200" b="1"/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hlink"/>
                </a:solidFill>
              </a:rPr>
              <a:t>Вы уже знаете, как правильно и безопасно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hlink"/>
                </a:solidFill>
              </a:rPr>
              <a:t>    вести себя на улицах и дорогах.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008080"/>
                </a:solidFill>
              </a:rPr>
              <a:t>Мы хотим, чтобы вы знали ещё больше.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hlink"/>
                </a:solidFill>
              </a:rPr>
              <a:t>И, конечно же, стали</a:t>
            </a:r>
            <a:r>
              <a:rPr lang="ru-RU" sz="2000" b="1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hlink"/>
                </a:solidFill>
              </a:rPr>
              <a:t>   </a:t>
            </a:r>
            <a:r>
              <a:rPr lang="ru-RU" sz="2400" b="1">
                <a:solidFill>
                  <a:schemeClr val="hlink"/>
                </a:solidFill>
              </a:rPr>
              <a:t>дисциплинированными,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hlink"/>
                </a:solidFill>
              </a:rPr>
              <a:t>    культурными пешеходами.</a:t>
            </a:r>
          </a:p>
        </p:txBody>
      </p:sp>
      <p:pic>
        <p:nvPicPr>
          <p:cNvPr id="32785" name="Picture 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774825"/>
            <a:ext cx="3276600" cy="3482975"/>
          </a:xfrm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7696200" cy="3505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>
                <a:solidFill>
                  <a:srgbClr val="D60093"/>
                </a:solidFill>
              </a:rPr>
              <a:t>Шагая осторожно…</a:t>
            </a:r>
            <a:r>
              <a:rPr lang="ru-RU"/>
              <a:t> </a:t>
            </a:r>
          </a:p>
          <a:p>
            <a:pPr>
              <a:buFontTx/>
              <a:buNone/>
            </a:pPr>
            <a:endParaRPr lang="ru-RU" sz="2000" b="1">
              <a:solidFill>
                <a:srgbClr val="3333FF"/>
              </a:solidFill>
            </a:endParaRP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Движением полон город: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Бегут машины в ряд.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Цветные светофоры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И день и ночь горят.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        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Шагая осторожно,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За улицей следи –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И только там, где можно,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И только там, где можно,</a:t>
            </a:r>
          </a:p>
          <a:p>
            <a:pPr>
              <a:buFontTx/>
              <a:buNone/>
            </a:pPr>
            <a:r>
              <a:rPr lang="ru-RU" sz="2000" b="1">
                <a:solidFill>
                  <a:srgbClr val="3333FF"/>
                </a:solidFill>
              </a:rPr>
              <a:t>И только там её переходи!</a:t>
            </a:r>
          </a:p>
          <a:p>
            <a:pPr>
              <a:buFontTx/>
              <a:buNone/>
            </a:pPr>
            <a:endParaRPr lang="ru-RU" sz="2400" b="1">
              <a:solidFill>
                <a:srgbClr val="3333FF"/>
              </a:solidFill>
            </a:endParaRPr>
          </a:p>
          <a:p>
            <a:pPr>
              <a:buFontTx/>
              <a:buNone/>
            </a:pPr>
            <a:r>
              <a:rPr lang="ru-RU" sz="2000"/>
              <a:t>  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3946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8" name="Rectangle 24"/>
          <p:cNvSpPr>
            <a:spLocks noGrp="1" noChangeArrowheads="1"/>
          </p:cNvSpPr>
          <p:nvPr>
            <p:ph sz="half" idx="1"/>
          </p:nvPr>
        </p:nvSpPr>
        <p:spPr>
          <a:xfrm>
            <a:off x="250825" y="549275"/>
            <a:ext cx="42449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Пешеходы, пешеходы,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Все без исключения,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Научитесь соблюдать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Правила движения.</a:t>
            </a:r>
          </a:p>
        </p:txBody>
      </p:sp>
      <p:sp>
        <p:nvSpPr>
          <p:cNvPr id="93209" name="Rectangle 25"/>
          <p:cNvSpPr>
            <a:spLocks noGrp="1" noChangeArrowheads="1"/>
          </p:cNvSpPr>
          <p:nvPr>
            <p:ph sz="half" idx="2"/>
          </p:nvPr>
        </p:nvSpPr>
        <p:spPr>
          <a:xfrm>
            <a:off x="4211638" y="4076700"/>
            <a:ext cx="4541837" cy="2198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Пешеходы, пешеходы,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Будьте бдительны,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Берегите и себя,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000099"/>
                </a:solidFill>
              </a:rPr>
              <a:t>	И водителей!</a:t>
            </a:r>
          </a:p>
        </p:txBody>
      </p:sp>
      <p:pic>
        <p:nvPicPr>
          <p:cNvPr id="93213" name="Picture 29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149725"/>
            <a:ext cx="2809875" cy="1762125"/>
          </a:xfrm>
          <a:prstGeom prst="rect">
            <a:avLst/>
          </a:prstGeom>
          <a:noFill/>
        </p:spPr>
      </p:pic>
      <p:pic>
        <p:nvPicPr>
          <p:cNvPr id="93214" name="Picture 30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76250"/>
            <a:ext cx="1846262" cy="2376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"/>
          <p:cNvSpPr>
            <a:spLocks noChangeShapeType="1"/>
          </p:cNvSpPr>
          <p:nvPr/>
        </p:nvSpPr>
        <p:spPr bwMode="auto">
          <a:xfrm>
            <a:off x="7308850" y="1700213"/>
            <a:ext cx="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diamond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219700" y="429260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292725" y="5300663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292725" y="5516563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292725" y="573405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292725" y="594995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 flipV="1">
            <a:off x="0" y="29972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WordArt 13" descr="raznoe219"/>
          <p:cNvSpPr>
            <a:spLocks noChangeArrowheads="1" noChangeShapeType="1" noTextEdit="1"/>
          </p:cNvSpPr>
          <p:nvPr/>
        </p:nvSpPr>
        <p:spPr bwMode="auto">
          <a:xfrm rot="-736284">
            <a:off x="219075" y="692150"/>
            <a:ext cx="6207125" cy="1303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Наш друг светофор</a:t>
            </a:r>
          </a:p>
        </p:txBody>
      </p:sp>
      <p:pic>
        <p:nvPicPr>
          <p:cNvPr id="2058" name="Picture 14" descr="raznoe15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790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Line 16"/>
          <p:cNvSpPr>
            <a:spLocks noChangeShapeType="1"/>
          </p:cNvSpPr>
          <p:nvPr/>
        </p:nvSpPr>
        <p:spPr bwMode="auto">
          <a:xfrm>
            <a:off x="5219700" y="407670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Line 17"/>
          <p:cNvSpPr>
            <a:spLocks noChangeShapeType="1"/>
          </p:cNvSpPr>
          <p:nvPr/>
        </p:nvSpPr>
        <p:spPr bwMode="auto">
          <a:xfrm>
            <a:off x="5219700" y="386080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Line 19"/>
          <p:cNvSpPr>
            <a:spLocks noChangeShapeType="1"/>
          </p:cNvSpPr>
          <p:nvPr/>
        </p:nvSpPr>
        <p:spPr bwMode="auto">
          <a:xfrm>
            <a:off x="6300788" y="4292600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>
            <a:off x="5219700" y="321310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AutoShape 22"/>
          <p:cNvSpPr>
            <a:spLocks noChangeArrowheads="1"/>
          </p:cNvSpPr>
          <p:nvPr/>
        </p:nvSpPr>
        <p:spPr bwMode="auto">
          <a:xfrm>
            <a:off x="3059113" y="5516563"/>
            <a:ext cx="1008062" cy="215900"/>
          </a:xfrm>
          <a:custGeom>
            <a:avLst/>
            <a:gdLst>
              <a:gd name="T0" fmla="*/ 756046 w 21600"/>
              <a:gd name="T1" fmla="*/ 0 h 21600"/>
              <a:gd name="T2" fmla="*/ 0 w 21600"/>
              <a:gd name="T3" fmla="*/ 107950 h 21600"/>
              <a:gd name="T4" fmla="*/ 756046 w 21600"/>
              <a:gd name="T5" fmla="*/ 215900 h 21600"/>
              <a:gd name="T6" fmla="*/ 1008062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64" name="Picture 23" descr="Image85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1916113"/>
            <a:ext cx="4635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5" descr="human17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24525" y="1916113"/>
            <a:ext cx="6477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Line 26"/>
          <p:cNvSpPr>
            <a:spLocks noChangeShapeType="1"/>
          </p:cNvSpPr>
          <p:nvPr/>
        </p:nvSpPr>
        <p:spPr bwMode="auto">
          <a:xfrm flipV="1">
            <a:off x="0" y="4797425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27"/>
          <p:cNvSpPr>
            <a:spLocks noChangeShapeType="1"/>
          </p:cNvSpPr>
          <p:nvPr/>
        </p:nvSpPr>
        <p:spPr bwMode="auto">
          <a:xfrm flipV="1">
            <a:off x="0" y="4652963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28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30"/>
          <p:cNvSpPr>
            <a:spLocks noChangeShapeType="1"/>
          </p:cNvSpPr>
          <p:nvPr/>
        </p:nvSpPr>
        <p:spPr bwMode="auto">
          <a:xfrm>
            <a:off x="6300788" y="3429000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31"/>
          <p:cNvSpPr>
            <a:spLocks noChangeShapeType="1"/>
          </p:cNvSpPr>
          <p:nvPr/>
        </p:nvSpPr>
        <p:spPr bwMode="auto">
          <a:xfrm>
            <a:off x="6804025" y="5661025"/>
            <a:ext cx="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33"/>
          <p:cNvSpPr>
            <a:spLocks noChangeShapeType="1"/>
          </p:cNvSpPr>
          <p:nvPr/>
        </p:nvSpPr>
        <p:spPr bwMode="auto">
          <a:xfrm>
            <a:off x="6300788" y="3213100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35"/>
          <p:cNvSpPr>
            <a:spLocks noChangeShapeType="1"/>
          </p:cNvSpPr>
          <p:nvPr/>
        </p:nvSpPr>
        <p:spPr bwMode="auto">
          <a:xfrm>
            <a:off x="6300788" y="3860800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36"/>
          <p:cNvSpPr>
            <a:spLocks noChangeShapeType="1"/>
          </p:cNvSpPr>
          <p:nvPr/>
        </p:nvSpPr>
        <p:spPr bwMode="auto">
          <a:xfrm>
            <a:off x="6300788" y="4076700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39"/>
          <p:cNvSpPr>
            <a:spLocks noChangeShapeType="1"/>
          </p:cNvSpPr>
          <p:nvPr/>
        </p:nvSpPr>
        <p:spPr bwMode="auto">
          <a:xfrm>
            <a:off x="5292725" y="616585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40"/>
          <p:cNvSpPr>
            <a:spLocks noChangeShapeType="1"/>
          </p:cNvSpPr>
          <p:nvPr/>
        </p:nvSpPr>
        <p:spPr bwMode="auto">
          <a:xfrm>
            <a:off x="5292725" y="638175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42"/>
          <p:cNvSpPr>
            <a:spLocks noChangeShapeType="1"/>
          </p:cNvSpPr>
          <p:nvPr/>
        </p:nvSpPr>
        <p:spPr bwMode="auto">
          <a:xfrm>
            <a:off x="6300788" y="5084763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45"/>
          <p:cNvSpPr>
            <a:spLocks noChangeShapeType="1"/>
          </p:cNvSpPr>
          <p:nvPr/>
        </p:nvSpPr>
        <p:spPr bwMode="auto">
          <a:xfrm>
            <a:off x="6300788" y="5300663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46"/>
          <p:cNvSpPr>
            <a:spLocks noChangeShapeType="1"/>
          </p:cNvSpPr>
          <p:nvPr/>
        </p:nvSpPr>
        <p:spPr bwMode="auto">
          <a:xfrm>
            <a:off x="6300788" y="5516563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47"/>
          <p:cNvSpPr>
            <a:spLocks noChangeShapeType="1"/>
          </p:cNvSpPr>
          <p:nvPr/>
        </p:nvSpPr>
        <p:spPr bwMode="auto">
          <a:xfrm>
            <a:off x="6372225" y="6381750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48"/>
          <p:cNvSpPr>
            <a:spLocks noChangeShapeType="1"/>
          </p:cNvSpPr>
          <p:nvPr/>
        </p:nvSpPr>
        <p:spPr bwMode="auto">
          <a:xfrm>
            <a:off x="6300788" y="3644900"/>
            <a:ext cx="8651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49"/>
          <p:cNvSpPr>
            <a:spLocks noChangeShapeType="1"/>
          </p:cNvSpPr>
          <p:nvPr/>
        </p:nvSpPr>
        <p:spPr bwMode="auto">
          <a:xfrm>
            <a:off x="7019925" y="5805488"/>
            <a:ext cx="0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50"/>
          <p:cNvSpPr>
            <a:spLocks noChangeShapeType="1"/>
          </p:cNvSpPr>
          <p:nvPr/>
        </p:nvSpPr>
        <p:spPr bwMode="auto">
          <a:xfrm>
            <a:off x="6588125" y="5805488"/>
            <a:ext cx="0" cy="3603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83" name="Picture 21" descr="auto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0" y="5949950"/>
            <a:ext cx="91440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4" name="AutoShape 51"/>
          <p:cNvSpPr>
            <a:spLocks noChangeArrowheads="1"/>
          </p:cNvSpPr>
          <p:nvPr/>
        </p:nvSpPr>
        <p:spPr bwMode="auto">
          <a:xfrm flipH="1" flipV="1">
            <a:off x="8101013" y="3573463"/>
            <a:ext cx="863600" cy="215900"/>
          </a:xfrm>
          <a:custGeom>
            <a:avLst/>
            <a:gdLst>
              <a:gd name="T0" fmla="*/ 647700 w 21600"/>
              <a:gd name="T1" fmla="*/ 0 h 21600"/>
              <a:gd name="T2" fmla="*/ 0 w 21600"/>
              <a:gd name="T3" fmla="*/ 107950 h 21600"/>
              <a:gd name="T4" fmla="*/ 647700 w 21600"/>
              <a:gd name="T5" fmla="*/ 215900 h 21600"/>
              <a:gd name="T6" fmla="*/ 8636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85" name="Line 52"/>
          <p:cNvSpPr>
            <a:spLocks noChangeShapeType="1"/>
          </p:cNvSpPr>
          <p:nvPr/>
        </p:nvSpPr>
        <p:spPr bwMode="auto">
          <a:xfrm flipV="1">
            <a:off x="5435600" y="3284538"/>
            <a:ext cx="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53"/>
          <p:cNvSpPr>
            <a:spLocks noChangeShapeType="1"/>
          </p:cNvSpPr>
          <p:nvPr/>
        </p:nvSpPr>
        <p:spPr bwMode="auto">
          <a:xfrm flipV="1">
            <a:off x="5651500" y="3357563"/>
            <a:ext cx="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54"/>
          <p:cNvSpPr>
            <a:spLocks noChangeShapeType="1"/>
          </p:cNvSpPr>
          <p:nvPr/>
        </p:nvSpPr>
        <p:spPr bwMode="auto">
          <a:xfrm flipV="1">
            <a:off x="5867400" y="3284538"/>
            <a:ext cx="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88" name="Picture 55" descr="Солнце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88913"/>
            <a:ext cx="7921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" name="Line 56"/>
          <p:cNvSpPr>
            <a:spLocks noChangeShapeType="1"/>
          </p:cNvSpPr>
          <p:nvPr/>
        </p:nvSpPr>
        <p:spPr bwMode="auto">
          <a:xfrm>
            <a:off x="5292725" y="5084763"/>
            <a:ext cx="8651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33" name="Сигнал проез маш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2" fill="hold"/>
                                        <p:tgtEl>
                                          <p:spTgt spid="3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4419600" cy="838200"/>
          </a:xfrm>
        </p:spPr>
        <p:txBody>
          <a:bodyPr/>
          <a:lstStyle/>
          <a:p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0"/>
            <a:ext cx="5410200" cy="9906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                    </a:t>
            </a:r>
          </a:p>
          <a:p>
            <a:pPr>
              <a:buFontTx/>
              <a:buNone/>
            </a:pPr>
            <a:endParaRPr lang="ru-RU" sz="2000"/>
          </a:p>
          <a:p>
            <a:pPr algn="ctr">
              <a:buFontTx/>
              <a:buNone/>
            </a:pPr>
            <a:endParaRPr lang="ru-RU" sz="3600" b="1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ru-RU" b="1">
                <a:solidFill>
                  <a:srgbClr val="00CC00"/>
                </a:solidFill>
              </a:rPr>
              <a:t>Стоп, машина!</a:t>
            </a:r>
          </a:p>
          <a:p>
            <a:pPr>
              <a:buFontTx/>
              <a:buNone/>
            </a:pPr>
            <a:r>
              <a:rPr lang="ru-RU" b="1">
                <a:solidFill>
                  <a:srgbClr val="00CC00"/>
                </a:solidFill>
              </a:rPr>
              <a:t>Стоп, мотор!</a:t>
            </a:r>
          </a:p>
          <a:p>
            <a:pPr>
              <a:buFontTx/>
              <a:buNone/>
            </a:pPr>
            <a:r>
              <a:rPr lang="ru-RU" b="1">
                <a:solidFill>
                  <a:srgbClr val="00CC00"/>
                </a:solidFill>
              </a:rPr>
              <a:t>Тормози скорей,</a:t>
            </a:r>
          </a:p>
          <a:p>
            <a:pPr>
              <a:buFontTx/>
              <a:buNone/>
            </a:pPr>
            <a:r>
              <a:rPr lang="ru-RU" b="1">
                <a:solidFill>
                  <a:srgbClr val="00CC00"/>
                </a:solidFill>
              </a:rPr>
              <a:t>Шофёр!</a:t>
            </a:r>
          </a:p>
          <a:p>
            <a:pPr>
              <a:buFontTx/>
              <a:buNone/>
            </a:pPr>
            <a:r>
              <a:rPr lang="ru-RU" b="1">
                <a:solidFill>
                  <a:srgbClr val="00CC00"/>
                </a:solidFill>
              </a:rPr>
              <a:t>Красный глаз</a:t>
            </a:r>
          </a:p>
          <a:p>
            <a:pPr>
              <a:buFontTx/>
              <a:buNone/>
            </a:pPr>
            <a:r>
              <a:rPr lang="ru-RU" b="1">
                <a:solidFill>
                  <a:srgbClr val="00CC00"/>
                </a:solidFill>
              </a:rPr>
              <a:t>Глядит в упор – </a:t>
            </a:r>
          </a:p>
          <a:p>
            <a:pPr algn="r">
              <a:buFontTx/>
              <a:buNone/>
            </a:pPr>
            <a:r>
              <a:rPr lang="ru-RU" b="1">
                <a:solidFill>
                  <a:srgbClr val="00CC00"/>
                </a:solidFill>
              </a:rPr>
              <a:t>Это строгий …..                                                </a:t>
            </a:r>
            <a:r>
              <a:rPr lang="ru-RU" b="1">
                <a:solidFill>
                  <a:schemeClr val="tx2"/>
                </a:solidFill>
              </a:rPr>
              <a:t>Светофор!!!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14400"/>
            <a:ext cx="167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4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62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63507" name="Picture 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143000"/>
            <a:ext cx="2211388" cy="3200400"/>
          </a:xfrm>
          <a:noFill/>
          <a:ln/>
        </p:spPr>
      </p:pic>
      <p:sp>
        <p:nvSpPr>
          <p:cNvPr id="63515" name="Rectangle 27"/>
          <p:cNvSpPr>
            <a:spLocks noGrp="1" noChangeArrowheads="1"/>
          </p:cNvSpPr>
          <p:nvPr>
            <p:ph sz="quarter" idx="2"/>
          </p:nvPr>
        </p:nvSpPr>
        <p:spPr>
          <a:xfrm>
            <a:off x="3276600" y="1143000"/>
            <a:ext cx="5029200" cy="32766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chemeClr val="tx2"/>
                </a:solidFill>
              </a:rPr>
              <a:t>Светофор</a:t>
            </a:r>
            <a:r>
              <a:rPr lang="ru-RU" sz="2800"/>
              <a:t> – </a:t>
            </a:r>
            <a:r>
              <a:rPr lang="ru-RU" sz="2800" b="1">
                <a:solidFill>
                  <a:srgbClr val="3333FF"/>
                </a:solidFill>
              </a:rPr>
              <a:t>это сигнальное электрическое устройство:</a:t>
            </a:r>
          </a:p>
          <a:p>
            <a:pPr>
              <a:buFontTx/>
              <a:buNone/>
            </a:pPr>
            <a:r>
              <a:rPr lang="ru-RU" sz="2800" b="1">
                <a:solidFill>
                  <a:srgbClr val="3333FF"/>
                </a:solidFill>
              </a:rPr>
              <a:t>    фонарь с красными, жёлтыми и зелёными стёклами для регулирования движения на улицах, дорогах</a:t>
            </a:r>
          </a:p>
        </p:txBody>
      </p:sp>
      <p:sp>
        <p:nvSpPr>
          <p:cNvPr id="63516" name="Rectangle 28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343400"/>
            <a:ext cx="6096000" cy="8382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        </a:t>
            </a:r>
            <a:endParaRPr lang="ru-RU" sz="28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968</Words>
  <Application>Microsoft Office PowerPoint</Application>
  <PresentationFormat>Экран (4:3)</PresentationFormat>
  <Paragraphs>200</Paragraphs>
  <Slides>29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Пастель</vt:lpstr>
      <vt:lpstr>Большое путешествие по Правилам Дорожного Движения</vt:lpstr>
      <vt:lpstr>Слайд 2</vt:lpstr>
      <vt:lpstr>Слайд 3</vt:lpstr>
      <vt:lpstr>Ребята!</vt:lpstr>
      <vt:lpstr>Слайд 5</vt:lpstr>
      <vt:lpstr>Слайд 6</vt:lpstr>
      <vt:lpstr>Слайд 7</vt:lpstr>
      <vt:lpstr> </vt:lpstr>
      <vt:lpstr>Слайд 9</vt:lpstr>
      <vt:lpstr>Слайд 10</vt:lpstr>
      <vt:lpstr>Откуда взялся светофор?</vt:lpstr>
      <vt:lpstr>Слайд 12</vt:lpstr>
      <vt:lpstr>Дорожные знаки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Как избавиться от опасности на дороге?</vt:lpstr>
      <vt:lpstr>Вывод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28</cp:revision>
  <dcterms:created xsi:type="dcterms:W3CDTF">2010-02-28T15:27:31Z</dcterms:created>
  <dcterms:modified xsi:type="dcterms:W3CDTF">2013-03-28T08:32:54Z</dcterms:modified>
</cp:coreProperties>
</file>