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C688-C007-42E6-985F-40FAD18733F4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D1A3-A0D4-4111-9FF0-4C43D8AD01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C688-C007-42E6-985F-40FAD18733F4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D1A3-A0D4-4111-9FF0-4C43D8AD0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C688-C007-42E6-985F-40FAD18733F4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D1A3-A0D4-4111-9FF0-4C43D8AD0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C688-C007-42E6-985F-40FAD18733F4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D1A3-A0D4-4111-9FF0-4C43D8AD0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C688-C007-42E6-985F-40FAD18733F4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748D1A3-A0D4-4111-9FF0-4C43D8AD0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C688-C007-42E6-985F-40FAD18733F4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D1A3-A0D4-4111-9FF0-4C43D8AD0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C688-C007-42E6-985F-40FAD18733F4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D1A3-A0D4-4111-9FF0-4C43D8AD0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C688-C007-42E6-985F-40FAD18733F4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D1A3-A0D4-4111-9FF0-4C43D8AD0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C688-C007-42E6-985F-40FAD18733F4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D1A3-A0D4-4111-9FF0-4C43D8AD0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C688-C007-42E6-985F-40FAD18733F4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D1A3-A0D4-4111-9FF0-4C43D8AD0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C688-C007-42E6-985F-40FAD18733F4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D1A3-A0D4-4111-9FF0-4C43D8AD0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BAC688-C007-42E6-985F-40FAD18733F4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48D1A3-A0D4-4111-9FF0-4C43D8AD0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AppData\Local\Temp\wz08f5\Фон для презентации. 100 штук\My_new_fons_next 100\3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AppData\Local\Temp\wz08f5\Фон для презентации. 100 штук\My_new_fons_next 100\38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357290" y="1428737"/>
            <a:ext cx="685804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Классный час</a:t>
            </a:r>
          </a:p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 тему :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 Кто я такой?»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" name="Picture 5" descr="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00438"/>
            <a:ext cx="2088331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AppData\Local\Temp\wze85b\Фон для презентации. 100 штук\My_new_fons_next 100\25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AppData\Local\Temp\wze85b\Фон для презентации. 100 штук\My_new_fons_next 100\25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5" y="857233"/>
            <a:ext cx="678661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Цель: формирование у учащихся знаний о социально –правовом статусе ребенка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500306"/>
            <a:ext cx="7358114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3"/>
                </a:solidFill>
              </a:rPr>
              <a:t>Задачи:  </a:t>
            </a:r>
          </a:p>
          <a:p>
            <a:pPr algn="ctr"/>
            <a:r>
              <a:rPr lang="ru-RU" sz="2000" b="1" cap="none" spc="0" dirty="0" smtClean="0">
                <a:ln/>
                <a:solidFill>
                  <a:schemeClr val="accent3"/>
                </a:solidFill>
                <a:effectLst/>
              </a:rPr>
              <a:t>- познакомить учащихся с нравственно – правовыми основами успешного развития личности;</a:t>
            </a:r>
          </a:p>
          <a:p>
            <a:pPr algn="ctr">
              <a:buFontTx/>
              <a:buChar char="-"/>
            </a:pPr>
            <a:r>
              <a:rPr lang="ru-RU" sz="2000" b="1" dirty="0">
                <a:ln/>
                <a:solidFill>
                  <a:schemeClr val="accent3"/>
                </a:solidFill>
              </a:rPr>
              <a:t>в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оспитывать чувство уверенности в себе и сформировать у детей уважительное отношение друг к другу;</a:t>
            </a:r>
          </a:p>
          <a:p>
            <a:pPr algn="ctr">
              <a:buFontTx/>
              <a:buChar char="-"/>
            </a:pPr>
            <a:r>
              <a:rPr lang="ru-RU" sz="2000" b="1" cap="none" spc="0" dirty="0" smtClean="0">
                <a:ln/>
                <a:solidFill>
                  <a:schemeClr val="accent3"/>
                </a:solidFill>
                <a:effectLst/>
              </a:rPr>
              <a:t>-сформировать навыки самовыражения, общения друг с другом  и заботы друг о друге.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AppData\Local\Temp\wze85b\Фон для презентации. 100 штук\My_new_fons_next 100\25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097"/>
            <a:ext cx="9144000" cy="6825903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714752"/>
            <a:ext cx="3714776" cy="291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Administrator\Рабочий стол\рис\malchi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18" y="357166"/>
            <a:ext cx="278608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s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4929188"/>
            <a:ext cx="2619375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571604" y="785794"/>
            <a:ext cx="7503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Назовите  слова на букву 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 Я»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100" y="2500306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 теперь дайте ответ на вопрос:</a:t>
            </a:r>
          </a:p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« Кто я такой?»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AppData\Local\Temp\wzc2f0\Фон для презентации. 100 штук\My_new_fons_next 100\72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AppData\Local\Temp\wzc2f0\Фон для презентации. 100 штук\My_new_fons_next 100\72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pic>
        <p:nvPicPr>
          <p:cNvPr id="6" name="Picture 3" descr="C:\Users\Пользователь\AppData\Local\Temp\wzc2f0\Фон для презентации. 100 штук\My_new_fons_next 100\72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097"/>
            <a:ext cx="9144000" cy="682590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1428736"/>
            <a:ext cx="80010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На Руси в давние времена детей называли </a:t>
            </a:r>
            <a:r>
              <a:rPr lang="ru-RU" sz="3600" b="1" cap="none" spc="0" dirty="0" smtClean="0">
                <a:ln/>
                <a:solidFill>
                  <a:srgbClr val="FF0000"/>
                </a:solidFill>
                <a:effectLst/>
              </a:rPr>
              <a:t>зернышками</a:t>
            </a:r>
            <a:r>
              <a:rPr lang="ru-RU" sz="36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. Как вы думаете, почему?</a:t>
            </a:r>
            <a:endParaRPr lang="ru-RU" sz="36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10" name="Picture 6" descr="E:\5_Рисунки\Пейзаж\Пейзаж (17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00438"/>
            <a:ext cx="2951162" cy="2028825"/>
          </a:xfrm>
          <a:prstGeom prst="rect">
            <a:avLst/>
          </a:prstGeom>
          <a:noFill/>
          <a:ln w="38100" cmpd="thinThick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3" name="Picture 5" descr="foto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3214686"/>
            <a:ext cx="2933688" cy="2214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4" name="Picture 4" descr="дерев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214686"/>
            <a:ext cx="2484438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AppData\Local\Temp\wz252c\Фон для презентации. 100 штук\My_new_fons_next 100\85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6362"/>
            <a:ext cx="9144000" cy="68116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1285860"/>
            <a:ext cx="83673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всех народов сложилось трепетное отношение к детям.</a:t>
            </a:r>
          </a:p>
          <a:p>
            <a:r>
              <a:rPr lang="ru-RU" dirty="0" smtClean="0"/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Индусы считают, что ребенок – это « король в доме»,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японцы не наказывают детей до того времени, пока они не пойдут в школу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древние римляне требовали: «К ребенку нужно относиться с уважением», т. е . взрослые должны помнить о том, что недопустимо  показывать детям дурной пример.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7" descr="628188095"/>
          <p:cNvPicPr>
            <a:picLocks noChangeAspect="1" noChangeArrowheads="1" noCrop="1"/>
          </p:cNvPicPr>
          <p:nvPr/>
        </p:nvPicPr>
        <p:blipFill>
          <a:blip r:embed="rId3">
            <a:lum bright="-18000" contrast="30000"/>
          </a:blip>
          <a:srcRect/>
          <a:stretch>
            <a:fillRect/>
          </a:stretch>
        </p:blipFill>
        <p:spPr bwMode="auto">
          <a:xfrm>
            <a:off x="6000760" y="3000372"/>
            <a:ext cx="2884494" cy="367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"/>
          <p:cNvPicPr>
            <a:picLocks noChangeAspect="1" noChangeArrowheads="1"/>
          </p:cNvPicPr>
          <p:nvPr/>
        </p:nvPicPr>
        <p:blipFill>
          <a:blip r:embed="rId4">
            <a:lum bright="-6000" contrast="12000"/>
          </a:blip>
          <a:srcRect/>
          <a:stretch>
            <a:fillRect/>
          </a:stretch>
        </p:blipFill>
        <p:spPr>
          <a:xfrm>
            <a:off x="142844" y="3786191"/>
            <a:ext cx="2071702" cy="1714512"/>
          </a:xfrm>
          <a:prstGeom prst="rect">
            <a:avLst/>
          </a:prstGeom>
          <a:noFill/>
          <a:ln/>
        </p:spPr>
      </p:pic>
      <p:pic>
        <p:nvPicPr>
          <p:cNvPr id="6" name="Picture 7" descr="j02849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643174" y="3929066"/>
            <a:ext cx="3279826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N:\Documents and Settings\Славик\Рабочий стол\Науч\мы де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</p:pic>
      <p:sp>
        <p:nvSpPr>
          <p:cNvPr id="45065" name="TextBox 11"/>
          <p:cNvSpPr txBox="1">
            <a:spLocks noChangeArrowheads="1"/>
          </p:cNvSpPr>
          <p:nvPr/>
        </p:nvSpPr>
        <p:spPr bwMode="auto">
          <a:xfrm>
            <a:off x="2928938" y="3429000"/>
            <a:ext cx="5500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 dirty="0">
              <a:solidFill>
                <a:srgbClr val="660066"/>
              </a:solidFill>
            </a:endParaRPr>
          </a:p>
        </p:txBody>
      </p:sp>
      <p:sp>
        <p:nvSpPr>
          <p:cNvPr id="45066" name="TextBox 12"/>
          <p:cNvSpPr txBox="1">
            <a:spLocks noChangeArrowheads="1"/>
          </p:cNvSpPr>
          <p:nvPr/>
        </p:nvSpPr>
        <p:spPr bwMode="auto">
          <a:xfrm>
            <a:off x="1857375" y="6072188"/>
            <a:ext cx="5572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500042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Конвенция ООН о правах ребенка , Конституция РФ  и другие законы защищают детей.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2428868"/>
            <a:ext cx="44291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Конвенция- международное соглашение, как правило, по какому- либо вопросу, имеющее обязательную силу для тех государств, которые к нему присоединились 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4" name="Picture 2" descr="C:\Users\Пользователь\Desktop\данные с пред, систем\картинки\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4840567"/>
            <a:ext cx="2490779" cy="2017433"/>
          </a:xfrm>
          <a:prstGeom prst="rect">
            <a:avLst/>
          </a:prstGeom>
          <a:noFill/>
        </p:spPr>
      </p:pic>
    </p:spTree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Рисунок 3" descr="fbb1305b634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3286124"/>
            <a:ext cx="9358346" cy="378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 descr="post-207850-126698707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241141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5" descr="a88f6973413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1285875"/>
            <a:ext cx="2695575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85852" y="4429132"/>
            <a:ext cx="714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Если ребенка родители чрезмерно опекают. А каким он вырастет?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zp20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468313" y="3429000"/>
            <a:ext cx="19431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zp20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468313" y="549275"/>
            <a:ext cx="1944687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zp20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468313" y="1989138"/>
            <a:ext cx="1944687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3" name="AutoShape 5"/>
          <p:cNvSpPr>
            <a:spLocks noChangeArrowheads="1"/>
          </p:cNvSpPr>
          <p:nvPr/>
        </p:nvSpPr>
        <p:spPr bwMode="auto">
          <a:xfrm flipH="1">
            <a:off x="3779838" y="333375"/>
            <a:ext cx="3527425" cy="1728788"/>
          </a:xfrm>
          <a:prstGeom prst="wedgeEllipseCallout">
            <a:avLst>
              <a:gd name="adj1" fmla="val -49329"/>
              <a:gd name="adj2" fmla="val -7579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1042988" y="3357563"/>
            <a:ext cx="1008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FFFF"/>
                </a:solidFill>
              </a:rPr>
              <a:t>ОМ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1042988" y="1916113"/>
            <a:ext cx="1008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bg1"/>
                </a:solidFill>
              </a:rPr>
              <a:t>ИЕ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1042988" y="476250"/>
            <a:ext cx="1008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bg1"/>
                </a:solidFill>
              </a:rPr>
              <a:t>АЯ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563938" y="333375"/>
            <a:ext cx="46085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/>
              <a:t>В ГОЛУБ. ПЛАТЬЕ</a:t>
            </a:r>
            <a:endParaRPr lang="ru-RU" sz="4800" b="1">
              <a:cs typeface="Arial" charset="0"/>
            </a:endParaRPr>
          </a:p>
        </p:txBody>
      </p:sp>
      <p:pic>
        <p:nvPicPr>
          <p:cNvPr id="130058" name="Picture 10" descr="Large_Ocean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253209">
            <a:off x="5724525" y="4292600"/>
            <a:ext cx="3240088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9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ikebell.wav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76375" y="422116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60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велос.wav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3350" y="1412875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61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велос.wav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3350" y="278130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AutoShap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16913" y="6453188"/>
            <a:ext cx="684212" cy="404812"/>
          </a:xfrm>
          <a:custGeom>
            <a:avLst/>
            <a:gdLst>
              <a:gd name="T0" fmla="*/ 514903174 w 21600"/>
              <a:gd name="T1" fmla="*/ 0 h 21600"/>
              <a:gd name="T2" fmla="*/ 0 w 21600"/>
              <a:gd name="T3" fmla="*/ 71092289 h 21600"/>
              <a:gd name="T4" fmla="*/ 514903174 w 21600"/>
              <a:gd name="T5" fmla="*/ 142184579 h 21600"/>
              <a:gd name="T6" fmla="*/ 686537819 w 21600"/>
              <a:gd name="T7" fmla="*/ 7109228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47" name="Picture 9" descr="Рисунок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6012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12" descr="flash_prikoly_i_flash_multik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608249">
            <a:off x="-381000" y="-381000"/>
            <a:ext cx="3214688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34" descr="a0551bd6c9fd83ce0823fabae07a1c8a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4500570"/>
            <a:ext cx="259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357422" y="857232"/>
            <a:ext cx="6389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Вывод: 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Ребенок будет безвольным, несамостоятельным, изнеженным, впечатлительным, вспыльчивым, с тяжёлым, капризным характером.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0059"/>
                </p:tgtEl>
              </p:cMediaNode>
            </p:audio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0060"/>
                </p:tgtEl>
              </p:cMediaNode>
            </p:audio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0061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0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58" fill="hold"/>
                                        <p:tgtEl>
                                          <p:spTgt spid="1300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05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0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58" fill="hold"/>
                                        <p:tgtEl>
                                          <p:spTgt spid="1300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0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0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81" fill="hold"/>
                                        <p:tgtEl>
                                          <p:spTgt spid="130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05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344</TotalTime>
  <Words>245</Words>
  <Application>Microsoft Office PowerPoint</Application>
  <PresentationFormat>Экран (4:3)</PresentationFormat>
  <Paragraphs>25</Paragraphs>
  <Slides>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37</cp:revision>
  <dcterms:created xsi:type="dcterms:W3CDTF">2011-10-23T18:17:39Z</dcterms:created>
  <dcterms:modified xsi:type="dcterms:W3CDTF">2012-01-16T20:07:20Z</dcterms:modified>
</cp:coreProperties>
</file>