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7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FF9900"/>
    <a:srgbClr val="66FFFF"/>
    <a:srgbClr val="990099"/>
    <a:srgbClr val="FF3300"/>
    <a:srgbClr val="CC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89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A14C6-18D7-43B4-B21B-E4DD576E0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05826-E721-43FA-B584-BC2F6F3BC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1A7D2-D59C-4C65-8044-BBFD5066D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C188-5867-4862-AA0E-F02B35AE3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A04D-0129-4BDC-9E3F-138E464D7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FBD96-806C-4FCA-804E-BD0B21644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891D2-99E0-432A-9098-2E20FCC3B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357FB-BE8D-42B7-AA23-10E5EFE81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1E2DE-E9FA-4872-A282-4D870C25D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C13D-EB8B-4D6F-827C-FAEB6E949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52D49-27F5-4A10-B9DF-2693554B8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E9371-B476-4235-BA86-BC897BE94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AE9DB76-B415-4BE4-9552-A49E65B3A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679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9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9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9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9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679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79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79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7" r:id="rId2"/>
    <p:sldLayoutId id="2147483776" r:id="rId3"/>
    <p:sldLayoutId id="2147483775" r:id="rId4"/>
    <p:sldLayoutId id="2147483774" r:id="rId5"/>
    <p:sldLayoutId id="2147483773" r:id="rId6"/>
    <p:sldLayoutId id="2147483772" r:id="rId7"/>
    <p:sldLayoutId id="2147483771" r:id="rId8"/>
    <p:sldLayoutId id="2147483770" r:id="rId9"/>
    <p:sldLayoutId id="2147483769" r:id="rId10"/>
    <p:sldLayoutId id="2147483768" r:id="rId11"/>
    <p:sldLayoutId id="214748376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3568" y="116632"/>
            <a:ext cx="7772400" cy="2088232"/>
          </a:xfrm>
        </p:spPr>
        <p:txBody>
          <a:bodyPr/>
          <a:lstStyle/>
          <a:p>
            <a:r>
              <a:rPr lang="ru-RU" b="0" dirty="0">
                <a:solidFill>
                  <a:srgbClr val="FF6600"/>
                </a:solidFill>
                <a:latin typeface="Times New Roman" pitchFamily="18" charset="0"/>
              </a:rPr>
              <a:t>Здоровые зубы –     залог здоровья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835696" y="5517232"/>
            <a:ext cx="7308304" cy="134614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Работу выполнили:  учащиеся 2 класса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МКОУ «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Солодушинская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Учитель: 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Пономарёва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lex\Desktop\DSCN4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31683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032" y="1253860"/>
            <a:ext cx="108012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5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0">
                <a:solidFill>
                  <a:srgbClr val="FFFF00"/>
                </a:solidFill>
                <a:latin typeface="Times New Roman" pitchFamily="18" charset="0"/>
              </a:rPr>
              <a:t>Вовремя меняйте  зубную щётку</a:t>
            </a:r>
          </a:p>
        </p:txBody>
      </p:sp>
      <p:pic>
        <p:nvPicPr>
          <p:cNvPr id="23554" name="Picture 4" descr="1235634513_ss_tooth_brush_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12160" y="2420888"/>
            <a:ext cx="1584176" cy="1800200"/>
          </a:xfrm>
        </p:spPr>
      </p:pic>
      <p:pic>
        <p:nvPicPr>
          <p:cNvPr id="23555" name="Picture 5" descr="266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2277596"/>
            <a:ext cx="1296144" cy="18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too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4293096"/>
            <a:ext cx="1482060" cy="119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0">
                <a:solidFill>
                  <a:srgbClr val="FFFF00"/>
                </a:solidFill>
                <a:latin typeface="Times New Roman" pitchFamily="18" charset="0"/>
              </a:rPr>
              <a:t>Посещайте стоматолога              2 раза в год</a:t>
            </a:r>
          </a:p>
        </p:txBody>
      </p:sp>
      <p:pic>
        <p:nvPicPr>
          <p:cNvPr id="24578" name="Picture 5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4195299"/>
            <a:ext cx="1728192" cy="16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110520125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9" y="2464451"/>
            <a:ext cx="2376263" cy="254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0">
                <a:solidFill>
                  <a:srgbClr val="FFFF00"/>
                </a:solidFill>
                <a:latin typeface="Times New Roman" pitchFamily="18" charset="0"/>
              </a:rPr>
              <a:t>Ешьте полезные для здоровья зубов продукты: свежие овощи, фрукты, молочные продукты</a:t>
            </a:r>
          </a:p>
        </p:txBody>
      </p:sp>
      <p:pic>
        <p:nvPicPr>
          <p:cNvPr id="25602" name="Picture 4" descr="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3608" y="2348880"/>
            <a:ext cx="1656184" cy="1728192"/>
          </a:xfrm>
        </p:spPr>
      </p:pic>
      <p:pic>
        <p:nvPicPr>
          <p:cNvPr id="25603" name="Picture 5" descr="09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4005064"/>
            <a:ext cx="1866129" cy="146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004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2348881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01208"/>
            <a:ext cx="852756" cy="96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0" dirty="0">
                <a:solidFill>
                  <a:srgbClr val="FFFF00"/>
                </a:solidFill>
                <a:latin typeface="Times New Roman" pitchFamily="18" charset="0"/>
              </a:rPr>
              <a:t>Не чередуйте горячую и холодную пищу: зубная эмаль может потрескаться</a:t>
            </a:r>
          </a:p>
        </p:txBody>
      </p:sp>
      <p:pic>
        <p:nvPicPr>
          <p:cNvPr id="26626" name="Picture 4" descr="141_600x399_IMG_3512_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1680" y="2805955"/>
            <a:ext cx="2160240" cy="2012453"/>
          </a:xfrm>
        </p:spPr>
      </p:pic>
      <p:pic>
        <p:nvPicPr>
          <p:cNvPr id="26627" name="Picture 5" descr="00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4437112"/>
            <a:ext cx="223224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7920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>
                <a:solidFill>
                  <a:srgbClr val="FFFF00"/>
                </a:solidFill>
                <a:latin typeface="Times New Roman" pitchFamily="18" charset="0"/>
              </a:rPr>
              <a:t>Ешьте меньше сладкого</a:t>
            </a:r>
          </a:p>
        </p:txBody>
      </p:sp>
      <p:pic>
        <p:nvPicPr>
          <p:cNvPr id="27650" name="Picture 4" descr="kon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2132856"/>
            <a:ext cx="1958715" cy="1656184"/>
          </a:xfrm>
        </p:spPr>
      </p:pic>
      <p:pic>
        <p:nvPicPr>
          <p:cNvPr id="27651" name="Picture 5" descr="306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2204864"/>
            <a:ext cx="1886074" cy="14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219036e633d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9377" y="3789040"/>
            <a:ext cx="1872208" cy="168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1115616" cy="75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>
                <a:solidFill>
                  <a:srgbClr val="FFFF00"/>
                </a:solidFill>
                <a:latin typeface="Times New Roman" pitchFamily="18" charset="0"/>
              </a:rPr>
              <a:t>Не грызите орехи, леденцы и другие твёрдые продукты</a:t>
            </a:r>
          </a:p>
        </p:txBody>
      </p:sp>
      <p:pic>
        <p:nvPicPr>
          <p:cNvPr id="28674" name="Picture 4" descr="slide0006_image0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2564904"/>
            <a:ext cx="1584176" cy="1584176"/>
          </a:xfrm>
        </p:spPr>
      </p:pic>
      <p:pic>
        <p:nvPicPr>
          <p:cNvPr id="28675" name="Picture 5" descr="AR00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2960947"/>
            <a:ext cx="1296144" cy="164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4869160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5"/>
            <a:ext cx="864096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>
                <a:solidFill>
                  <a:srgbClr val="66FFFF"/>
                </a:solidFill>
                <a:latin typeface="Times New Roman" pitchFamily="18" charset="0"/>
              </a:rPr>
              <a:t>Результаты осмотра</a:t>
            </a:r>
          </a:p>
        </p:txBody>
      </p:sp>
      <p:graphicFrame>
        <p:nvGraphicFramePr>
          <p:cNvPr id="29727" name="Group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539268"/>
              </p:ext>
            </p:extLst>
          </p:nvPr>
        </p:nvGraphicFramePr>
        <p:xfrm>
          <a:off x="457200" y="1341438"/>
          <a:ext cx="8002588" cy="1828800"/>
        </p:xfrm>
        <a:graphic>
          <a:graphicData uri="http://schemas.openxmlformats.org/drawingml/2006/table">
            <a:tbl>
              <a:tblPr/>
              <a:tblGrid>
                <a:gridCol w="1600200"/>
                <a:gridCol w="1601788"/>
                <a:gridCol w="1598612"/>
                <a:gridCol w="1601788"/>
                <a:gridCol w="1600200"/>
              </a:tblGrid>
              <a:tr h="1184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Здоровые зубы  (чел.)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Кто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нуждается в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леч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ении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Кто чистит зубы каждый день по утрам?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Кто чистит 2 раза в день?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Чистит редко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18" name="Picture 27" descr="110520125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573016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32" descr="110520125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4077072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dirty="0">
                <a:solidFill>
                  <a:srgbClr val="66FFFF"/>
                </a:solidFill>
                <a:latin typeface="Times New Roman" pitchFamily="18" charset="0"/>
              </a:rPr>
              <a:t>Вывод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5868144" cy="48965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 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</a:rPr>
              <a:t>Чтобы  предотвратить разрушение эмали зубов, необходимо ежедневно обрабатывать зубы пастой, содержащей фтор. Зубная паста, содержащая фтор, укрепляет зубную эмаль.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>
                <a:solidFill>
                  <a:srgbClr val="FFFF00"/>
                </a:solidFill>
                <a:latin typeface="Times New Roman" pitchFamily="18" charset="0"/>
              </a:rPr>
              <a:t>     Ежедневные гигиенические процедуры предупреждают возникновение и препятствуют развитию стоматологических заболеваний.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>
                <a:solidFill>
                  <a:srgbClr val="FFFF00"/>
                </a:solidFill>
                <a:latin typeface="Times New Roman" pitchFamily="18" charset="0"/>
              </a:rPr>
              <a:t>     Кислоты разрушают зубную эмаль.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>
                <a:solidFill>
                  <a:srgbClr val="FFFF00"/>
                </a:solidFill>
                <a:latin typeface="Times New Roman" pitchFamily="18" charset="0"/>
              </a:rPr>
              <a:t>Из всего этого следует: ухаживая за зубами, мы продлеваем себе жизнь.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>
                <a:solidFill>
                  <a:srgbClr val="FFFF00"/>
                </a:solidFill>
                <a:latin typeface="Times New Roman" pitchFamily="18" charset="0"/>
              </a:rPr>
              <a:t>Работать над данной темой нам было очень интересно, увлекательно, мы узнали много нового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a typeface="+mj-ea"/>
                <a:cs typeface="+mj-cs"/>
              </a:rPr>
              <a:t>     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a typeface="+mj-ea"/>
                <a:cs typeface="+mj-cs"/>
              </a:rPr>
              <a:t> Будьте  </a:t>
            </a:r>
            <a:r>
              <a:rPr lang="ru-RU" sz="4800" b="1" dirty="0">
                <a:solidFill>
                  <a:srgbClr val="FF0000"/>
                </a:solidFill>
                <a:ea typeface="+mj-ea"/>
                <a:cs typeface="+mj-cs"/>
              </a:rPr>
              <a:t>здоровы!!!</a:t>
            </a:r>
            <a:endParaRPr lang="ru-RU" sz="16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Alex\Desktop\23052012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230425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415212" cy="2692400"/>
          </a:xfrm>
        </p:spPr>
        <p:txBody>
          <a:bodyPr/>
          <a:lstStyle/>
          <a:p>
            <a:pPr eaLnBrk="1" hangingPunct="1">
              <a:defRPr/>
            </a:pPr>
            <a:r>
              <a:rPr lang="ru-RU" b="0" dirty="0">
                <a:solidFill>
                  <a:srgbClr val="66FFFF"/>
                </a:solidFill>
                <a:latin typeface="Times New Roman" pitchFamily="18" charset="0"/>
              </a:rPr>
              <a:t>                                                                                            Цель:</a:t>
            </a:r>
            <a:r>
              <a:rPr lang="ru-RU" sz="1800" dirty="0">
                <a:solidFill>
                  <a:srgbClr val="66FFFF"/>
                </a:solidFill>
                <a:latin typeface="Times New Roman" pitchFamily="18" charset="0"/>
              </a:rPr>
              <a:t>  </a:t>
            </a:r>
            <a:br>
              <a:rPr lang="ru-RU" sz="1800" dirty="0">
                <a:solidFill>
                  <a:srgbClr val="66FFFF"/>
                </a:solidFill>
                <a:latin typeface="Times New Roman" pitchFamily="18" charset="0"/>
              </a:rPr>
            </a:br>
            <a:r>
              <a:rPr lang="ru-RU" sz="1800" dirty="0">
                <a:solidFill>
                  <a:srgbClr val="66FFFF"/>
                </a:solidFill>
                <a:latin typeface="Times New Roman" pitchFamily="18" charset="0"/>
              </a:rPr>
              <a:t/>
            </a:r>
            <a:br>
              <a:rPr lang="ru-RU" sz="1800" dirty="0">
                <a:solidFill>
                  <a:srgbClr val="66FFFF"/>
                </a:solidFill>
                <a:latin typeface="Times New Roman" pitchFamily="18" charset="0"/>
              </a:rPr>
            </a:br>
            <a:r>
              <a:rPr lang="ru-RU" sz="1800" dirty="0">
                <a:latin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</a:rPr>
            </a:br>
            <a:r>
              <a:rPr lang="ru-RU" sz="1800" dirty="0">
                <a:latin typeface="Times New Roman" pitchFamily="18" charset="0"/>
              </a:rPr>
              <a:t> </a:t>
            </a:r>
            <a:r>
              <a:rPr lang="ru-RU" sz="4000" dirty="0">
                <a:solidFill>
                  <a:srgbClr val="FF3300"/>
                </a:solidFill>
                <a:latin typeface="Times New Roman" pitchFamily="18" charset="0"/>
              </a:rPr>
              <a:t>показать необходимость ежедневного и правильного ухода за зубами.</a:t>
            </a:r>
          </a:p>
        </p:txBody>
      </p:sp>
      <p:pic>
        <p:nvPicPr>
          <p:cNvPr id="15363" name="Picture 7" descr="j0316876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824" y="4077072"/>
            <a:ext cx="1944216" cy="20599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b="0">
                <a:solidFill>
                  <a:srgbClr val="66FFFF"/>
                </a:solidFill>
                <a:latin typeface="Times New Roman" pitchFamily="18" charset="0"/>
              </a:rPr>
              <a:t>Актуальность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76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solidFill>
                  <a:srgbClr val="FFFF00"/>
                </a:solidFill>
              </a:rPr>
              <a:t>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Одна из основных задач общества – это забота о здоровье человека. А здоровье человека напрямую связано не только с полноценным и правильным питанием, но и гигиеническими правилами ухода за телом и полостью рта. Нередко одной из причин пропусков уроков является то, что у детей болят зубы, а всё дело в том, что дети употребляют много сладостей и не следят за состоянием своих зубов.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   Большинство детей не знают правил ухода за зубами, да и зачем нужно чистить зубы, с какой целью применяется зубная паста, точного ответа тоже не могут дать. Поэтому мы решили изучить информацию об уходе за зубами.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>
                <a:solidFill>
                  <a:srgbClr val="66FFFF"/>
                </a:solidFill>
                <a:latin typeface="Times New Roman" pitchFamily="18" charset="0"/>
              </a:rPr>
              <a:t>       ВИДЫ  ЗУБОВ </a:t>
            </a:r>
            <a:br>
              <a:rPr lang="ru-RU" b="0">
                <a:solidFill>
                  <a:srgbClr val="66FFFF"/>
                </a:solidFill>
                <a:latin typeface="Times New Roman" pitchFamily="18" charset="0"/>
              </a:rPr>
            </a:br>
            <a:r>
              <a:rPr lang="ru-RU" b="0">
                <a:solidFill>
                  <a:srgbClr val="66FFFF"/>
                </a:solidFill>
                <a:latin typeface="Times New Roman" pitchFamily="18" charset="0"/>
              </a:rPr>
              <a:t>    И  ИХ  ФУНКЦИИ</a:t>
            </a:r>
          </a:p>
        </p:txBody>
      </p:sp>
      <p:pic>
        <p:nvPicPr>
          <p:cNvPr id="17410" name="Picture 3" descr="сканирование0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18000" contrast="12000"/>
          </a:blip>
          <a:srcRect/>
          <a:stretch>
            <a:fillRect/>
          </a:stretch>
        </p:blipFill>
        <p:spPr>
          <a:xfrm>
            <a:off x="1403648" y="2492896"/>
            <a:ext cx="2088232" cy="2376264"/>
          </a:xfrm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427538" y="2205038"/>
            <a:ext cx="4572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FF00"/>
                </a:solidFill>
                <a:latin typeface="Times New Roman" pitchFamily="18" charset="0"/>
              </a:rPr>
              <a:t>РЕЗЦЫ – разгрызать  твёрдую пищу</a:t>
            </a:r>
          </a:p>
          <a:p>
            <a:endParaRPr lang="ru-RU" sz="2800" b="1" i="1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ru-RU" sz="2800" b="1" i="1">
                <a:solidFill>
                  <a:srgbClr val="FFFF00"/>
                </a:solidFill>
                <a:latin typeface="Times New Roman" pitchFamily="18" charset="0"/>
              </a:rPr>
              <a:t>КЛЫКИ – откусывать твёрдую пищу</a:t>
            </a:r>
          </a:p>
          <a:p>
            <a:endParaRPr lang="ru-RU" sz="2800" b="1" i="1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ru-RU" sz="2800" b="1" i="1">
                <a:solidFill>
                  <a:srgbClr val="FFFF00"/>
                </a:solidFill>
                <a:latin typeface="Times New Roman" pitchFamily="18" charset="0"/>
              </a:rPr>
              <a:t>КОРЕННЫЕ ЗУБЫ – перетирать пищу</a:t>
            </a:r>
            <a:r>
              <a:rPr lang="ru-RU" sz="28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ru-RU" sz="5400" b="0">
                <a:solidFill>
                  <a:srgbClr val="66FFFF"/>
                </a:solidFill>
                <a:latin typeface="Times New Roman" pitchFamily="18" charset="0"/>
              </a:rPr>
              <a:t>Для чего ухаживать</a:t>
            </a:r>
            <a:br>
              <a:rPr lang="ru-RU" sz="5400" b="0">
                <a:solidFill>
                  <a:srgbClr val="66FFFF"/>
                </a:solidFill>
                <a:latin typeface="Times New Roman" pitchFamily="18" charset="0"/>
              </a:rPr>
            </a:br>
            <a:r>
              <a:rPr lang="ru-RU" sz="5400" b="0">
                <a:solidFill>
                  <a:srgbClr val="66FFFF"/>
                </a:solidFill>
                <a:latin typeface="Times New Roman" pitchFamily="18" charset="0"/>
              </a:rPr>
              <a:t>           за зубами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5795963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solidFill>
                  <a:schemeClr val="hlink"/>
                </a:solidFill>
              </a:rPr>
              <a:t>     </a:t>
            </a:r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Правильный уход за зубами - это признак  культуры. Неприятный запах изо рта  препятствует общению.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     Индивидуальная гигиена полости рта - это  удаление остатков пищи и зубного налета с поверхностей зубов,  десен и языка с помощью средств специального назначения. Гигиена полости рта - это основа нашего здоровья, так как инфекция, которая локализуется в  больных зубах и около зубных тканях может стать причиной обострений хронических заболеваний любых органов. Поэтому еще в древности люди  жевали смолу, которая  очищала зубы  и придавала дыханию свежесть.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8435" name="Picture 4" descr="30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8038" y="3501008"/>
            <a:ext cx="15841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1628800"/>
            <a:ext cx="11521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0">
                <a:solidFill>
                  <a:srgbClr val="66FFFF"/>
                </a:solidFill>
                <a:latin typeface="Times New Roman" pitchFamily="18" charset="0"/>
              </a:rPr>
              <a:t>Результаты неправильного ухода за полостью рта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5580063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/>
              <a:t>    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При неправильном уходе за зубами на них образуется зубной налет, который является источником  инфекции (воспаление твердых и мягких тканей зуба, около зубных тканей). Налет в основном  откладывается в  области перехода коронки зуба в корень (шейка зуба)  и в межзубных промежутках, поэтому  требуется тщательное очищение именно в этих труднодоступных местах.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     Но даже при регулярном тщательном уходе иногда  сохраняется неблагоприятное состояние полости рта. Это говорит о том, что средства по уходу за полостью рта были подобраны неправильно. В таком случае лучше обратиться к стоматологу, который посоветует, что именно вам больше подойдет.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9459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3784868"/>
            <a:ext cx="122448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871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7" y="2348880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0">
                <a:solidFill>
                  <a:srgbClr val="66FFFF"/>
                </a:solidFill>
                <a:latin typeface="Times New Roman" pitchFamily="18" charset="0"/>
              </a:rPr>
              <a:t>Индивидуальные средства по     уходу за зубами</a:t>
            </a:r>
          </a:p>
        </p:txBody>
      </p:sp>
      <p:pic>
        <p:nvPicPr>
          <p:cNvPr id="20482" name="Picture 4" descr="239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886" y="2348880"/>
            <a:ext cx="1007739" cy="1080120"/>
          </a:xfrm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11188" y="2284413"/>
            <a:ext cx="2736850" cy="4108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Основные:</a:t>
            </a:r>
          </a:p>
          <a:p>
            <a:pPr>
              <a:defRPr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Зубная щётка</a:t>
            </a:r>
          </a:p>
          <a:p>
            <a:pPr>
              <a:defRPr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Зубная паста</a:t>
            </a:r>
          </a:p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Дополнительные:</a:t>
            </a:r>
          </a:p>
          <a:p>
            <a:pPr>
              <a:defRPr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Зубная нить</a:t>
            </a:r>
          </a:p>
          <a:p>
            <a:pPr>
              <a:defRPr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Ополаскиватели </a:t>
            </a:r>
          </a:p>
          <a:p>
            <a:pPr>
              <a:defRPr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Жевательная резинка</a:t>
            </a:r>
          </a:p>
        </p:txBody>
      </p:sp>
      <p:pic>
        <p:nvPicPr>
          <p:cNvPr id="20484" name="Picture 6" descr="96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2348880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299042408444de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3" y="5013175"/>
            <a:ext cx="1296145" cy="151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264" y="5517232"/>
            <a:ext cx="1224136" cy="100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&amp;Ocy;&amp;pcy;&amp;ocy;&amp;lcy;&amp;acy;&amp;scy;&amp;kcy;&amp;icy;&amp;vcy;&amp;acy;&amp;tcy;&amp;iecy;&amp;lcy;&amp;softcy; &amp;pcy;&amp;ocy;&amp;lcy;&amp;ocy;&amp;scy;&amp;tcy;&amp;icy; &amp;rcy;&amp;tcy;&amp;acy; Fresh&amp;Cle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5301208"/>
            <a:ext cx="791567" cy="122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>
                <a:solidFill>
                  <a:srgbClr val="66FFFF"/>
                </a:solidFill>
                <a:latin typeface="Times New Roman" pitchFamily="18" charset="0"/>
              </a:rPr>
              <a:t>Гигиена ротовой полости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2781300"/>
            <a:ext cx="4546600" cy="37766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rgbClr val="FF0000"/>
                </a:solidFill>
              </a:rPr>
              <a:t>“Сто болезней входит через рот”.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dirty="0"/>
              <a:t>    </a:t>
            </a:r>
            <a:r>
              <a:rPr lang="ru-RU" i="1" dirty="0">
                <a:solidFill>
                  <a:srgbClr val="FFFF00"/>
                </a:solidFill>
              </a:rPr>
              <a:t>(Китайская пословица)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1507" name="Picture 2" descr="сканирование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339772"/>
            <a:ext cx="2232247" cy="281742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0">
                <a:solidFill>
                  <a:srgbClr val="FFFF00"/>
                </a:solidFill>
                <a:latin typeface="Times New Roman" pitchFamily="18" charset="0"/>
              </a:rPr>
              <a:t>Не забывайте дважды в день чистить зубы!</a:t>
            </a:r>
          </a:p>
        </p:txBody>
      </p:sp>
      <p:pic>
        <p:nvPicPr>
          <p:cNvPr id="13316" name="Picture 7" descr="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640" y="2564904"/>
            <a:ext cx="2088232" cy="2376264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54195"/>
            <a:ext cx="201622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2">
      <a:dk1>
        <a:srgbClr val="3E3E5C"/>
      </a:dk1>
      <a:lt1>
        <a:srgbClr val="FFFFFF"/>
      </a:lt1>
      <a:dk2>
        <a:srgbClr val="666699"/>
      </a:dk2>
      <a:lt2>
        <a:srgbClr val="DFDFE9"/>
      </a:lt2>
      <a:accent1>
        <a:srgbClr val="CC66FF"/>
      </a:accent1>
      <a:accent2>
        <a:srgbClr val="679ACD"/>
      </a:accent2>
      <a:accent3>
        <a:srgbClr val="B8B8CA"/>
      </a:accent3>
      <a:accent4>
        <a:srgbClr val="DADADA"/>
      </a:accent4>
      <a:accent5>
        <a:srgbClr val="E2B8FF"/>
      </a:accent5>
      <a:accent6>
        <a:srgbClr val="5D8BBA"/>
      </a:accent6>
      <a:hlink>
        <a:srgbClr val="CCECFF"/>
      </a:hlink>
      <a:folHlink>
        <a:srgbClr val="CCCCF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238</TotalTime>
  <Words>399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Течение</vt:lpstr>
      <vt:lpstr>Здоровые зубы –     залог здоровья</vt:lpstr>
      <vt:lpstr>                                                                                            Цель:      показать необходимость ежедневного и правильного ухода за зубами.</vt:lpstr>
      <vt:lpstr>Актуальность</vt:lpstr>
      <vt:lpstr>       ВИДЫ  ЗУБОВ      И  ИХ  ФУНКЦИИ</vt:lpstr>
      <vt:lpstr>   Для чего ухаживать            за зубами</vt:lpstr>
      <vt:lpstr>Результаты неправильного ухода за полостью рта</vt:lpstr>
      <vt:lpstr>Индивидуальные средства по     уходу за зубами</vt:lpstr>
      <vt:lpstr>Гигиена ротовой полости</vt:lpstr>
      <vt:lpstr>Не забывайте дважды в день чистить зубы!</vt:lpstr>
      <vt:lpstr>Вовремя меняйте  зубную щётку</vt:lpstr>
      <vt:lpstr>Посещайте стоматолога              2 раза в год</vt:lpstr>
      <vt:lpstr>Ешьте полезные для здоровья зубов продукты: свежие овощи, фрукты, молочные продукты</vt:lpstr>
      <vt:lpstr>Не чередуйте горячую и холодную пищу: зубная эмаль может потрескаться</vt:lpstr>
      <vt:lpstr>Ешьте меньше сладкого</vt:lpstr>
      <vt:lpstr>Не грызите орехи, леденцы и другие твёрдые продукты</vt:lpstr>
      <vt:lpstr>Результаты осмотра</vt:lpstr>
      <vt:lpstr>Вывод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                         показать необходимость ежедневного и правильного ухода за зубами.</dc:title>
  <dc:creator>Sergey</dc:creator>
  <cp:lastModifiedBy>Alex</cp:lastModifiedBy>
  <cp:revision>16</cp:revision>
  <dcterms:created xsi:type="dcterms:W3CDTF">2012-05-09T11:07:36Z</dcterms:created>
  <dcterms:modified xsi:type="dcterms:W3CDTF">2013-03-24T13:51:47Z</dcterms:modified>
</cp:coreProperties>
</file>