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9F2956-88A6-48A8-9D99-CE8F4E690BD5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C1ABF7-F336-47A8-A13B-5B088F36A5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80920" cy="1713577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Выполнила</a:t>
            </a:r>
            <a:r>
              <a:rPr lang="en-US" sz="1800" b="1" dirty="0" smtClean="0"/>
              <a:t>: </a:t>
            </a:r>
            <a:r>
              <a:rPr lang="ru-RU" sz="1800" b="1" dirty="0" smtClean="0"/>
              <a:t>учитель начальных классов МОУ лицея №9 Алексина О.П.</a:t>
            </a:r>
          </a:p>
          <a:p>
            <a:r>
              <a:rPr lang="ru-RU" sz="1800" b="1" dirty="0" smtClean="0"/>
              <a:t>                                                    2011</a:t>
            </a:r>
            <a:endParaRPr lang="ru-RU" sz="1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9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Родительское собрание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47086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62880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Признаки инициативности:</a:t>
            </a:r>
            <a:endParaRPr lang="ru-RU" sz="2000" dirty="0"/>
          </a:p>
          <a:p>
            <a:pPr lvl="0"/>
            <a:r>
              <a:rPr lang="ru-RU" dirty="0"/>
              <a:t>проявление ребенком творчества, выдумки, рационализации;</a:t>
            </a:r>
          </a:p>
          <a:p>
            <a:pPr lvl="0"/>
            <a:r>
              <a:rPr lang="ru-RU" dirty="0"/>
              <a:t>участие в осуществлении разумного новшества, хорошего начинания, исходящего от других;</a:t>
            </a:r>
          </a:p>
          <a:p>
            <a:pPr lvl="0"/>
            <a:r>
              <a:rPr lang="ru-RU" dirty="0"/>
              <a:t>активная поддержка коллектива детей в реализации намеченных планов;</a:t>
            </a:r>
          </a:p>
          <a:p>
            <a:r>
              <a:rPr lang="ru-RU" b="1" dirty="0"/>
              <a:t>•</a:t>
            </a:r>
            <a:r>
              <a:rPr lang="ru-RU" dirty="0"/>
              <a:t>	стремление проявить инициативу в непривычной обстановке.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6" y="1916833"/>
            <a:ext cx="3225411" cy="260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48883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Рекомендации по выработке силы воли.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-Надо уметь заставить себя работать.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-Поставить цель и добиваться успеха.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-Удерживать себя от всяких соблазнов.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Держисвое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слово,пообещал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-выполни.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Добивайся уважения людей своей ответственностью.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-Представляй себе последствия поступков.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-Учись находить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стимул,не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хватайся за все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сразу,постепенно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увеличивай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нагрузку,иди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от простого к сложному.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-Будь оптимистом.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-Умей вовремя себя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остановить,взять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в руки.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80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0491"/>
            <a:ext cx="2448272" cy="27862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0491"/>
            <a:ext cx="2304256" cy="28541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55" y="3573016"/>
            <a:ext cx="2304256" cy="29649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65747"/>
            <a:ext cx="2469654" cy="3179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3196" y="2840446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сила воли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387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2082">
              <a:srgbClr val="FFFFDC"/>
            </a:gs>
            <a:gs pos="55005">
              <a:srgbClr val="FFFF94"/>
            </a:gs>
            <a:gs pos="0">
              <a:srgbClr val="FFFF00"/>
            </a:gs>
            <a:gs pos="95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543" y="404664"/>
            <a:ext cx="7063533" cy="1281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 marR="671830">
              <a:lnSpc>
                <a:spcPct val="115000"/>
              </a:lnSpc>
              <a:tabLst>
                <a:tab pos="450215" algn="r"/>
              </a:tabLst>
            </a:pPr>
            <a:r>
              <a:rPr lang="ru-RU" dirty="0"/>
              <a:t>-Ничего не делается само </a:t>
            </a:r>
            <a:r>
              <a:rPr lang="ru-RU" dirty="0" err="1"/>
              <a:t>собой,без</a:t>
            </a:r>
            <a:r>
              <a:rPr lang="ru-RU" dirty="0"/>
              <a:t> усилий и </a:t>
            </a:r>
            <a:r>
              <a:rPr lang="ru-RU" dirty="0" err="1"/>
              <a:t>воли,без</a:t>
            </a:r>
            <a:r>
              <a:rPr lang="ru-RU" dirty="0"/>
              <a:t> </a:t>
            </a:r>
            <a:r>
              <a:rPr lang="ru-RU" dirty="0" err="1"/>
              <a:t>труда.Воля</a:t>
            </a:r>
            <a:r>
              <a:rPr lang="ru-RU" dirty="0"/>
              <a:t> </a:t>
            </a:r>
            <a:r>
              <a:rPr lang="ru-RU" dirty="0" err="1"/>
              <a:t>людская,воля</a:t>
            </a:r>
            <a:r>
              <a:rPr lang="ru-RU" dirty="0"/>
              <a:t> одного твердого человека страшно </a:t>
            </a:r>
            <a:r>
              <a:rPr lang="ru-RU" dirty="0" err="1"/>
              <a:t>велика.А.И.Герцен</a:t>
            </a:r>
            <a:r>
              <a:rPr lang="ru-RU" dirty="0"/>
              <a:t>.</a:t>
            </a:r>
          </a:p>
          <a:p>
            <a:pPr marL="678815" marR="671830">
              <a:lnSpc>
                <a:spcPct val="115000"/>
              </a:lnSpc>
              <a:spcAft>
                <a:spcPts val="0"/>
              </a:spcAft>
              <a:tabLst>
                <a:tab pos="450215" algn="r"/>
              </a:tabLs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4196" y="1918922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-Нет на свете такого </a:t>
            </a:r>
            <a:r>
              <a:rPr lang="ru-RU" dirty="0" err="1"/>
              <a:t>холма,вершины</a:t>
            </a:r>
            <a:r>
              <a:rPr lang="ru-RU" dirty="0"/>
              <a:t> которого настойчивость в конце концов не </a:t>
            </a:r>
            <a:r>
              <a:rPr lang="ru-RU" dirty="0" err="1"/>
              <a:t>достигнет.Ч.Диккенс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429000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-Каждый из нас  сам вычеркивает цену своей </a:t>
            </a:r>
            <a:r>
              <a:rPr lang="ru-RU" dirty="0" err="1"/>
              <a:t>личности;человек</a:t>
            </a:r>
            <a:r>
              <a:rPr lang="ru-RU" dirty="0"/>
              <a:t> бывает велик или мал в зависимости от собственной </a:t>
            </a:r>
            <a:r>
              <a:rPr lang="ru-RU" dirty="0" err="1"/>
              <a:t>воли.С.Смайлс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5949280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-Величайшая победа-есть победа над самим </a:t>
            </a:r>
            <a:r>
              <a:rPr lang="ru-RU" dirty="0" err="1" smtClean="0"/>
              <a:t>собой.П.Кальдерон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-Наша личность-это </a:t>
            </a:r>
            <a:r>
              <a:rPr lang="ru-RU" dirty="0" err="1"/>
              <a:t>сад,а</a:t>
            </a:r>
            <a:r>
              <a:rPr lang="ru-RU" dirty="0"/>
              <a:t> наша воля-</a:t>
            </a:r>
            <a:r>
              <a:rPr lang="ru-RU" dirty="0" err="1"/>
              <a:t>садовник.В.Шекспир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3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476672"/>
            <a:ext cx="6345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. </a:t>
            </a:r>
            <a:r>
              <a:rPr lang="ru-RU" sz="2400" b="1" dirty="0" smtClean="0"/>
              <a:t>Признаки волевых качеств школьников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64687" y="1494059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Признаки дисциплинированности:</a:t>
            </a:r>
          </a:p>
          <a:p>
            <a:r>
              <a:rPr lang="ru-RU" dirty="0" smtClean="0"/>
              <a:t>•	сознательное выполнение установленного в данной деятельности порядка (соблюдение требований учителей, своевременное выполнение трудовых поручений, выполнение всех правил в спорте и т. д.);</a:t>
            </a:r>
          </a:p>
          <a:p>
            <a:r>
              <a:rPr lang="ru-RU" dirty="0" smtClean="0"/>
              <a:t>•	добровольное выполнение правил, установленных коллективом (класса, членами кружка, группой товарищей по труду, спорту и т. д.);</a:t>
            </a:r>
          </a:p>
          <a:p>
            <a:r>
              <a:rPr lang="ru-RU" dirty="0" smtClean="0"/>
              <a:t>•	недопущение проступков (уход без разрешения с занятий, неявка на воскресник и т. п.);</a:t>
            </a:r>
          </a:p>
          <a:p>
            <a:r>
              <a:rPr lang="ru-RU" dirty="0" smtClean="0"/>
              <a:t>•	соблюдение хорошего поведения при изменении обстановки.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844824"/>
            <a:ext cx="243342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1920" y="1052736"/>
            <a:ext cx="5022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Признаки самостоятельности:</a:t>
            </a:r>
          </a:p>
          <a:p>
            <a:pPr lvl="0"/>
            <a:r>
              <a:rPr lang="ru-RU" dirty="0"/>
              <a:t>выполнение ребенком посильной деятельности без помощи и постоянного контроля со стороны (без напоминаний и подсказок выполнить учебное, трудовое задание и т. п.);</a:t>
            </a:r>
          </a:p>
          <a:p>
            <a:pPr lvl="0"/>
            <a:r>
              <a:rPr lang="ru-RU" dirty="0"/>
              <a:t>умение самому найти себе занятие и организовать свою деятельность (приступить к подготовке уроков, обслужить себя, найти способ отдохнуть и т. д.);</a:t>
            </a:r>
          </a:p>
          <a:p>
            <a:pPr lvl="0"/>
            <a:r>
              <a:rPr lang="ru-RU" dirty="0"/>
              <a:t>умение отстоять свое мнение, не проявляя при этом упрямства, если не прав;</a:t>
            </a:r>
          </a:p>
          <a:p>
            <a:pPr lvl="0"/>
            <a:r>
              <a:rPr lang="ru-RU" dirty="0"/>
              <a:t>умение соблюдать выработанные привычки самостоятельного поведения в новых условиях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7096"/>
            <a:ext cx="3096344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48478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Признаки настойчивости:</a:t>
            </a:r>
            <a:endParaRPr lang="ru-RU" sz="2000" dirty="0"/>
          </a:p>
          <a:p>
            <a:pPr lvl="0"/>
            <a:r>
              <a:rPr lang="ru-RU" dirty="0"/>
              <a:t>стремление постоянно доводить начатое дело до конца; умение длительно преследовать цель, не снижая энергии в борьбе с трудностями;</a:t>
            </a:r>
          </a:p>
          <a:p>
            <a:pPr lvl="0"/>
            <a:r>
              <a:rPr lang="ru-RU" dirty="0"/>
              <a:t>умение продолжать деятельность при нежелании ею заниматься или при возникновении другой, более интересной деятельности;</a:t>
            </a:r>
          </a:p>
          <a:p>
            <a:pPr lvl="0"/>
            <a:r>
              <a:rPr lang="ru-RU" dirty="0"/>
              <a:t>умение проявить упорство при изменившейся обстановке (смене коллектива, условий труда и т. д.)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96800"/>
            <a:ext cx="325278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9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141277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Признаки выдержки:</a:t>
            </a:r>
            <a:endParaRPr lang="ru-RU" sz="2000" dirty="0"/>
          </a:p>
          <a:p>
            <a:pPr lvl="0"/>
            <a:r>
              <a:rPr lang="ru-RU" dirty="0"/>
              <a:t>проявление терпения в деятельности, выполняемой в затрудненных условиях (большие помехи, неудачи и т. п.);</a:t>
            </a:r>
          </a:p>
          <a:p>
            <a:pPr lvl="0"/>
            <a:r>
              <a:rPr lang="ru-RU" dirty="0"/>
              <a:t>умение держать себя в конфликтных ситуациях (при спорах, незаслуженном обвинении и т. д.);</a:t>
            </a:r>
          </a:p>
          <a:p>
            <a:pPr lvl="0"/>
            <a:r>
              <a:rPr lang="ru-RU" dirty="0"/>
              <a:t>умение тормозить проявление чувств при сильном эмоциональном возбуждении (большой радости, негодовании и т. д.); умение контролировать свое поведение в непривычной обстановке.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30963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Признаки организованности:</a:t>
            </a:r>
            <a:endParaRPr lang="ru-RU" sz="2000" dirty="0"/>
          </a:p>
          <a:p>
            <a:pPr lvl="0"/>
            <a:r>
              <a:rPr lang="ru-RU" dirty="0"/>
              <a:t>соблюдение определенного порядка, способствующего успеху в деятельности (держать в порядке книги, рабочее место, предметы труда и развлечений и т. п.);</a:t>
            </a:r>
          </a:p>
          <a:p>
            <a:pPr lvl="0"/>
            <a:r>
              <a:rPr lang="ru-RU" dirty="0"/>
              <a:t>планирование своих действий и разумное их чередование; рациональное расходование времени с учетом обстановки; </a:t>
            </a:r>
          </a:p>
          <a:p>
            <a:pPr lvl="0"/>
            <a:r>
              <a:rPr lang="ru-RU" dirty="0"/>
              <a:t>умение вносить в свою деятельность определенную организацию при изменении обстановки.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340768"/>
            <a:ext cx="288032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0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574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Признаки решительности:</a:t>
            </a:r>
            <a:endParaRPr lang="ru-RU" sz="2000" dirty="0"/>
          </a:p>
          <a:p>
            <a:pPr lvl="0"/>
            <a:r>
              <a:rPr lang="ru-RU" dirty="0"/>
              <a:t>быстрое и обдуманное принятие решений при выполнении того или другого действия или поступка;</a:t>
            </a:r>
          </a:p>
          <a:p>
            <a:pPr lvl="0"/>
            <a:r>
              <a:rPr lang="ru-RU" dirty="0"/>
              <a:t>выполнение принятого решения без колебаний, уверенно; </a:t>
            </a:r>
          </a:p>
          <a:p>
            <a:pPr lvl="0"/>
            <a:r>
              <a:rPr lang="ru-RU" dirty="0"/>
              <a:t>отсутствие растерянности при принятии решений в затрудненных условиях и во время эмоциональных возбуждений;</a:t>
            </a:r>
          </a:p>
          <a:p>
            <a:pPr lvl="0"/>
            <a:r>
              <a:rPr lang="ru-RU" dirty="0"/>
              <a:t>проявление решительных действий в непривычной обстановке.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9355"/>
            <a:ext cx="3364992" cy="321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3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128</TotalTime>
  <Words>501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Родительское собрание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Алексей</dc:creator>
  <cp:lastModifiedBy>Алексей</cp:lastModifiedBy>
  <cp:revision>13</cp:revision>
  <dcterms:created xsi:type="dcterms:W3CDTF">2011-05-24T17:12:29Z</dcterms:created>
  <dcterms:modified xsi:type="dcterms:W3CDTF">2011-05-24T19:20:52Z</dcterms:modified>
</cp:coreProperties>
</file>