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9"/>
  </p:notesMasterIdLst>
  <p:sldIdLst>
    <p:sldId id="266" r:id="rId2"/>
    <p:sldId id="265" r:id="rId3"/>
    <p:sldId id="268" r:id="rId4"/>
    <p:sldId id="267" r:id="rId5"/>
    <p:sldId id="269" r:id="rId6"/>
    <p:sldId id="296" r:id="rId7"/>
    <p:sldId id="285" r:id="rId8"/>
    <p:sldId id="304" r:id="rId9"/>
    <p:sldId id="286" r:id="rId10"/>
    <p:sldId id="288" r:id="rId11"/>
    <p:sldId id="305" r:id="rId12"/>
    <p:sldId id="295" r:id="rId13"/>
    <p:sldId id="292" r:id="rId14"/>
    <p:sldId id="293" r:id="rId15"/>
    <p:sldId id="297" r:id="rId16"/>
    <p:sldId id="298" r:id="rId17"/>
    <p:sldId id="3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9900"/>
    <a:srgbClr val="0000FF"/>
    <a:srgbClr val="660066"/>
    <a:srgbClr val="996633"/>
    <a:srgbClr val="3399FF"/>
    <a:srgbClr val="99FFCC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 varScale="1">
        <p:scale>
          <a:sx n="77" d="100"/>
          <a:sy n="7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D02CAE-6ED5-43FD-AC62-DF75AE212DFD}" type="datetimeFigureOut">
              <a:rPr lang="ru-RU"/>
              <a:pPr>
                <a:defRPr/>
              </a:pPr>
              <a:t>09.01.2012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A2822C-E0B3-4107-A90A-1D935429EF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27A55-3704-4654-AE8A-7743364A07F9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FF2A9-AD83-4C19-B9D8-B4C26EAA8BEF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2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2FA942-F38B-4035-81E5-8B50378F432F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3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F71C58-F9C0-4C20-B6C3-D957A921D8D0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4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53F409-F512-4597-9C35-7C15A59C0500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5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B25BD7-0BF0-4756-8164-6227BD0A7811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7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6E12DE-6B25-47FD-A745-5A32715FCE05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9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5AA64-D829-4997-B11D-AD1C4C4013FB}" type="slidenum">
              <a:rPr lang="ru-RU" smtClean="0">
                <a:ea typeface="ＭＳ Ｐ明朝" pitchFamily="16" charset="0"/>
                <a:cs typeface="ＭＳ Ｐ明朝" pitchFamily="16" charset="0"/>
              </a:rPr>
              <a:pPr/>
              <a:t>10</a:t>
            </a:fld>
            <a:endParaRPr lang="ru-RU" dirty="0" smtClean="0">
              <a:ea typeface="ＭＳ Ｐ明朝" pitchFamily="16" charset="0"/>
              <a:cs typeface="ＭＳ Ｐ明朝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1"/>
            <a:ext cx="1951200" cy="56439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1" y="580381"/>
            <a:ext cx="5718240" cy="5643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1" y="1905320"/>
            <a:ext cx="38347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20"/>
            <a:ext cx="38347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9900">
                <a:alpha val="57000"/>
              </a:srgbClr>
            </a:gs>
            <a:gs pos="50000">
              <a:srgbClr val="006600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EB613D"/>
              </a:gs>
              <a:gs pos="100000">
                <a:srgbClr val="80000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445375" y="6781800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7445375" y="6238875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8107363" y="6781800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8107363" y="6238875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1720826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135552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2550278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2965004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90525" indent="-293688" algn="l" defTabSz="406400" rtl="0" fontAlgn="base">
        <a:spcBef>
          <a:spcPct val="0"/>
        </a:spcBef>
        <a:spcAft>
          <a:spcPts val="1288"/>
        </a:spcAft>
        <a:buClr>
          <a:srgbClr val="FFFF00"/>
        </a:buClr>
        <a:buSzPct val="45000"/>
        <a:buFont typeface="Wingdings" pitchFamily="2" charset="2"/>
        <a:buChar char=""/>
        <a:defRPr sz="29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82638" indent="-260350" algn="l" defTabSz="406400" rtl="0" fontAlgn="base"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74750" indent="-195263" algn="l" defTabSz="406400" rtl="0" fontAlgn="base"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565275" indent="-195263" algn="l" defTabSz="406400" rtl="0" fontAlgn="base"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charset="2"/>
        <a:buChar char="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957388" indent="-195263" algn="l" defTabSz="406400" rtl="0" fontAlgn="base"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373155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787881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202607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617333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урал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3144" cy="684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49971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В дымке синеватой горы 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да леса,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Что за край богатый,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 просто чудеса!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Зелень изумрудная, 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глубина озер,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И</a:t>
            </a:r>
            <a:r>
              <a:rPr lang="ru-RU" sz="40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 </a:t>
            </a: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земля-то рудная, 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а кругом простор!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Трав прибой пахучий 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у подножья скал.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Ты такой могучий, наш седой …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58082" y="6000768"/>
            <a:ext cx="1460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Урал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ledovoe_poboische_1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0"/>
            <a:ext cx="4824412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928662" y="4429132"/>
            <a:ext cx="29570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Ледовое побоище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1242г.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214290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2"/>
                </a:solidFill>
              </a:rPr>
              <a:t>А впереди по звонким льдинам,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Гремя тяжелой чешуей,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err="1" smtClean="0">
                <a:solidFill>
                  <a:schemeClr val="bg2"/>
                </a:solidFill>
              </a:rPr>
              <a:t>Ливонцы</a:t>
            </a:r>
            <a:r>
              <a:rPr lang="ru-RU" b="1" dirty="0" smtClean="0">
                <a:solidFill>
                  <a:schemeClr val="bg2"/>
                </a:solidFill>
              </a:rPr>
              <a:t> едут грозным клином – 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Свиной железной головой.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Был первый натиск немцев страшен.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В пехоту русскую углом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Двумя рядами конных башен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Они врубились напролом.</a:t>
            </a:r>
            <a:br>
              <a:rPr lang="ru-RU" b="1" dirty="0" smtClean="0">
                <a:solidFill>
                  <a:schemeClr val="bg2"/>
                </a:solidFill>
              </a:rPr>
            </a:b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8" name="Рисунок 7" descr="serov._Ledovoe_poboicshe_resize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5000628" y="2857496"/>
            <a:ext cx="4000528" cy="386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2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357166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Дело было так под Плевной,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Дело славное друзья! 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Мы дрались тогда все с </a:t>
            </a:r>
            <a:r>
              <a:rPr lang="ru-RU" b="1" dirty="0" err="1" smtClean="0">
                <a:solidFill>
                  <a:schemeClr val="bg2"/>
                </a:solidFill>
              </a:rPr>
              <a:t>туркой</a:t>
            </a:r>
            <a:r>
              <a:rPr lang="ru-RU" b="1" dirty="0" smtClean="0">
                <a:solidFill>
                  <a:schemeClr val="bg2"/>
                </a:solidFill>
              </a:rPr>
              <a:t> под знаменами царя.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В бой водил нас всех кровавый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Наш ли Скобелев удалый.</a:t>
            </a:r>
            <a:br>
              <a:rPr lang="ru-RU" b="1" dirty="0" smtClean="0">
                <a:solidFill>
                  <a:schemeClr val="bg2"/>
                </a:solidFill>
              </a:rPr>
            </a:b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2428868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Русско-турецкая война 1877 – 1878 гг.</a:t>
            </a:r>
          </a:p>
          <a:p>
            <a:endParaRPr lang="ru-RU" dirty="0"/>
          </a:p>
        </p:txBody>
      </p:sp>
      <p:pic>
        <p:nvPicPr>
          <p:cNvPr id="4" name="Рисунок 3" descr="battle2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tretch>
            <a:fillRect/>
          </a:stretch>
        </p:blipFill>
        <p:spPr>
          <a:xfrm>
            <a:off x="857224" y="3429000"/>
            <a:ext cx="72898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2582835_boevojj-jepizod-iz-russko-tureckojj-vojjny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214282" y="285728"/>
            <a:ext cx="3905250" cy="310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4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tuzo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336615">
            <a:off x="137415" y="127953"/>
            <a:ext cx="3486150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ahimo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74684">
            <a:off x="5581611" y="248331"/>
            <a:ext cx="3286148" cy="359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evski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8992" y="1142984"/>
            <a:ext cx="2235200" cy="427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uvorov_alex_v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300319">
            <a:off x="5429256" y="2714620"/>
            <a:ext cx="3048000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shakov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067807">
            <a:off x="494753" y="2573559"/>
            <a:ext cx="30718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714348" y="142852"/>
            <a:ext cx="7337453" cy="1665279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VIII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тур</a:t>
            </a:r>
          </a:p>
          <a:p>
            <a:pPr algn="ctr">
              <a:defRPr/>
            </a:pP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«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Выдающиеся личности!»</a:t>
            </a:r>
            <a:endParaRPr lang="ru-RU" sz="48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евский.bmp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142844" y="2071678"/>
            <a:ext cx="40290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vski_moll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72132" y="1643050"/>
            <a:ext cx="335758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142984"/>
            <a:ext cx="8473794" cy="1569660"/>
          </a:xfrm>
          <a:prstGeom prst="rect">
            <a:avLst/>
          </a:prstGeom>
          <a:noFill/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kern="10" dirty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>Александр Ярославович </a:t>
            </a:r>
          </a:p>
          <a:p>
            <a:pPr algn="ctr">
              <a:defRPr/>
            </a:pPr>
            <a:r>
              <a:rPr lang="ru-RU" sz="4800" b="1" kern="10" dirty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>Невский</a:t>
            </a:r>
            <a:endParaRPr lang="ru-RU" sz="4800" b="1" dirty="0">
              <a:ln w="11430">
                <a:solidFill>
                  <a:schemeClr val="bg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 bwMode="auto">
          <a:xfrm>
            <a:off x="1000100" y="1714488"/>
            <a:ext cx="7072362" cy="464347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ru-RU" sz="2800" b="1" dirty="0" smtClean="0">
                <a:solidFill>
                  <a:schemeClr val="bg2"/>
                </a:solidFill>
                <a:latin typeface="+mj-lt"/>
              </a:rPr>
              <a:t>Навсегда остался в памяти народной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rPr>
              <a:t>Славный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rPr>
              <a:t> витязь – князь, бесстрашный воин.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ru-RU" sz="2800" b="1" baseline="0" dirty="0" smtClean="0">
                <a:solidFill>
                  <a:schemeClr val="bg2"/>
                </a:solidFill>
                <a:latin typeface="+mj-lt"/>
              </a:rPr>
              <a:t>Дрался с рыцарством за Русь святую,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rPr>
              <a:t>И сказал: «Навечно так и будет!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ru-RU" sz="2800" b="1" baseline="0" dirty="0" smtClean="0">
                <a:solidFill>
                  <a:schemeClr val="bg2"/>
                </a:solidFill>
                <a:latin typeface="+mj-lt"/>
              </a:rPr>
              <a:t>Кто</a:t>
            </a:r>
            <a:r>
              <a:rPr lang="ru-RU" sz="2800" b="1" dirty="0" smtClean="0">
                <a:solidFill>
                  <a:schemeClr val="bg2"/>
                </a:solidFill>
                <a:latin typeface="+mj-lt"/>
              </a:rPr>
              <a:t> с мечом на Родину придёт,</a:t>
            </a:r>
          </a:p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rPr>
              <a:t>От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rPr>
              <a:t> меча здесь он и пропадёт!»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воро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650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496" y="1643050"/>
            <a:ext cx="5929354" cy="3429024"/>
          </a:xfrm>
          <a:prstGeom prst="rect">
            <a:avLst/>
          </a:prstGeom>
          <a:noFill/>
        </p:spPr>
        <p:txBody>
          <a:bodyPr wrap="none">
            <a:prstTxWarp prst="textButton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</a:t>
            </a:r>
          </a:p>
          <a:p>
            <a:pPr algn="ctr">
              <a:defRPr/>
            </a:pPr>
            <a:r>
              <a:rPr lang="ru-RU" sz="4800" b="1" dirty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Васильевич </a:t>
            </a:r>
          </a:p>
          <a:p>
            <a:pPr algn="ctr">
              <a:defRPr/>
            </a:pPr>
            <a:r>
              <a:rPr lang="ru-RU" sz="4800" b="1" dirty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Суворов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1000100" y="1714488"/>
            <a:ext cx="7072362" cy="464347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143116"/>
            <a:ext cx="55007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Побеждать врага наукой,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А не смелостью слепой.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Защищать в атаке друга,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И с умом закончить бой —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Завещание оставил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Нам великий командир.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Он отцом был для солдата,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И в атаку с ним ходил.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4714908" cy="111674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 Великий</a:t>
            </a:r>
            <a:endParaRPr lang="ru-RU" sz="4800" b="1" dirty="0">
              <a:ln w="11430">
                <a:solidFill>
                  <a:schemeClr val="bg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peter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324028">
            <a:off x="1346245" y="2159010"/>
            <a:ext cx="2313881" cy="3380857"/>
          </a:xfrm>
          <a:prstGeom prst="rect">
            <a:avLst/>
          </a:prstGeom>
        </p:spPr>
      </p:pic>
      <p:pic>
        <p:nvPicPr>
          <p:cNvPr id="5" name="Рисунок 4" descr="peter6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86906">
            <a:off x="5292266" y="2301155"/>
            <a:ext cx="2472870" cy="3295221"/>
          </a:xfrm>
          <a:prstGeom prst="rect">
            <a:avLst/>
          </a:prstGeom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 bwMode="auto">
          <a:xfrm>
            <a:off x="1000100" y="1714488"/>
            <a:ext cx="7072362" cy="4572032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1785926"/>
            <a:ext cx="65008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реформы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начались с введения иностранного платья и приказа брить бороды всем, кроме крестьян и духовенства. Важнейшим результатом преобразований было преодоление кризиса традиционализма путем модернизации страны. Россия стала полноправной участницей международных отношений, проводившей активную внешнюю политику. Значительно вырос авторитет России в мире, 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этот человек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стал для многих образцом государя-реформатора.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169" grpId="0"/>
      <p:bldP spid="71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429264"/>
            <a:ext cx="8425833" cy="76944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Михаил Юрьевич Ломоносов</a:t>
            </a:r>
            <a:endParaRPr lang="ru-RU" sz="4400" b="1" dirty="0">
              <a:ln w="11430">
                <a:solidFill>
                  <a:schemeClr val="bg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ollage.jpg"/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tretch>
            <a:fillRect/>
          </a:stretch>
        </p:blipFill>
        <p:spPr>
          <a:xfrm>
            <a:off x="1571604" y="428604"/>
            <a:ext cx="6076950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1000100" y="1000108"/>
            <a:ext cx="7072362" cy="464347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500174"/>
            <a:ext cx="6072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Первый русский учёный-естествоиспытатель мирового значения, поэт, ставший основоположником современного русского языка, художник, историк, поборник развития отечественной науки и культуры, который до 9 лет был практически неграмотным. В честь него назван университет!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tkin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5294">
            <a:off x="718367" y="440089"/>
            <a:ext cx="28575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botk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749842">
            <a:off x="4949184" y="636775"/>
            <a:ext cx="3001940" cy="381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429264"/>
            <a:ext cx="8425833" cy="76944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Сергей Петрович Боткин</a:t>
            </a:r>
            <a:endParaRPr lang="ru-RU" sz="4400" b="1" dirty="0">
              <a:ln w="11430">
                <a:solidFill>
                  <a:schemeClr val="bg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 bwMode="auto">
          <a:xfrm>
            <a:off x="1071538" y="500042"/>
            <a:ext cx="7072362" cy="464347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142984"/>
            <a:ext cx="5929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Известнейший русский врач-терапевт, один из основоположников клиники внутренних болезней как научной дисциплины в России, основатель крупнейшей школы русских клиницистов. Его именем названа известная московская больница, а также инфекционное заболевание.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allAtOnce"/>
      <p:bldP spid="7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lg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2852"/>
            <a:ext cx="9144000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2844" y="428604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Не приметен ничем, не широк,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По просторам Валдайского края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Еле слышно течет ручеек,</a:t>
            </a:r>
          </a:p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К морю Каспийскому убегая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215074" y="5929330"/>
            <a:ext cx="2454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</a:rPr>
              <a:t>р. Волга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7337453" cy="1665279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IV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тур</a:t>
            </a:r>
          </a:p>
          <a:p>
            <a:pPr algn="ctr">
              <a:defRPr/>
            </a:pP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«Викторина о Волге!»</a:t>
            </a:r>
            <a:endParaRPr lang="ru-RU" sz="48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  <p:pic>
        <p:nvPicPr>
          <p:cNvPr id="10" name="Рисунок 9" descr="volga_monastyr_svyatogo_nila_larg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43042" y="1714488"/>
            <a:ext cx="571504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>
            <a:off x="142844" y="0"/>
            <a:ext cx="1228725" cy="238097"/>
          </a:xfrm>
          <a:prstGeom prst="rect">
            <a:avLst/>
          </a:prstGeom>
        </p:spPr>
      </p:pic>
      <p:pic>
        <p:nvPicPr>
          <p:cNvPr id="15" name="Рисунок 14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 rot="5400000">
            <a:off x="-495314" y="495314"/>
            <a:ext cx="1228725" cy="238097"/>
          </a:xfrm>
          <a:prstGeom prst="rect">
            <a:avLst/>
          </a:prstGeom>
        </p:spPr>
      </p:pic>
      <p:pic>
        <p:nvPicPr>
          <p:cNvPr id="17" name="Рисунок 16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 rot="16200000">
            <a:off x="-495314" y="5924578"/>
            <a:ext cx="1228725" cy="238097"/>
          </a:xfrm>
          <a:prstGeom prst="rect">
            <a:avLst/>
          </a:prstGeom>
        </p:spPr>
      </p:pic>
      <p:pic>
        <p:nvPicPr>
          <p:cNvPr id="18" name="Рисунок 17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>
            <a:off x="5541" y="6586838"/>
            <a:ext cx="1228725" cy="238097"/>
          </a:xfrm>
          <a:prstGeom prst="rect">
            <a:avLst/>
          </a:prstGeom>
        </p:spPr>
      </p:pic>
      <p:pic>
        <p:nvPicPr>
          <p:cNvPr id="19" name="Рисунок 18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 rot="10800000">
            <a:off x="7915275" y="6619903"/>
            <a:ext cx="1228725" cy="238097"/>
          </a:xfrm>
          <a:prstGeom prst="rect">
            <a:avLst/>
          </a:prstGeom>
        </p:spPr>
      </p:pic>
      <p:pic>
        <p:nvPicPr>
          <p:cNvPr id="20" name="Рисунок 19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 rot="16200000">
            <a:off x="8410589" y="6124589"/>
            <a:ext cx="1228725" cy="238097"/>
          </a:xfrm>
          <a:prstGeom prst="rect">
            <a:avLst/>
          </a:prstGeom>
        </p:spPr>
      </p:pic>
      <p:pic>
        <p:nvPicPr>
          <p:cNvPr id="21" name="Рисунок 20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 rot="5400000">
            <a:off x="8410589" y="495314"/>
            <a:ext cx="1228725" cy="238097"/>
          </a:xfrm>
          <a:prstGeom prst="rect">
            <a:avLst/>
          </a:prstGeom>
        </p:spPr>
      </p:pic>
      <p:pic>
        <p:nvPicPr>
          <p:cNvPr id="22" name="Рисунок 21" descr="8aflow4a2.gif"/>
          <p:cNvPicPr>
            <a:picLocks noChangeAspect="1"/>
          </p:cNvPicPr>
          <p:nvPr/>
        </p:nvPicPr>
        <p:blipFill>
          <a:blip r:embed="rId4" cstate="screen">
            <a:lum bright="-20000" contrast="40000"/>
          </a:blip>
          <a:stretch>
            <a:fillRect/>
          </a:stretch>
        </p:blipFill>
        <p:spPr>
          <a:xfrm flipH="1">
            <a:off x="7915275" y="0"/>
            <a:ext cx="1228725" cy="238097"/>
          </a:xfrm>
          <a:prstGeom prst="rect">
            <a:avLst/>
          </a:prstGeom>
        </p:spPr>
      </p:pic>
      <p:pic>
        <p:nvPicPr>
          <p:cNvPr id="23" name="Picture 14" descr="river_volg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42" y="1714488"/>
            <a:ext cx="5715039" cy="491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0" descr="в калуг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1604" y="1714488"/>
            <a:ext cx="5857916" cy="493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7" descr="ship-6_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71604" y="1643050"/>
            <a:ext cx="5857916" cy="500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valdaiskaya vozvishenno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2214554"/>
            <a:ext cx="3121152" cy="4389120"/>
          </a:xfrm>
          <a:prstGeom prst="rect">
            <a:avLst/>
          </a:prstGeom>
        </p:spPr>
      </p:pic>
      <p:pic>
        <p:nvPicPr>
          <p:cNvPr id="14" name="Рисунок 13" descr="volga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04242">
            <a:off x="362406" y="2631627"/>
            <a:ext cx="4876800" cy="3657600"/>
          </a:xfrm>
          <a:prstGeom prst="rect">
            <a:avLst/>
          </a:prstGeom>
        </p:spPr>
      </p:pic>
      <p:pic>
        <p:nvPicPr>
          <p:cNvPr id="16" name="Picture 6" descr="ship-2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88099">
            <a:off x="3953985" y="2559484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42844" y="928670"/>
            <a:ext cx="70262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Как называли Волгу в </a:t>
            </a: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старину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500562" y="1571612"/>
            <a:ext cx="41937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i="1" dirty="0">
                <a:ln/>
                <a:solidFill>
                  <a:schemeClr val="accent3"/>
                </a:solidFill>
                <a:latin typeface="Georgia" pitchFamily="18" charset="0"/>
              </a:rPr>
              <a:t>Идель, Итиль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928670"/>
            <a:ext cx="77348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Сколько притоков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имеет</a:t>
            </a: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Волга?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143372" y="1571612"/>
            <a:ext cx="1261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i="1" dirty="0">
                <a:ln/>
                <a:solidFill>
                  <a:schemeClr val="accent3"/>
                </a:solidFill>
                <a:latin typeface="Tahoma" pitchFamily="34" charset="0"/>
              </a:rPr>
              <a:t>200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0" y="1000108"/>
            <a:ext cx="7738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Где берет начало Волга 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357686" y="2571744"/>
            <a:ext cx="45752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chemeClr val="accent3"/>
                </a:solidFill>
                <a:latin typeface="Tahoma" pitchFamily="34" charset="0"/>
              </a:rPr>
              <a:t>Валдайская</a:t>
            </a:r>
            <a:endParaRPr lang="ru-RU" sz="4000" b="1" i="1" dirty="0">
              <a:ln/>
              <a:solidFill>
                <a:schemeClr val="accent3"/>
              </a:solidFill>
              <a:latin typeface="Tahoma" pitchFamily="34" charset="0"/>
            </a:endParaRPr>
          </a:p>
          <a:p>
            <a:pPr algn="ctr"/>
            <a:r>
              <a:rPr lang="ru-RU" sz="4000" b="1" i="1" dirty="0">
                <a:ln/>
                <a:solidFill>
                  <a:schemeClr val="accent3"/>
                </a:solidFill>
                <a:latin typeface="Tahoma" pitchFamily="34" charset="0"/>
              </a:rPr>
              <a:t> возвышенность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42844" y="928670"/>
            <a:ext cx="82589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Назовите самый большой </a:t>
            </a: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волжский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город?</a:t>
            </a:r>
          </a:p>
        </p:txBody>
      </p:sp>
      <p:sp>
        <p:nvSpPr>
          <p:cNvPr id="29708" name="Text Box 21"/>
          <p:cNvSpPr txBox="1">
            <a:spLocks noChangeArrowheads="1"/>
          </p:cNvSpPr>
          <p:nvPr/>
        </p:nvSpPr>
        <p:spPr bwMode="auto">
          <a:xfrm>
            <a:off x="4156075" y="6154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latin typeface="Tahoma" pitchFamily="34" charset="0"/>
            </a:endParaRPr>
          </a:p>
        </p:txBody>
      </p:sp>
      <p:pic>
        <p:nvPicPr>
          <p:cNvPr id="18" name="Рисунок 17" descr="niznii novgorod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57290" y="2428868"/>
            <a:ext cx="6286544" cy="4286280"/>
          </a:xfrm>
          <a:prstGeom prst="rect">
            <a:avLst/>
          </a:prstGeom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952882" y="6088559"/>
            <a:ext cx="61911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i="1" dirty="0">
                <a:ln/>
                <a:solidFill>
                  <a:schemeClr val="accent3"/>
                </a:solidFill>
                <a:latin typeface="Tahoma" pitchFamily="34" charset="0"/>
              </a:rPr>
              <a:t>г. Нижний Новгород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4" grpId="1"/>
      <p:bldP spid="16395" grpId="0"/>
      <p:bldP spid="16395" grpId="1"/>
      <p:bldP spid="16396" grpId="0"/>
      <p:bldP spid="16396" grpId="1"/>
      <p:bldP spid="16397" grpId="0"/>
      <p:bldP spid="16397" grpId="1"/>
      <p:bldP spid="16398" grpId="0"/>
      <p:bldP spid="16398" grpId="1"/>
      <p:bldP spid="16401" grpId="0"/>
      <p:bldP spid="16401" grpId="1"/>
      <p:bldP spid="16402" grpId="0"/>
      <p:bldP spid="164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214290"/>
            <a:ext cx="87350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Какой город расположен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</a:t>
            </a: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самом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серединном течении</a:t>
            </a: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Волги?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14282" y="285728"/>
            <a:ext cx="66736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Какова длина Волги?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428992" y="1571612"/>
            <a:ext cx="51956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i="1" dirty="0">
                <a:ln/>
                <a:solidFill>
                  <a:schemeClr val="accent3"/>
                </a:solidFill>
                <a:latin typeface="Georgia" pitchFamily="18" charset="0"/>
              </a:rPr>
              <a:t>Около 3 8ооо км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42844" y="0"/>
            <a:ext cx="92448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Назовите волжский город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,</a:t>
            </a: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где в 1942г. начался перелом </a:t>
            </a:r>
          </a:p>
          <a:p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 ходе Великой </a:t>
            </a:r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Отечественной </a:t>
            </a: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войны?</a:t>
            </a:r>
          </a:p>
        </p:txBody>
      </p:sp>
      <p:pic>
        <p:nvPicPr>
          <p:cNvPr id="61449" name="Picture 9" descr="4328154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3071810"/>
            <a:ext cx="42719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mamaev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142852"/>
            <a:ext cx="44291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57224" y="5857892"/>
            <a:ext cx="80073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i="1" dirty="0">
                <a:ln/>
                <a:solidFill>
                  <a:schemeClr val="accent3"/>
                </a:solidFill>
                <a:latin typeface="Tahoma" pitchFamily="34" charset="0"/>
              </a:rPr>
              <a:t>г. Волгоград (Сталинград)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0" y="1500174"/>
            <a:ext cx="2214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i="1" dirty="0" smtClean="0">
                <a:ln/>
                <a:solidFill>
                  <a:schemeClr val="accent3"/>
                </a:solidFill>
                <a:latin typeface="Georgia" pitchFamily="18" charset="0"/>
              </a:rPr>
              <a:t>Казань</a:t>
            </a:r>
            <a:endParaRPr lang="ru-RU" sz="4000" b="1" i="1" dirty="0">
              <a:ln/>
              <a:solidFill>
                <a:schemeClr val="accent3"/>
              </a:solidFill>
              <a:latin typeface="Georgia" pitchFamily="18" charset="0"/>
            </a:endParaRPr>
          </a:p>
        </p:txBody>
      </p:sp>
      <p:pic>
        <p:nvPicPr>
          <p:cNvPr id="12" name="Рисунок 11" descr="kazan_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2714620"/>
            <a:ext cx="4953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4" grpId="1"/>
      <p:bldP spid="61446" grpId="0"/>
      <p:bldP spid="61446" grpId="1"/>
      <p:bldP spid="61447" grpId="0"/>
      <p:bldP spid="61447" grpId="1"/>
      <p:bldP spid="61448" grpId="0"/>
      <p:bldP spid="61448" grpId="1"/>
      <p:bldP spid="61452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-may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928662" y="0"/>
            <a:ext cx="7337453" cy="1665279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VI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тур</a:t>
            </a:r>
          </a:p>
          <a:p>
            <a:pPr algn="ctr">
              <a:defRPr/>
            </a:pPr>
            <a:r>
              <a:rPr lang="ru-RU" sz="48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8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«Военные планы»</a:t>
            </a:r>
            <a:endParaRPr lang="ru-RU" sz="48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857364"/>
            <a:ext cx="4786346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</a:t>
            </a:r>
            <a:r>
              <a:rPr lang="ru-RU" sz="3200" b="1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Барбаросса»</a:t>
            </a:r>
          </a:p>
          <a:p>
            <a:r>
              <a:rPr lang="ru-RU" sz="3200" b="1" cap="none" spc="0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«Багратион»</a:t>
            </a:r>
          </a:p>
          <a:p>
            <a:r>
              <a:rPr lang="ru-RU" sz="3200" b="1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«Тайфун»</a:t>
            </a:r>
          </a:p>
          <a:p>
            <a:r>
              <a:rPr lang="ru-RU" sz="3200" b="1" cap="none" spc="0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«Цитадель»</a:t>
            </a:r>
          </a:p>
          <a:p>
            <a:r>
              <a:rPr lang="ru-RU" sz="3200" b="1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«Кутузов»</a:t>
            </a:r>
          </a:p>
          <a:p>
            <a:r>
              <a:rPr lang="ru-RU" sz="3200" b="1" cap="none" spc="0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«Румянцев»</a:t>
            </a:r>
          </a:p>
          <a:p>
            <a:r>
              <a:rPr lang="ru-RU" sz="3200" b="1" dirty="0" smtClean="0">
                <a:ln>
                  <a:solidFill>
                    <a:schemeClr val="bg2"/>
                  </a:solidFill>
                  <a:prstDash val="solid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«Уран»</a:t>
            </a:r>
            <a:endParaRPr lang="ru-RU" sz="3200" b="1" cap="none" spc="0" dirty="0" smtClean="0">
              <a:ln>
                <a:solidFill>
                  <a:schemeClr val="bg2"/>
                </a:solidFill>
                <a:prstDash val="solid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50" y="2000240"/>
            <a:ext cx="535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Гитлеровский план захвата Москвы;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 План советского контрнаступления под Сталинградом;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 Гитлеровский план молниеносной войны против СССР;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 Советский план по освобождению Белоруссии;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 Гитлеровский план окружения советских войск под Курском;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 Советский план освобождения г.Орла;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/>
                </a:solidFill>
                <a:latin typeface="Arial Black" pitchFamily="34" charset="0"/>
              </a:rPr>
              <a:t> Советский план освобождения г.Белгорода и Харькова;</a:t>
            </a:r>
            <a:endParaRPr lang="ru-RU" b="1" dirty="0">
              <a:solidFill>
                <a:schemeClr val="bg2"/>
              </a:solidFill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6200000" flipH="1">
            <a:off x="3286116" y="2357430"/>
            <a:ext cx="642942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rot="16200000" flipH="1">
            <a:off x="3143240" y="2786058"/>
            <a:ext cx="785818" cy="7858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2714612" y="2143116"/>
            <a:ext cx="1214446" cy="10715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 rot="5400000" flipH="1" flipV="1">
            <a:off x="2857488" y="2714620"/>
            <a:ext cx="1214446" cy="9286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2500298" y="4214818"/>
            <a:ext cx="1428760" cy="428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>
            <a:off x="3000364" y="4786322"/>
            <a:ext cx="928694" cy="357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flipV="1">
            <a:off x="2000232" y="4143380"/>
            <a:ext cx="1857388" cy="11430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41910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42844" y="1571612"/>
            <a:ext cx="4423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2"/>
                </a:solidFill>
              </a:rPr>
              <a:t>Позади у воинов </a:t>
            </a:r>
            <a:r>
              <a:rPr lang="ru-RU" b="1" dirty="0" err="1" smtClean="0">
                <a:solidFill>
                  <a:schemeClr val="bg2"/>
                </a:solidFill>
              </a:rPr>
              <a:t>Непрявда</a:t>
            </a:r>
            <a:r>
              <a:rPr lang="ru-RU" b="1" dirty="0" smtClean="0">
                <a:solidFill>
                  <a:schemeClr val="bg2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Слева – затуманившийся Дон.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И простор великий только на два,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Только на два стана разделен.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Вот сейчас – не в дальней дали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где-то –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Здесь сойдутся, как гроза с грозой…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Грянул поединок </a:t>
            </a:r>
            <a:r>
              <a:rPr lang="ru-RU" b="1" dirty="0" err="1" smtClean="0">
                <a:solidFill>
                  <a:schemeClr val="bg2"/>
                </a:solidFill>
              </a:rPr>
              <a:t>Пересвета</a:t>
            </a:r>
            <a:r>
              <a:rPr lang="ru-RU" b="1" dirty="0" smtClean="0">
                <a:solidFill>
                  <a:schemeClr val="bg2"/>
                </a:solidFill>
              </a:rPr>
              <a:t>,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Вышедшего в бой с </a:t>
            </a:r>
            <a:r>
              <a:rPr lang="ru-RU" b="1" dirty="0" err="1" smtClean="0">
                <a:solidFill>
                  <a:schemeClr val="bg2"/>
                </a:solidFill>
              </a:rPr>
              <a:t>Теми-Мурзой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  <a:br>
              <a:rPr lang="ru-RU" b="1" dirty="0" smtClean="0">
                <a:solidFill>
                  <a:schemeClr val="bg2"/>
                </a:solidFill>
              </a:rPr>
            </a:b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4929190" y="5214950"/>
            <a:ext cx="36306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КУЛИКОВСКАЯ БИТВА</a:t>
            </a: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1380г.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785786" y="0"/>
            <a:ext cx="7337453" cy="1665279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40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VII</a:t>
            </a:r>
            <a:r>
              <a:rPr lang="ru-RU" sz="40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0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тур</a:t>
            </a:r>
          </a:p>
          <a:p>
            <a:pPr algn="ctr">
              <a:defRPr/>
            </a:pPr>
            <a:r>
              <a:rPr lang="ru-RU" sz="4000" b="1" kern="10" spc="300" dirty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 </a:t>
            </a:r>
            <a:r>
              <a:rPr lang="ru-RU" sz="4000" b="1" kern="10" spc="300" dirty="0" smtClean="0">
                <a:ln w="11430" cmpd="sng">
                  <a:solidFill>
                    <a:schemeClr val="bg2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  <a:cs typeface="Times New Roman"/>
              </a:rPr>
              <a:t>«ИСТОРИЧЕСКИЕ СОБЫТИЯ!»</a:t>
            </a:r>
            <a:endParaRPr lang="ru-RU" sz="4000" b="1" kern="10" spc="300" dirty="0">
              <a:ln w="11430" cmpd="sng">
                <a:solidFill>
                  <a:schemeClr val="bg2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  <a:cs typeface="Times New Roman"/>
            </a:endParaRPr>
          </a:p>
        </p:txBody>
      </p:sp>
      <p:pic>
        <p:nvPicPr>
          <p:cNvPr id="10" name="Рисунок 9" descr="39419_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1500174"/>
            <a:ext cx="4837746" cy="352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43372" y="285728"/>
            <a:ext cx="48201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2"/>
                </a:solidFill>
              </a:rPr>
              <a:t>Среди людей блуждали смерть и злоба,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Узрев комету дрогнула земля. 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И в эти дни </a:t>
            </a:r>
            <a:r>
              <a:rPr lang="ru-RU" b="1" dirty="0" err="1" smtClean="0">
                <a:solidFill>
                  <a:schemeClr val="bg2"/>
                </a:solidFill>
              </a:rPr>
              <a:t>Димитрий</a:t>
            </a:r>
            <a:r>
              <a:rPr lang="ru-RU" b="1" dirty="0" smtClean="0">
                <a:solidFill>
                  <a:schemeClr val="bg2"/>
                </a:solidFill>
              </a:rPr>
              <a:t> встал из гроба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В Отрепьева свой дух </a:t>
            </a:r>
            <a:r>
              <a:rPr lang="ru-RU" b="1" dirty="0" err="1" smtClean="0">
                <a:solidFill>
                  <a:schemeClr val="bg2"/>
                </a:solidFill>
              </a:rPr>
              <a:t>переселя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1857364"/>
            <a:ext cx="4369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Смутное время. Лжедмитрий I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4369_pic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42852"/>
            <a:ext cx="3962400" cy="310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2844" y="3500438"/>
            <a:ext cx="4214842" cy="308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66px-ivanov_tushin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3000372"/>
            <a:ext cx="414340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3998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Вам не видать таких сражений!</a:t>
            </a:r>
          </a:p>
          <a:p>
            <a:r>
              <a:rPr lang="ru-RU" b="1" dirty="0">
                <a:solidFill>
                  <a:schemeClr val="bg2"/>
                </a:solidFill>
              </a:rPr>
              <a:t>Носились знамена как тени,</a:t>
            </a:r>
          </a:p>
          <a:p>
            <a:r>
              <a:rPr lang="ru-RU" b="1" dirty="0">
                <a:solidFill>
                  <a:schemeClr val="bg2"/>
                </a:solidFill>
              </a:rPr>
              <a:t>В дыму огонь блестел,</a:t>
            </a:r>
          </a:p>
          <a:p>
            <a:r>
              <a:rPr lang="ru-RU" b="1" dirty="0">
                <a:solidFill>
                  <a:schemeClr val="bg2"/>
                </a:solidFill>
              </a:rPr>
              <a:t>Звучал булат, картечь визжала,</a:t>
            </a:r>
          </a:p>
          <a:p>
            <a:r>
              <a:rPr lang="ru-RU" b="1" dirty="0">
                <a:solidFill>
                  <a:schemeClr val="bg2"/>
                </a:solidFill>
              </a:rPr>
              <a:t>Рука бойцов колоть устала,</a:t>
            </a:r>
          </a:p>
          <a:p>
            <a:r>
              <a:rPr lang="ru-RU" b="1" dirty="0">
                <a:solidFill>
                  <a:schemeClr val="bg2"/>
                </a:solidFill>
              </a:rPr>
              <a:t>И ядрам пролетать мешала</a:t>
            </a:r>
          </a:p>
          <a:p>
            <a:r>
              <a:rPr lang="ru-RU" b="1" dirty="0">
                <a:solidFill>
                  <a:schemeClr val="bg2"/>
                </a:solidFill>
              </a:rPr>
              <a:t>Гора кровавых тел.</a:t>
            </a:r>
          </a:p>
          <a:p>
            <a:r>
              <a:rPr lang="ru-RU" b="1" dirty="0">
                <a:solidFill>
                  <a:schemeClr val="bg2"/>
                </a:solidFill>
              </a:rPr>
              <a:t>Изведал враг в тот день не мало,</a:t>
            </a:r>
          </a:p>
          <a:p>
            <a:r>
              <a:rPr lang="ru-RU" b="1" dirty="0">
                <a:solidFill>
                  <a:schemeClr val="bg2"/>
                </a:solidFill>
              </a:rPr>
              <a:t>Что значит русский бой удалый</a:t>
            </a:r>
          </a:p>
          <a:p>
            <a:r>
              <a:rPr lang="ru-RU" b="1" dirty="0">
                <a:solidFill>
                  <a:schemeClr val="bg2"/>
                </a:solidFill>
              </a:rPr>
              <a:t>Наш рукопашный бой.</a:t>
            </a:r>
          </a:p>
        </p:txBody>
      </p:sp>
      <p:pic>
        <p:nvPicPr>
          <p:cNvPr id="119813" name="Picture 5" descr="бородино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404813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4" name="Picture 6" descr="Бородино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3789363"/>
            <a:ext cx="3816350" cy="286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815" name="Picture 7" descr="5(Andrianov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143380"/>
            <a:ext cx="333375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438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Бородинская битва    1812г.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7" grpId="0"/>
    </p:bldLst>
  </p:timing>
</p:sld>
</file>

<file path=ppt/theme/theme1.xml><?xml version="1.0" encoding="utf-8"?>
<a:theme xmlns:a="http://schemas.openxmlformats.org/drawingml/2006/main" name="шаблон9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шаблон4</Template>
  <TotalTime>1359</TotalTime>
  <Words>560</Words>
  <Application>Microsoft Office PowerPoint</Application>
  <PresentationFormat>Экран (4:3)</PresentationFormat>
  <Paragraphs>115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Raven</cp:lastModifiedBy>
  <cp:revision>89</cp:revision>
  <dcterms:created xsi:type="dcterms:W3CDTF">2007-11-16T12:48:27Z</dcterms:created>
  <dcterms:modified xsi:type="dcterms:W3CDTF">2012-01-09T16:45:20Z</dcterms:modified>
</cp:coreProperties>
</file>