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61" r:id="rId2"/>
    <p:sldId id="273" r:id="rId3"/>
    <p:sldId id="262" r:id="rId4"/>
    <p:sldId id="272" r:id="rId5"/>
    <p:sldId id="266" r:id="rId6"/>
    <p:sldId id="265" r:id="rId7"/>
    <p:sldId id="274" r:id="rId8"/>
    <p:sldId id="275" r:id="rId9"/>
    <p:sldId id="263" r:id="rId10"/>
    <p:sldId id="267" r:id="rId11"/>
    <p:sldId id="269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B6BB1-52F6-4297-AE68-AAFFF479DD89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D06E1-EA91-430F-AF4C-AE753CCE6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250090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Организация самоуправления на первой ступени обучения.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>
            <a:normAutofit fontScale="55000" lnSpcReduction="20000"/>
          </a:bodyPr>
          <a:lstStyle/>
          <a:p>
            <a:r>
              <a:rPr lang="ru-RU" sz="2400" dirty="0" smtClean="0"/>
              <a:t> 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Урюпина Надежда Михайловна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заместитель директора по УВР </a:t>
            </a:r>
            <a:endParaRPr lang="ru-RU" sz="3600" dirty="0" smtClean="0">
              <a:solidFill>
                <a:schemeClr val="bg1"/>
              </a:solidFill>
            </a:endParaRPr>
          </a:p>
          <a:p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начальных классов МБОУ СОШ № 4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г.о.Железнодорожный</a:t>
            </a:r>
            <a:endParaRPr lang="ru-RU" sz="3600" dirty="0" smtClean="0">
              <a:solidFill>
                <a:schemeClr val="bg1"/>
              </a:solidFill>
            </a:endParaRPr>
          </a:p>
          <a:p>
            <a:r>
              <a:rPr lang="ru-RU" sz="3600" dirty="0" smtClean="0">
                <a:solidFill>
                  <a:schemeClr val="bg1"/>
                </a:solidFill>
              </a:rPr>
              <a:t>Московская область</a:t>
            </a: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8892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Формы реализации:</a:t>
            </a:r>
            <a:br>
              <a:rPr lang="ru-RU" sz="2800" dirty="0" smtClean="0">
                <a:latin typeface="Arial Black" pitchFamily="34" charset="0"/>
              </a:rPr>
            </a:b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0" y="1124744"/>
            <a:ext cx="4355976" cy="508616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sz="3000" dirty="0" smtClean="0"/>
              <a:t>совместные 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проекты;</a:t>
            </a: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устные журналы;</a:t>
            </a: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беседы;</a:t>
            </a: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ролевые игры;</a:t>
            </a: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дискуссии;</a:t>
            </a: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творческие развлекательные игры;</a:t>
            </a: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шоу-программы;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классные часы.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4860032" y="1052736"/>
            <a:ext cx="4283968" cy="52301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праздничные конкурсные программы;</a:t>
            </a: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чествование ветеранов;</a:t>
            </a: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турпоходы;</a:t>
            </a: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спортивные состязания;</a:t>
            </a: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конкурсы;</a:t>
            </a: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викторины;</a:t>
            </a: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конкурсы самодеятельности.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78813" cy="98072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effectLst/>
              </a:rPr>
              <a:t>Ожидаемые результаты</a:t>
            </a:r>
            <a:r>
              <a:rPr lang="ru-RU" sz="3600" dirty="0">
                <a:effectLst/>
              </a:rPr>
              <a:t>: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0" y="836712"/>
            <a:ext cx="9144000" cy="5760939"/>
          </a:xfrm>
        </p:spPr>
        <p:txBody>
          <a:bodyPr>
            <a:noAutofit/>
          </a:bodyPr>
          <a:lstStyle/>
          <a:p>
            <a:pPr algn="just">
              <a:lnSpc>
                <a:spcPts val="3360"/>
              </a:lnSpc>
              <a:spcBef>
                <a:spcPts val="0"/>
              </a:spcBef>
            </a:pPr>
            <a:r>
              <a:rPr lang="ru-RU" sz="2800" dirty="0" smtClean="0"/>
              <a:t>Обретение чувства уверенности в себе.</a:t>
            </a:r>
          </a:p>
          <a:p>
            <a:pPr algn="just">
              <a:lnSpc>
                <a:spcPts val="3360"/>
              </a:lnSpc>
              <a:spcBef>
                <a:spcPts val="0"/>
              </a:spcBef>
            </a:pPr>
            <a:r>
              <a:rPr lang="ru-RU" sz="2800" dirty="0" smtClean="0"/>
              <a:t>Умение поддерживать других.</a:t>
            </a:r>
          </a:p>
          <a:p>
            <a:pPr algn="just">
              <a:lnSpc>
                <a:spcPts val="3360"/>
              </a:lnSpc>
              <a:spcBef>
                <a:spcPts val="0"/>
              </a:spcBef>
            </a:pPr>
            <a:r>
              <a:rPr lang="ru-RU" sz="2800" dirty="0" smtClean="0"/>
              <a:t>Осознание ответственности за свои поступки.</a:t>
            </a:r>
          </a:p>
          <a:p>
            <a:pPr algn="just">
              <a:lnSpc>
                <a:spcPts val="3360"/>
              </a:lnSpc>
              <a:spcBef>
                <a:spcPts val="0"/>
              </a:spcBef>
            </a:pPr>
            <a:r>
              <a:rPr lang="ru-RU" sz="2800" dirty="0" smtClean="0"/>
              <a:t>Расширение представлений о себе, своих возможностях.</a:t>
            </a:r>
          </a:p>
          <a:p>
            <a:pPr algn="just">
              <a:lnSpc>
                <a:spcPts val="3360"/>
              </a:lnSpc>
              <a:spcBef>
                <a:spcPts val="0"/>
              </a:spcBef>
            </a:pPr>
            <a:r>
              <a:rPr lang="ru-RU" sz="2800" dirty="0" smtClean="0"/>
              <a:t>Умение распределять обязанности и действовать в коллективе.</a:t>
            </a:r>
          </a:p>
          <a:p>
            <a:pPr algn="just">
              <a:lnSpc>
                <a:spcPts val="3360"/>
              </a:lnSpc>
              <a:spcBef>
                <a:spcPts val="0"/>
              </a:spcBef>
            </a:pPr>
            <a:r>
              <a:rPr lang="ru-RU" sz="2800" dirty="0" smtClean="0"/>
              <a:t>Умение общаться друг с другом, уважительно относиться к мнению своих друзей, взрослых.</a:t>
            </a:r>
          </a:p>
          <a:p>
            <a:pPr algn="just">
              <a:lnSpc>
                <a:spcPts val="3360"/>
              </a:lnSpc>
              <a:spcBef>
                <a:spcPts val="0"/>
              </a:spcBef>
            </a:pPr>
            <a:r>
              <a:rPr lang="ru-RU" sz="2800" dirty="0" smtClean="0"/>
              <a:t>Приобретение опыта активного сопереживания за результат в общем деле.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484785"/>
            <a:ext cx="792088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 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ЗА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ВНИМАНИЕ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3600" dirty="0" smtClean="0"/>
              <a:t>Воспитание имеет целью сделать человека самостоятельным существом, т.е. существом со свободной волей.</a:t>
            </a:r>
          </a:p>
          <a:p>
            <a:pPr>
              <a:buNone/>
            </a:pPr>
            <a:r>
              <a:rPr lang="ru-RU" sz="3600" dirty="0" smtClean="0"/>
              <a:t>                                                                                 </a:t>
            </a:r>
          </a:p>
          <a:p>
            <a:pPr>
              <a:buNone/>
            </a:pPr>
            <a:r>
              <a:rPr lang="ru-RU" sz="3600" dirty="0" smtClean="0"/>
              <a:t>                                          Г.Гегель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92696"/>
            <a:ext cx="8352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Ученическое самоуправление – это стремление развития ученического управления своими силами внутри коллектива.</a:t>
            </a:r>
          </a:p>
          <a:p>
            <a:pPr algn="ctr"/>
            <a:r>
              <a:rPr lang="ru-RU" sz="4000" dirty="0" smtClean="0"/>
              <a:t>                     (словарь Ожегова)</a:t>
            </a:r>
          </a:p>
          <a:p>
            <a:pPr algn="ctr"/>
            <a:r>
              <a:rPr lang="ru-RU" sz="4000" dirty="0" smtClean="0"/>
              <a:t>                                                                  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80728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Ученическое самоуправление – это действия детей,  осуществляемые самостоятельно или совместно со взрослыми членами классного сообщества по планированию, организации и анализу жизнедеятельности в классе, направленной на создание благоприятных условий для общения и развития одноклассников.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8"/>
            <a:ext cx="79788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Актуальность самоуправления</a:t>
            </a:r>
            <a:endParaRPr lang="ru-RU" sz="3200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23528" y="1500174"/>
            <a:ext cx="8352928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Возникает интерес к активной жизненной позиции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Ответственность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Формируются личностные качества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Занятость детей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Соревновательный момент – воспитывает учащихся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Развитее способностей и качеств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124744"/>
            <a:ext cx="82466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Самоуправление в коллективе младших школьников </a:t>
            </a:r>
          </a:p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развивается успешно,</a:t>
            </a:r>
          </a:p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 если детям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интересно.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56895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 Пути становления самоуправления:</a:t>
            </a:r>
          </a:p>
          <a:p>
            <a:pPr algn="ctr"/>
            <a:endParaRPr lang="ru-RU" sz="3200" dirty="0" smtClean="0"/>
          </a:p>
          <a:p>
            <a:pPr algn="ctr"/>
            <a:r>
              <a:rPr lang="ru-RU" sz="3200" dirty="0" smtClean="0"/>
              <a:t>от деятельности при непосредственном руководстве взрослых к проявлению инициативы в этих же условиях,</a:t>
            </a:r>
          </a:p>
          <a:p>
            <a:pPr algn="ctr"/>
            <a:r>
              <a:rPr lang="ru-RU" sz="3200" dirty="0" smtClean="0"/>
              <a:t> а далее – к самостоятельным действиям и проявлению инициативы без  непосредственного руководства.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Этапы развития самоуправления:</a:t>
            </a:r>
          </a:p>
          <a:p>
            <a:endParaRPr lang="ru-RU" sz="3200" dirty="0" smtClean="0"/>
          </a:p>
          <a:p>
            <a:r>
              <a:rPr lang="ru-RU" sz="2800" dirty="0" smtClean="0"/>
              <a:t>1.Диагностика классного пространства</a:t>
            </a:r>
          </a:p>
          <a:p>
            <a:endParaRPr lang="ru-RU" sz="2800" dirty="0" smtClean="0"/>
          </a:p>
          <a:p>
            <a:r>
              <a:rPr lang="ru-RU" sz="2800" dirty="0" smtClean="0"/>
              <a:t>2.Проектирование классного самоуправления</a:t>
            </a:r>
          </a:p>
          <a:p>
            <a:endParaRPr lang="ru-RU" sz="2800" dirty="0" smtClean="0"/>
          </a:p>
          <a:p>
            <a:r>
              <a:rPr lang="ru-RU" sz="2800" dirty="0" smtClean="0"/>
              <a:t>3.Становление самоуправления как основного принципа класса</a:t>
            </a:r>
          </a:p>
          <a:p>
            <a:endParaRPr lang="ru-RU" sz="2800" dirty="0" smtClean="0"/>
          </a:p>
          <a:p>
            <a:r>
              <a:rPr lang="ru-RU" sz="2800" dirty="0" smtClean="0"/>
              <a:t>4. Функционирование в оптимальном режиме</a:t>
            </a:r>
          </a:p>
          <a:p>
            <a:endParaRPr lang="ru-RU" sz="2800" dirty="0" smtClean="0"/>
          </a:p>
          <a:p>
            <a:r>
              <a:rPr lang="ru-RU" sz="2800" dirty="0" smtClean="0"/>
              <a:t>5. Обновление, коррекция деятельности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908720"/>
            <a:ext cx="83529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 начальном школе  распределение поручений осуществляется   по  способностям (интересам) каждого учащегося.</a:t>
            </a:r>
          </a:p>
          <a:p>
            <a:endParaRPr lang="ru-RU" sz="3600" dirty="0" smtClean="0"/>
          </a:p>
          <a:p>
            <a:r>
              <a:rPr lang="ru-RU" sz="3600" dirty="0" smtClean="0"/>
              <a:t>Поручения включают учащихся в жизнедеятельность коллектива и социально-значимую деятельность.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205</TotalTime>
  <Words>333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Организация самоуправления на первой ступени обучения.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Ожидаемые результаты: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24</cp:revision>
  <dcterms:created xsi:type="dcterms:W3CDTF">2013-02-07T16:32:36Z</dcterms:created>
  <dcterms:modified xsi:type="dcterms:W3CDTF">2013-03-16T18:58:24Z</dcterms:modified>
</cp:coreProperties>
</file>