
<file path=[Content_Types].xml><?xml version="1.0" encoding="utf-8"?>
<Types xmlns="http://schemas.openxmlformats.org/package/2006/content-types">
  <Default Extension="rels" ContentType="application/vnd.openxmlformats-package.relationships+xml"/>
  <Override PartName="/ppt/slideLayouts/slideLayout1.xml" ContentType="application/vnd.openxmlformats-officedocument.presentationml.slideLayout+xml"/>
  <Override PartName="/ppt/slides/slide11.xml" ContentType="application/vnd.openxmlformats-officedocument.presentationml.slide+xml"/>
  <Default Extension="xml" ContentType="application/xml"/>
  <Override PartName="/ppt/slides/slide9.xml" ContentType="application/vnd.openxmlformats-officedocument.presentationml.slide+xml"/>
  <Default Extension="jpeg" ContentType="image/jpeg"/>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slides/slide18.xml" ContentType="application/vnd.openxmlformats-officedocument.presentationml.slide+xml"/>
  <Override PartName="/ppt/slides/slide23.xml" ContentType="application/vnd.openxmlformats-officedocument.presentationml.slide+xml"/>
  <Override PartName="/ppt/slideLayouts/slideLayout6.xml" ContentType="application/vnd.openxmlformats-officedocument.presentationml.slideLayout+xml"/>
  <Override PartName="/ppt/slides/slide5.xml" ContentType="application/vnd.openxmlformats-officedocument.presentationml.slide+xml"/>
  <Override PartName="/ppt/slides/slide16.xml" ContentType="application/vnd.openxmlformats-officedocument.presentationml.slide+xml"/>
  <Override PartName="/ppt/slides/slide21.xml" ContentType="application/vnd.openxmlformats-officedocument.presentationml.slid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ppt/slides/slide14.xml" ContentType="application/vnd.openxmlformats-officedocument.presentationml.slide+xml"/>
  <Override PartName="/docProps/core.xml" ContentType="application/vnd.openxmlformats-package.core-properties+xml"/>
  <Override PartName="/docProps/app.xml" ContentType="application/vnd.openxmlformats-officedocument.extended-properties+xml"/>
  <Override PartName="/ppt/slideLayouts/slideLayout2.xml" ContentType="application/vnd.openxmlformats-officedocument.presentationml.slideLayout+xml"/>
  <Override PartName="/ppt/slides/slide1.xml" ContentType="application/vnd.openxmlformats-officedocument.presentationml.slide+xml"/>
  <Override PartName="/ppt/slides/slide12.xml" ContentType="application/vnd.openxmlformats-officedocument.presentationml.slide+xml"/>
  <Default Extension="bin" ContentType="application/vnd.openxmlformats-officedocument.presentationml.printerSettings"/>
  <Override PartName="/ppt/slides/slide10.xml" ContentType="application/vnd.openxmlformats-officedocument.presentationml.slide+xml"/>
  <Override PartName="/ppt/viewProps.xml" ContentType="application/vnd.openxmlformats-officedocument.presentationml.viewProps+xml"/>
  <Override PartName="/ppt/slides/slide8.xml" ContentType="application/vnd.openxmlformats-officedocument.presentationml.slide+xml"/>
  <Override PartName="/ppt/presentation.xml" ContentType="application/vnd.openxmlformats-officedocument.presentationml.presentation.main+xml"/>
  <Override PartName="/ppt/slides/slide19.xml" ContentType="application/vnd.openxmlformats-officedocument.presentationml.slide+xml"/>
  <Override PartName="/ppt/slides/slide24.xml" ContentType="application/vnd.openxmlformats-officedocument.presentationml.slide+xml"/>
  <Override PartName="/ppt/slideLayouts/slideLayout9.xml" ContentType="application/vnd.openxmlformats-officedocument.presentationml.slideLayout+xml"/>
  <Override PartName="/ppt/slideLayouts/slideLayout7.xml" ContentType="application/vnd.openxmlformats-officedocument.presentationml.slideLayout+xml"/>
  <Override PartName="/ppt/slides/slide6.xml" ContentType="application/vnd.openxmlformats-officedocument.presentationml.slide+xml"/>
  <Override PartName="/ppt/slides/slide17.xml" ContentType="application/vnd.openxmlformats-officedocument.presentationml.slide+xml"/>
  <Override PartName="/ppt/slides/slide22.xml" ContentType="application/vnd.openxmlformats-officedocument.presentationml.slide+xml"/>
  <Default Extension="gif" ContentType="image/gif"/>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slides/slide15.xml" ContentType="application/vnd.openxmlformats-officedocument.presentationml.slide+xml"/>
  <Override PartName="/ppt/theme/theme1.xml" ContentType="application/vnd.openxmlformats-officedocument.theme+xml"/>
  <Override PartName="/ppt/presProps.xml" ContentType="application/vnd.openxmlformats-officedocument.presentationml.presProps+xml"/>
  <Override PartName="/ppt/slides/slide20.xml" ContentType="application/vnd.openxmlformats-officedocument.presentationml.slide+xml"/>
  <Override PartName="/ppt/slideLayouts/slideLayout3.xml" ContentType="application/vnd.openxmlformats-officedocument.presentationml.slideLayout+xml"/>
  <Override PartName="/ppt/slides/slide2.xml" ContentType="application/vnd.openxmlformats-officedocument.presentationml.slide+xml"/>
  <Override PartName="/ppt/slides/slide13.xml" ContentType="application/vnd.openxmlformats-officedocument.presentationml.slide+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48" r:id="rId1"/>
  </p:sldMasterIdLst>
  <p:sldIdLst>
    <p:sldId id="278" r:id="rId2"/>
    <p:sldId id="279" r:id="rId3"/>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3" r:id="rId19"/>
    <p:sldId id="274" r:id="rId20"/>
    <p:sldId id="275" r:id="rId21"/>
    <p:sldId id="271" r:id="rId22"/>
    <p:sldId id="272" r:id="rId23"/>
    <p:sldId id="276" r:id="rId24"/>
    <p:sldId id="277" r:id="rId2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9" autoAdjust="0"/>
    <p:restoredTop sz="94674" autoAdjust="0"/>
  </p:normalViewPr>
  <p:slideViewPr>
    <p:cSldViewPr>
      <p:cViewPr varScale="1">
        <p:scale>
          <a:sx n="127" d="100"/>
          <a:sy n="127" d="100"/>
        </p:scale>
        <p:origin x="-1920"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printerSettings" Target="printerSettings/printerSettings1.bin"/><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A0B9D503-ECB2-4438-B9A4-459BE0805D81}" type="datetimeFigureOut">
              <a:rPr lang="ru-RU" smtClean="0"/>
              <a:pPr/>
              <a:t>1/6/12</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8570A8D1-3799-49B4-8EAD-00C0E7AFE127}" type="slidenum">
              <a:rPr lang="ru-RU" smtClean="0"/>
              <a:pPr/>
              <a:t>‹#›</a:t>
            </a:fld>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0B9D503-ECB2-4438-B9A4-459BE0805D81}" type="datetimeFigureOut">
              <a:rPr lang="ru-RU" smtClean="0"/>
              <a:pPr/>
              <a:t>1/6/12</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8570A8D1-3799-49B4-8EAD-00C0E7AFE127}" type="slidenum">
              <a:rPr lang="ru-RU" smtClean="0"/>
              <a:pPr/>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0B9D503-ECB2-4438-B9A4-459BE0805D81}" type="datetimeFigureOut">
              <a:rPr lang="ru-RU" smtClean="0"/>
              <a:pPr/>
              <a:t>1/6/12</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8570A8D1-3799-49B4-8EAD-00C0E7AFE127}" type="slidenum">
              <a:rPr lang="ru-RU" smtClean="0"/>
              <a:pPr/>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0B9D503-ECB2-4438-B9A4-459BE0805D81}" type="datetimeFigureOut">
              <a:rPr lang="ru-RU" smtClean="0"/>
              <a:pPr/>
              <a:t>1/6/12</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8570A8D1-3799-49B4-8EAD-00C0E7AFE127}" type="slidenum">
              <a:rPr lang="ru-RU" smtClean="0"/>
              <a:pPr/>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A0B9D503-ECB2-4438-B9A4-459BE0805D81}" type="datetimeFigureOut">
              <a:rPr lang="ru-RU" smtClean="0"/>
              <a:pPr/>
              <a:t>1/6/12</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8570A8D1-3799-49B4-8EAD-00C0E7AFE127}" type="slidenum">
              <a:rPr lang="ru-RU" smtClean="0"/>
              <a:pPr/>
              <a:t>‹#›</a:t>
            </a:fld>
            <a:endParaRPr lang="ru-R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A0B9D503-ECB2-4438-B9A4-459BE0805D81}" type="datetimeFigureOut">
              <a:rPr lang="ru-RU" smtClean="0"/>
              <a:pPr/>
              <a:t>1/6/12</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8570A8D1-3799-49B4-8EAD-00C0E7AFE127}" type="slidenum">
              <a:rPr lang="ru-RU" smtClean="0"/>
              <a:pPr/>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A0B9D503-ECB2-4438-B9A4-459BE0805D81}" type="datetimeFigureOut">
              <a:rPr lang="ru-RU" smtClean="0"/>
              <a:pPr/>
              <a:t>1/6/12</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8570A8D1-3799-49B4-8EAD-00C0E7AFE127}" type="slidenum">
              <a:rPr lang="ru-RU" smtClean="0"/>
              <a:pPr/>
              <a:t>‹#›</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A0B9D503-ECB2-4438-B9A4-459BE0805D81}" type="datetimeFigureOut">
              <a:rPr lang="ru-RU" smtClean="0"/>
              <a:pPr/>
              <a:t>1/6/12</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8570A8D1-3799-49B4-8EAD-00C0E7AFE127}" type="slidenum">
              <a:rPr lang="ru-RU" smtClean="0"/>
              <a:pPr/>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A0B9D503-ECB2-4438-B9A4-459BE0805D81}" type="datetimeFigureOut">
              <a:rPr lang="ru-RU" smtClean="0"/>
              <a:pPr/>
              <a:t>1/6/12</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8570A8D1-3799-49B4-8EAD-00C0E7AFE127}" type="slidenum">
              <a:rPr lang="ru-RU" smtClean="0"/>
              <a:pPr/>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A0B9D503-ECB2-4438-B9A4-459BE0805D81}" type="datetimeFigureOut">
              <a:rPr lang="ru-RU" smtClean="0"/>
              <a:pPr/>
              <a:t>1/6/12</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8570A8D1-3799-49B4-8EAD-00C0E7AFE127}" type="slidenum">
              <a:rPr lang="ru-RU" smtClean="0"/>
              <a:pPr/>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A0B9D503-ECB2-4438-B9A4-459BE0805D81}" type="datetimeFigureOut">
              <a:rPr lang="ru-RU" smtClean="0"/>
              <a:pPr/>
              <a:t>1/6/12</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8570A8D1-3799-49B4-8EAD-00C0E7AFE127}" type="slidenum">
              <a:rPr lang="ru-RU" smtClean="0"/>
              <a:pPr/>
              <a:t>‹#›</a:t>
            </a:fld>
            <a:endParaRPr lang="ru-RU"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1">
          <a:blip r:embed="rId13">
            <a:alphaModFix amt="26000"/>
            <a:lum/>
          </a:blip>
          <a:srcRec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B9D503-ECB2-4438-B9A4-459BE0805D81}" type="datetimeFigureOut">
              <a:rPr lang="ru-RU" smtClean="0"/>
              <a:pPr/>
              <a:t>1/6/12</a:t>
            </a:fld>
            <a:endParaRPr lang="ru-RU" dirty="0"/>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70A8D1-3799-49B4-8EAD-00C0E7AFE127}" type="slidenum">
              <a:rPr lang="ru-RU" smtClean="0"/>
              <a:pPr/>
              <a:t>‹#›</a:t>
            </a:fld>
            <a:endParaRPr lang="ru-RU"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hyperlink" Target="http://img0.liveinternet.ru/images/attach/c/0/31/601/31601240_kutuzov1.jpg" TargetMode="External"/><Relationship Id="rId5" Type="http://schemas.openxmlformats.org/officeDocument/2006/relationships/image" Target="../media/image11.jpeg"/><Relationship Id="rId1" Type="http://schemas.openxmlformats.org/officeDocument/2006/relationships/slideLayout" Target="../slideLayouts/slideLayout7.xml"/><Relationship Id="rId2" Type="http://schemas.openxmlformats.org/officeDocument/2006/relationships/hyperlink" Target="http://img13.nnm.ru/imagez/gallery/0/d/b/6/4/0db64b743978032af2641cc062259c88.jpg"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www.museum.ru/1812/Painting/rubo/pic/pic07b.jpg" TargetMode="External"/><Relationship Id="rId3" Type="http://schemas.openxmlformats.org/officeDocument/2006/relationships/image" Target="../media/image12.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club-edu.tambov.ru/vjpusk/vjp132/rabot/40/image001.jpg" TargetMode="External"/><Relationship Id="rId3" Type="http://schemas.openxmlformats.org/officeDocument/2006/relationships/image" Target="../media/image14.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club-edu.tambov.ru/vjpusk/vjp065/rabot/27/boi.jpg" TargetMode="External"/><Relationship Id="rId3" Type="http://schemas.openxmlformats.org/officeDocument/2006/relationships/image" Target="../media/image15.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gusary.kulichki.net/gusary/istoriya/taktika/images/perhush.jpg" TargetMode="External"/><Relationship Id="rId3" Type="http://schemas.openxmlformats.org/officeDocument/2006/relationships/image" Target="../media/image16.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www.rustrana.ru/articles/953/1812year.jpg" TargetMode="External"/><Relationship Id="rId3" Type="http://schemas.openxmlformats.org/officeDocument/2006/relationships/image" Target="../media/image17.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www.russdom.ru/oldsayte/2004/200403i/skrin2.jpg" TargetMode="External"/><Relationship Id="rId3" Type="http://schemas.openxmlformats.org/officeDocument/2006/relationships/image" Target="../media/image18.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jpeg"/><Relationship Id="rId3" Type="http://schemas.openxmlformats.org/officeDocument/2006/relationships/image" Target="../media/image20.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1.jpeg"/><Relationship Id="rId3" Type="http://schemas.openxmlformats.org/officeDocument/2006/relationships/image" Target="../media/image2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jpeg"/><Relationship Id="rId3"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3.jpeg"/><Relationship Id="rId3" Type="http://schemas.openxmlformats.org/officeDocument/2006/relationships/image" Target="../media/image24.jpeg"/></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4" Type="http://schemas.openxmlformats.org/officeDocument/2006/relationships/hyperlink" Target="http://content.foto.mail.ru/mail/trevi99/267/i-290.jpg" TargetMode="External"/><Relationship Id="rId5" Type="http://schemas.openxmlformats.org/officeDocument/2006/relationships/image" Target="../media/image26.jpeg"/><Relationship Id="rId1" Type="http://schemas.openxmlformats.org/officeDocument/2006/relationships/slideLayout" Target="../slideLayouts/slideLayout7.xml"/><Relationship Id="rId2" Type="http://schemas.openxmlformats.org/officeDocument/2006/relationships/hyperlink" Target="http://m-necropol.narod.ru/kutuzov1.jpg"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www.c2n.ru/borodino/003_gif/002_1.gif" TargetMode="External"/><Relationship Id="rId3" Type="http://schemas.openxmlformats.org/officeDocument/2006/relationships/image" Target="../media/image27.gi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images.yandex.ru/yandsearch"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upload.wikimedia.org/wikipedia/commons/9/99/Andrea_Appiani_002.jpg" TargetMode="External"/><Relationship Id="rId3"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shkolazhizni.ru/img/content/i41/41072_or.jpg" TargetMode="External"/><Relationship Id="rId3" Type="http://schemas.openxmlformats.org/officeDocument/2006/relationships/image" Target="../media/image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chron.eduhmao.ru/img_8_4_1_6.jpeg" TargetMode="External"/><Relationship Id="rId3" Type="http://schemas.openxmlformats.org/officeDocument/2006/relationships/image" Target="../media/image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www.srpska.ru/articles/12015/kutuzov.jpg" TargetMode="External"/><Relationship Id="rId3" Type="http://schemas.openxmlformats.org/officeDocument/2006/relationships/image" Target="../media/image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fotowalker.narod.ru/oblast/o_borodino04bg.jpg" TargetMode="External"/><Relationship Id="rId3"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2165350"/>
          </a:xfrm>
        </p:spPr>
        <p:txBody>
          <a:bodyPr>
            <a:noAutofit/>
          </a:bodyPr>
          <a:lstStyle/>
          <a:p>
            <a:r>
              <a:rPr lang="ru-RU" sz="3600" dirty="0" smtClean="0">
                <a:solidFill>
                  <a:schemeClr val="accent1">
                    <a:lumMod val="60000"/>
                    <a:lumOff val="40000"/>
                  </a:schemeClr>
                </a:solidFill>
              </a:rPr>
              <a:t>Неделя краеведения </a:t>
            </a:r>
            <a:br>
              <a:rPr lang="ru-RU" sz="3600" dirty="0" smtClean="0">
                <a:solidFill>
                  <a:schemeClr val="accent1">
                    <a:lumMod val="60000"/>
                    <a:lumOff val="40000"/>
                  </a:schemeClr>
                </a:solidFill>
              </a:rPr>
            </a:br>
            <a:r>
              <a:rPr lang="ru-RU" sz="3600" dirty="0" smtClean="0">
                <a:solidFill>
                  <a:schemeClr val="accent1">
                    <a:lumMod val="60000"/>
                    <a:lumOff val="40000"/>
                  </a:schemeClr>
                </a:solidFill>
              </a:rPr>
              <a:t>в школе.</a:t>
            </a:r>
            <a:endParaRPr lang="en-US" sz="3600" dirty="0">
              <a:solidFill>
                <a:schemeClr val="accent1">
                  <a:lumMod val="60000"/>
                  <a:lumOff val="40000"/>
                </a:schemeClr>
              </a:solidFill>
            </a:endParaRPr>
          </a:p>
        </p:txBody>
      </p:sp>
      <p:sp>
        <p:nvSpPr>
          <p:cNvPr id="3" name="Content Placeholder 2"/>
          <p:cNvSpPr>
            <a:spLocks noGrp="1"/>
          </p:cNvSpPr>
          <p:nvPr>
            <p:ph idx="1"/>
          </p:nvPr>
        </p:nvSpPr>
        <p:spPr/>
        <p:txBody>
          <a:bodyPr/>
          <a:lstStyle/>
          <a:p>
            <a:r>
              <a:rPr lang="ru-RU" u="sng" dirty="0" smtClean="0">
                <a:solidFill>
                  <a:schemeClr val="accent3">
                    <a:lumMod val="50000"/>
                  </a:schemeClr>
                </a:solidFill>
              </a:rPr>
              <a:t>Задача проектной деятельности для первоклассников</a:t>
            </a:r>
            <a:r>
              <a:rPr lang="ru-RU" dirty="0" smtClean="0">
                <a:solidFill>
                  <a:schemeClr val="accent3">
                    <a:lumMod val="50000"/>
                  </a:schemeClr>
                </a:solidFill>
              </a:rPr>
              <a:t>: создать фигурки участников сражений Отечественной войны 1812 г. (уланы, драгуны, гусары).</a:t>
            </a:r>
          </a:p>
          <a:p>
            <a:r>
              <a:rPr lang="ru-RU" dirty="0" smtClean="0">
                <a:solidFill>
                  <a:schemeClr val="accent3">
                    <a:lumMod val="75000"/>
                  </a:schemeClr>
                </a:solidFill>
              </a:rPr>
              <a:t>Презентация по теме.</a:t>
            </a:r>
          </a:p>
          <a:p>
            <a:r>
              <a:rPr lang="ru-RU" dirty="0" smtClean="0">
                <a:solidFill>
                  <a:schemeClr val="accent4">
                    <a:lumMod val="75000"/>
                  </a:schemeClr>
                </a:solidFill>
              </a:rPr>
              <a:t>Проектная деятельность на уроках Технология с привлечением родителей.</a:t>
            </a:r>
          </a:p>
          <a:p>
            <a:endParaRPr lang="ru-RU" dirty="0" smtClean="0"/>
          </a:p>
          <a:p>
            <a:endParaRPr lang="ru-RU" dirty="0" smtClean="0"/>
          </a:p>
          <a:p>
            <a:endParaRPr lang="ru-RU" dirty="0" smtClean="0"/>
          </a:p>
          <a:p>
            <a:endParaRPr lang="en-US" dirty="0"/>
          </a:p>
        </p:txBody>
      </p:sp>
      <p:sp>
        <p:nvSpPr>
          <p:cNvPr id="4" name="Text Placeholder 3"/>
          <p:cNvSpPr>
            <a:spLocks noGrp="1"/>
          </p:cNvSpPr>
          <p:nvPr>
            <p:ph type="body" sz="half" idx="2"/>
          </p:nvPr>
        </p:nvSpPr>
        <p:spPr>
          <a:xfrm>
            <a:off x="457200" y="2743200"/>
            <a:ext cx="3008313" cy="3382963"/>
          </a:xfrm>
        </p:spPr>
        <p:txBody>
          <a:bodyPr/>
          <a:lstStyle/>
          <a:p>
            <a:endParaRPr lang="ru-RU" dirty="0" smtClean="0"/>
          </a:p>
          <a:p>
            <a:r>
              <a:rPr lang="ru-RU" sz="2800" b="1" dirty="0" smtClean="0">
                <a:solidFill>
                  <a:schemeClr val="accent5">
                    <a:lumMod val="75000"/>
                  </a:schemeClr>
                </a:solidFill>
              </a:rPr>
              <a:t>Тема:</a:t>
            </a:r>
            <a:r>
              <a:rPr lang="ru-RU" sz="2800" dirty="0" smtClean="0">
                <a:solidFill>
                  <a:schemeClr val="accent5">
                    <a:lumMod val="75000"/>
                  </a:schemeClr>
                </a:solidFill>
              </a:rPr>
              <a:t> К 200-летию Отечественной войны 1812 года.</a:t>
            </a:r>
          </a:p>
          <a:p>
            <a:endParaRPr lang="ru-RU" dirty="0" smtClean="0"/>
          </a:p>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0482" name="Picture 2" descr="Картинка 1 из 1686">
            <a:hlinkClick r:id="rId2"/>
          </p:cNvPr>
          <p:cNvPicPr>
            <a:picLocks noChangeAspect="1" noChangeArrowheads="1"/>
          </p:cNvPicPr>
          <p:nvPr/>
        </p:nvPicPr>
        <p:blipFill>
          <a:blip r:embed="rId3"/>
          <a:srcRect t="22468"/>
          <a:stretch>
            <a:fillRect/>
          </a:stretch>
        </p:blipFill>
        <p:spPr bwMode="auto">
          <a:xfrm>
            <a:off x="2000232" y="3286124"/>
            <a:ext cx="6594853" cy="3357586"/>
          </a:xfrm>
          <a:prstGeom prst="rect">
            <a:avLst/>
          </a:prstGeom>
          <a:noFill/>
        </p:spPr>
      </p:pic>
      <p:sp>
        <p:nvSpPr>
          <p:cNvPr id="3" name="TextBox 2"/>
          <p:cNvSpPr txBox="1"/>
          <p:nvPr/>
        </p:nvSpPr>
        <p:spPr>
          <a:xfrm>
            <a:off x="5429256" y="1285860"/>
            <a:ext cx="3214710" cy="1200329"/>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just"/>
            <a:r>
              <a:rPr lang="ru-RU" b="1" dirty="0" smtClean="0"/>
              <a:t>26 августа на Бородинском поле под неумолчный грохот артиллерии сошлись две огромные армии. </a:t>
            </a:r>
            <a:endParaRPr lang="ru-RU" b="1" dirty="0"/>
          </a:p>
        </p:txBody>
      </p:sp>
      <p:pic>
        <p:nvPicPr>
          <p:cNvPr id="20484" name="Picture 4" descr="Картинка 5 из 543">
            <a:hlinkClick r:id="rId4"/>
          </p:cNvPr>
          <p:cNvPicPr>
            <a:picLocks noChangeAspect="1" noChangeArrowheads="1"/>
          </p:cNvPicPr>
          <p:nvPr/>
        </p:nvPicPr>
        <p:blipFill>
          <a:blip r:embed="rId5"/>
          <a:srcRect/>
          <a:stretch>
            <a:fillRect/>
          </a:stretch>
        </p:blipFill>
        <p:spPr bwMode="auto">
          <a:xfrm>
            <a:off x="214282" y="0"/>
            <a:ext cx="4729195" cy="3460387"/>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1506" name="Picture 2" descr="Картинка 8 из 629">
            <a:hlinkClick r:id="rId2"/>
          </p:cNvPr>
          <p:cNvPicPr>
            <a:picLocks noChangeAspect="1" noChangeArrowheads="1"/>
          </p:cNvPicPr>
          <p:nvPr/>
        </p:nvPicPr>
        <p:blipFill>
          <a:blip r:embed="rId3"/>
          <a:srcRect/>
          <a:stretch>
            <a:fillRect/>
          </a:stretch>
        </p:blipFill>
        <p:spPr bwMode="auto">
          <a:xfrm>
            <a:off x="857224" y="0"/>
            <a:ext cx="7786742" cy="5259339"/>
          </a:xfrm>
          <a:prstGeom prst="rect">
            <a:avLst/>
          </a:prstGeom>
          <a:noFill/>
        </p:spPr>
      </p:pic>
      <p:sp>
        <p:nvSpPr>
          <p:cNvPr id="3" name="TextBox 2"/>
          <p:cNvSpPr txBox="1"/>
          <p:nvPr/>
        </p:nvSpPr>
        <p:spPr>
          <a:xfrm>
            <a:off x="714348" y="5357826"/>
            <a:ext cx="7715304" cy="1015663"/>
          </a:xfrm>
          <a:prstGeom prst="rect">
            <a:avLst/>
          </a:prstGeom>
          <a:effectLst>
            <a:outerShdw blurRad="40000" dist="20000" dir="5400000" rotWithShape="0">
              <a:srgbClr val="000000">
                <a:alpha val="38000"/>
              </a:srgbClr>
            </a:outerShdw>
            <a:softEdge rad="63500"/>
          </a:effectLst>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ru-RU" sz="2000" b="1" dirty="0" smtClean="0"/>
              <a:t>Целый день битва длилась с переменным успехом. Когда стемнело, сражение замерло само собой. Наполеон при Бородино впервые не выиграл битву. Для русских это была значимая победа. </a:t>
            </a:r>
            <a:endParaRPr lang="ru-RU" sz="2000" b="1"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extBox 2"/>
          <p:cNvSpPr txBox="1"/>
          <p:nvPr/>
        </p:nvSpPr>
        <p:spPr>
          <a:xfrm>
            <a:off x="214282" y="5357826"/>
            <a:ext cx="8715436" cy="1323439"/>
          </a:xfrm>
          <a:prstGeom prst="rect">
            <a:avLst/>
          </a:prstGeom>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wrap="square" rtlCol="0">
            <a:spAutoFit/>
          </a:bodyPr>
          <a:lstStyle/>
          <a:p>
            <a:pPr algn="just"/>
            <a:r>
              <a:rPr lang="ru-RU" sz="2000" b="1" dirty="0" smtClean="0"/>
              <a:t>Русские войска отступали к Москве. Кутузов созывает в Филях военный совет и ставит вопрос: давать бой под Москвой или сдать древнюю столицу. Решающими стали слова Кутузова «Пока цела армия, цела и Россия». Было решено оставить Москву.</a:t>
            </a:r>
            <a:endParaRPr lang="ru-RU" sz="2000" b="1" dirty="0"/>
          </a:p>
        </p:txBody>
      </p:sp>
      <p:pic>
        <p:nvPicPr>
          <p:cNvPr id="22532" name="Picture 4" descr="http://history.sgu.ru/img/x1-053.jpg"/>
          <p:cNvPicPr>
            <a:picLocks noChangeAspect="1" noChangeArrowheads="1"/>
          </p:cNvPicPr>
          <p:nvPr/>
        </p:nvPicPr>
        <p:blipFill>
          <a:blip r:embed="rId2"/>
          <a:srcRect l="10406"/>
          <a:stretch>
            <a:fillRect/>
          </a:stretch>
        </p:blipFill>
        <p:spPr bwMode="auto">
          <a:xfrm>
            <a:off x="214282" y="153512"/>
            <a:ext cx="8715436" cy="5061438"/>
          </a:xfrm>
          <a:prstGeom prst="rect">
            <a:avLst/>
          </a:prstGeom>
          <a:noFill/>
        </p:spPr>
      </p:pic>
      <p:sp>
        <p:nvSpPr>
          <p:cNvPr id="6" name="TextBox 5"/>
          <p:cNvSpPr txBox="1"/>
          <p:nvPr/>
        </p:nvSpPr>
        <p:spPr>
          <a:xfrm>
            <a:off x="214282" y="4929198"/>
            <a:ext cx="4000528" cy="369332"/>
          </a:xfrm>
          <a:prstGeom prst="rect">
            <a:avLst/>
          </a:prstGeom>
          <a:solidFill>
            <a:srgbClr val="FFFF00"/>
          </a:solidFill>
        </p:spPr>
        <p:txBody>
          <a:bodyPr wrap="square" rtlCol="0">
            <a:spAutoFit/>
          </a:bodyPr>
          <a:lstStyle/>
          <a:p>
            <a:r>
              <a:rPr lang="ru-RU" dirty="0" smtClean="0"/>
              <a:t>А. </a:t>
            </a:r>
            <a:r>
              <a:rPr lang="ru-RU" dirty="0" err="1" smtClean="0"/>
              <a:t>Кившенко</a:t>
            </a:r>
            <a:r>
              <a:rPr lang="ru-RU" dirty="0" smtClean="0"/>
              <a:t>. Военный совет в Филях</a:t>
            </a:r>
            <a:endParaRPr lang="ru-RU"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3554" name="Picture 2" descr="Картинка 50 из 201">
            <a:hlinkClick r:id="rId2"/>
          </p:cNvPr>
          <p:cNvPicPr>
            <a:picLocks noChangeAspect="1" noChangeArrowheads="1"/>
          </p:cNvPicPr>
          <p:nvPr/>
        </p:nvPicPr>
        <p:blipFill>
          <a:blip r:embed="rId3"/>
          <a:srcRect/>
          <a:stretch>
            <a:fillRect/>
          </a:stretch>
        </p:blipFill>
        <p:spPr bwMode="auto">
          <a:xfrm>
            <a:off x="785786" y="214290"/>
            <a:ext cx="7643866" cy="4732601"/>
          </a:xfrm>
          <a:prstGeom prst="rect">
            <a:avLst/>
          </a:prstGeom>
          <a:noFill/>
        </p:spPr>
      </p:pic>
      <p:sp>
        <p:nvSpPr>
          <p:cNvPr id="3" name="TextBox 2"/>
          <p:cNvSpPr txBox="1"/>
          <p:nvPr/>
        </p:nvSpPr>
        <p:spPr>
          <a:xfrm>
            <a:off x="214282" y="4929198"/>
            <a:ext cx="8786874" cy="1938992"/>
          </a:xfrm>
          <a:prstGeom prst="rect">
            <a:avLst/>
          </a:prstGeom>
          <a:effectLst>
            <a:glow rad="101600">
              <a:schemeClr val="accent2">
                <a:satMod val="175000"/>
                <a:alpha val="40000"/>
              </a:schemeClr>
            </a:glow>
            <a:outerShdw blurRad="40000" dist="20000" dir="54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txBody>
          <a:bodyPr wrap="square" rtlCol="0">
            <a:spAutoFit/>
          </a:bodyPr>
          <a:lstStyle/>
          <a:p>
            <a:pPr algn="just"/>
            <a:r>
              <a:rPr lang="ru-RU" sz="2000" b="1" dirty="0" smtClean="0"/>
              <a:t>Жители спешно покидали Москву. Французские войска входили в пустой город. Это было впервые. Во всех покорённых Наполеоном странах знатные горожане, признавая поражение, подносили Наполеону ключи от города. Долго ждал Наполеон на Поклонной горе, но никто ему ключи от Москвы не принёс. А на утро Москва запылала. Французам негде оказалось стать на зимние квартиры.</a:t>
            </a:r>
            <a:endParaRPr lang="ru-RU" sz="2000" b="1"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4578" name="Picture 2" descr="Картинка 1 из 207">
            <a:hlinkClick r:id="rId2"/>
          </p:cNvPr>
          <p:cNvPicPr>
            <a:picLocks noChangeAspect="1" noChangeArrowheads="1"/>
          </p:cNvPicPr>
          <p:nvPr/>
        </p:nvPicPr>
        <p:blipFill>
          <a:blip r:embed="rId3"/>
          <a:srcRect/>
          <a:stretch>
            <a:fillRect/>
          </a:stretch>
        </p:blipFill>
        <p:spPr bwMode="auto">
          <a:xfrm>
            <a:off x="1214414" y="142852"/>
            <a:ext cx="6429420" cy="4825081"/>
          </a:xfrm>
          <a:prstGeom prst="rect">
            <a:avLst/>
          </a:prstGeom>
          <a:noFill/>
        </p:spPr>
      </p:pic>
      <p:sp>
        <p:nvSpPr>
          <p:cNvPr id="3" name="TextBox 2"/>
          <p:cNvSpPr txBox="1"/>
          <p:nvPr/>
        </p:nvSpPr>
        <p:spPr>
          <a:xfrm>
            <a:off x="214282" y="5072074"/>
            <a:ext cx="8643998" cy="1631216"/>
          </a:xfrm>
          <a:prstGeom prst="rect">
            <a:avLst/>
          </a:prstGeom>
          <a:effectLst>
            <a:outerShdw blurRad="40000" dist="20000" dir="5400000" rotWithShape="0">
              <a:srgbClr val="000000">
                <a:alpha val="38000"/>
              </a:srgbClr>
            </a:outerShdw>
            <a:softEdge rad="31750"/>
          </a:effectLst>
        </p:spPr>
        <p:style>
          <a:lnRef idx="1">
            <a:schemeClr val="accent5"/>
          </a:lnRef>
          <a:fillRef idx="2">
            <a:schemeClr val="accent5"/>
          </a:fillRef>
          <a:effectRef idx="1">
            <a:schemeClr val="accent5"/>
          </a:effectRef>
          <a:fontRef idx="minor">
            <a:schemeClr val="dk1"/>
          </a:fontRef>
        </p:style>
        <p:txBody>
          <a:bodyPr wrap="square" rtlCol="0">
            <a:spAutoFit/>
          </a:bodyPr>
          <a:lstStyle/>
          <a:p>
            <a:pPr algn="just"/>
            <a:r>
              <a:rPr lang="ru-RU" sz="2000" b="1" dirty="0" smtClean="0"/>
              <a:t>Падение и пожар Москвы потрясли русский народ. По всей стране стало собираться народное ополчение. На захваченных землях разгоралось партизанское движение. На захваченных землях разгоралось партизанское движение. Партизаны громили французские обозы, нападали на вражеские отряды.</a:t>
            </a:r>
            <a:endParaRPr lang="ru-RU" sz="2000" b="1"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extBox 2"/>
          <p:cNvSpPr txBox="1"/>
          <p:nvPr/>
        </p:nvSpPr>
        <p:spPr>
          <a:xfrm>
            <a:off x="142844" y="5357826"/>
            <a:ext cx="8786874" cy="1323439"/>
          </a:xfrm>
          <a:prstGeom prst="rect">
            <a:avLst/>
          </a:prstGeom>
          <a:effectLst>
            <a:innerShdw blurRad="63500" dist="50800" dir="18900000">
              <a:prstClr val="black">
                <a:alpha val="50000"/>
              </a:prstClr>
            </a:innerShdw>
          </a:effectLst>
        </p:spPr>
        <p:style>
          <a:lnRef idx="1">
            <a:schemeClr val="accent1"/>
          </a:lnRef>
          <a:fillRef idx="2">
            <a:schemeClr val="accent1"/>
          </a:fillRef>
          <a:effectRef idx="1">
            <a:schemeClr val="accent1"/>
          </a:effectRef>
          <a:fontRef idx="minor">
            <a:schemeClr val="dk1"/>
          </a:fontRef>
        </p:style>
        <p:txBody>
          <a:bodyPr wrap="square" rtlCol="0">
            <a:spAutoFit/>
          </a:bodyPr>
          <a:lstStyle/>
          <a:p>
            <a:pPr algn="just"/>
            <a:r>
              <a:rPr lang="ru-RU" sz="2000" b="1" dirty="0" smtClean="0"/>
              <a:t>Оставаться в разорённой Москве французы больше не могли. А русская армия перекрыла им все пути на юг. Вот тогда-то Наполеон понял, что Бородино было не победой, а поражением.  Его войско вынуждено было вновь идти назад , по разорённой им же Старой Смоленской дороге. </a:t>
            </a:r>
            <a:endParaRPr lang="ru-RU" sz="2000" b="1" dirty="0"/>
          </a:p>
        </p:txBody>
      </p:sp>
      <p:pic>
        <p:nvPicPr>
          <p:cNvPr id="4" name="Picture 2" descr="Картинка 35 из 207">
            <a:hlinkClick r:id="rId2"/>
          </p:cNvPr>
          <p:cNvPicPr>
            <a:picLocks noChangeAspect="1" noChangeArrowheads="1"/>
          </p:cNvPicPr>
          <p:nvPr/>
        </p:nvPicPr>
        <p:blipFill>
          <a:blip r:embed="rId3"/>
          <a:srcRect/>
          <a:stretch>
            <a:fillRect/>
          </a:stretch>
        </p:blipFill>
        <p:spPr bwMode="auto">
          <a:xfrm>
            <a:off x="928662" y="0"/>
            <a:ext cx="6858048" cy="5175886"/>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 name="Picture 2" descr="Картинка 2 из 207">
            <a:hlinkClick r:id="rId2"/>
          </p:cNvPr>
          <p:cNvPicPr>
            <a:picLocks noChangeAspect="1" noChangeArrowheads="1"/>
          </p:cNvPicPr>
          <p:nvPr/>
        </p:nvPicPr>
        <p:blipFill>
          <a:blip r:embed="rId3"/>
          <a:srcRect/>
          <a:stretch>
            <a:fillRect/>
          </a:stretch>
        </p:blipFill>
        <p:spPr bwMode="auto">
          <a:xfrm>
            <a:off x="357157" y="142852"/>
            <a:ext cx="8235971" cy="4929222"/>
          </a:xfrm>
          <a:prstGeom prst="rect">
            <a:avLst/>
          </a:prstGeom>
          <a:noFill/>
        </p:spPr>
      </p:pic>
      <p:sp>
        <p:nvSpPr>
          <p:cNvPr id="4" name="TextBox 3"/>
          <p:cNvSpPr txBox="1"/>
          <p:nvPr/>
        </p:nvSpPr>
        <p:spPr>
          <a:xfrm>
            <a:off x="571472" y="5286388"/>
            <a:ext cx="8001056" cy="1323439"/>
          </a:xfrm>
          <a:prstGeom prst="rect">
            <a:avLst/>
          </a:prstGeom>
          <a:effectLst>
            <a:glow rad="139700">
              <a:schemeClr val="accent3">
                <a:satMod val="175000"/>
                <a:alpha val="40000"/>
              </a:schemeClr>
            </a:glow>
            <a:outerShdw blurRad="40000" dist="20000" dir="5400000" rotWithShape="0">
              <a:srgbClr val="000000">
                <a:alpha val="38000"/>
              </a:srgbClr>
            </a:outerShdw>
          </a:effectLst>
        </p:spPr>
        <p:style>
          <a:lnRef idx="1">
            <a:schemeClr val="accent3"/>
          </a:lnRef>
          <a:fillRef idx="2">
            <a:schemeClr val="accent3"/>
          </a:fillRef>
          <a:effectRef idx="1">
            <a:schemeClr val="accent3"/>
          </a:effectRef>
          <a:fontRef idx="minor">
            <a:schemeClr val="dk1"/>
          </a:fontRef>
        </p:style>
        <p:txBody>
          <a:bodyPr wrap="square" rtlCol="0">
            <a:spAutoFit/>
          </a:bodyPr>
          <a:lstStyle/>
          <a:p>
            <a:pPr algn="just"/>
            <a:r>
              <a:rPr lang="ru-RU" sz="2000" b="1" dirty="0" smtClean="0"/>
              <a:t>Отступление французов сопровождала армия Кутузова, не давая им покоя ни в пути, ни на отдыхе. Наконец, 14 декабря 1812 года последние остатки французских войск были изгнаны за пределы России. Начался распад империи Наполеона. </a:t>
            </a:r>
            <a:endParaRPr lang="ru-RU" sz="2000" b="1"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7650" name="Picture 2" descr="Картинка 2 из 877">
            <a:hlinkClick r:id="rId2"/>
          </p:cNvPr>
          <p:cNvPicPr>
            <a:picLocks noChangeAspect="1" noChangeArrowheads="1"/>
          </p:cNvPicPr>
          <p:nvPr/>
        </p:nvPicPr>
        <p:blipFill>
          <a:blip r:embed="rId3"/>
          <a:srcRect/>
          <a:stretch>
            <a:fillRect/>
          </a:stretch>
        </p:blipFill>
        <p:spPr bwMode="auto">
          <a:xfrm>
            <a:off x="1071538" y="214290"/>
            <a:ext cx="7072362" cy="5307589"/>
          </a:xfrm>
          <a:prstGeom prst="rect">
            <a:avLst/>
          </a:prstGeom>
          <a:noFill/>
        </p:spPr>
      </p:pic>
      <p:sp>
        <p:nvSpPr>
          <p:cNvPr id="3" name="TextBox 2"/>
          <p:cNvSpPr txBox="1"/>
          <p:nvPr/>
        </p:nvSpPr>
        <p:spPr>
          <a:xfrm>
            <a:off x="285720" y="5143512"/>
            <a:ext cx="6215106" cy="369332"/>
          </a:xfrm>
          <a:prstGeom prst="rect">
            <a:avLst/>
          </a:prstGeom>
          <a:solidFill>
            <a:srgbClr val="FFFF00"/>
          </a:solidFill>
        </p:spPr>
        <p:txBody>
          <a:bodyPr wrap="square" rtlCol="0">
            <a:spAutoFit/>
          </a:bodyPr>
          <a:lstStyle/>
          <a:p>
            <a:pPr algn="ctr"/>
            <a:r>
              <a:rPr lang="ru-RU" dirty="0" smtClean="0"/>
              <a:t>А. </a:t>
            </a:r>
            <a:r>
              <a:rPr lang="ru-RU" dirty="0" err="1" smtClean="0"/>
              <a:t>Кившенко</a:t>
            </a:r>
            <a:r>
              <a:rPr lang="ru-RU" dirty="0" smtClean="0"/>
              <a:t>. Вступление русских и союзных войск в Париж.</a:t>
            </a:r>
            <a:endParaRPr lang="ru-RU" dirty="0"/>
          </a:p>
        </p:txBody>
      </p:sp>
      <p:sp>
        <p:nvSpPr>
          <p:cNvPr id="4" name="TextBox 3"/>
          <p:cNvSpPr txBox="1"/>
          <p:nvPr/>
        </p:nvSpPr>
        <p:spPr>
          <a:xfrm>
            <a:off x="285720" y="5715016"/>
            <a:ext cx="8286808" cy="830997"/>
          </a:xfrm>
          <a:prstGeom prst="rect">
            <a:avLst/>
          </a:prstGeom>
          <a:effectLst>
            <a:outerShdw blurRad="40000" dist="20000" dir="5400000" rotWithShape="0">
              <a:srgbClr val="000000">
                <a:alpha val="38000"/>
              </a:srgbClr>
            </a:outerShdw>
            <a:reflection blurRad="6350" stA="52000" endA="300" endPos="35000" dir="5400000" sy="-100000" algn="bl" rotWithShape="0"/>
          </a:effectLst>
        </p:spPr>
        <p:style>
          <a:lnRef idx="1">
            <a:schemeClr val="accent1"/>
          </a:lnRef>
          <a:fillRef idx="2">
            <a:schemeClr val="accent1"/>
          </a:fillRef>
          <a:effectRef idx="1">
            <a:schemeClr val="accent1"/>
          </a:effectRef>
          <a:fontRef idx="minor">
            <a:schemeClr val="dk1"/>
          </a:fontRef>
        </p:style>
        <p:txBody>
          <a:bodyPr wrap="square" rtlCol="0">
            <a:spAutoFit/>
          </a:bodyPr>
          <a:lstStyle/>
          <a:p>
            <a:pPr algn="just"/>
            <a:r>
              <a:rPr lang="ru-RU" sz="2400" b="1" dirty="0" smtClean="0"/>
              <a:t>В 1814 году русские войска и их союзники вошли в Париж. Так закончилась попытка поставить Россию на колени.</a:t>
            </a:r>
            <a:endParaRPr lang="ru-RU" sz="2400" b="1"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0722" name="Picture 2" descr="петр багратион"/>
          <p:cNvPicPr>
            <a:picLocks noChangeAspect="1" noChangeArrowheads="1"/>
          </p:cNvPicPr>
          <p:nvPr/>
        </p:nvPicPr>
        <p:blipFill>
          <a:blip r:embed="rId2"/>
          <a:srcRect l="5625" t="5263" r="4374" b="11842"/>
          <a:stretch>
            <a:fillRect/>
          </a:stretch>
        </p:blipFill>
        <p:spPr bwMode="auto">
          <a:xfrm>
            <a:off x="4929190" y="1142983"/>
            <a:ext cx="4000528" cy="525069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 name="TextBox 2"/>
          <p:cNvSpPr txBox="1"/>
          <p:nvPr/>
        </p:nvSpPr>
        <p:spPr>
          <a:xfrm>
            <a:off x="2000232" y="142852"/>
            <a:ext cx="5786478" cy="461665"/>
          </a:xfrm>
          <a:prstGeom prst="rect">
            <a:avLst/>
          </a:prstGeom>
          <a:noFill/>
        </p:spPr>
        <p:txBody>
          <a:bodyPr wrap="square" rtlCol="0">
            <a:spAutoFit/>
          </a:bodyPr>
          <a:lstStyle/>
          <a:p>
            <a:r>
              <a:rPr lang="ru-RU" sz="2400" b="1" dirty="0" smtClean="0">
                <a:solidFill>
                  <a:srgbClr val="C00000"/>
                </a:solidFill>
              </a:rPr>
              <a:t>Герои Отечественной войны 1812 года</a:t>
            </a:r>
            <a:endParaRPr lang="ru-RU" sz="2400" b="1" dirty="0">
              <a:solidFill>
                <a:srgbClr val="C00000"/>
              </a:solidFill>
            </a:endParaRPr>
          </a:p>
        </p:txBody>
      </p:sp>
      <p:sp>
        <p:nvSpPr>
          <p:cNvPr id="4" name="TextBox 3"/>
          <p:cNvSpPr txBox="1"/>
          <p:nvPr/>
        </p:nvSpPr>
        <p:spPr>
          <a:xfrm>
            <a:off x="5857884" y="6488668"/>
            <a:ext cx="3143272" cy="369332"/>
          </a:xfrm>
          <a:prstGeom prst="rect">
            <a:avLst/>
          </a:prstGeom>
          <a:solidFill>
            <a:srgbClr val="FFFF00"/>
          </a:solidFill>
          <a:effectLst>
            <a:glow rad="228600">
              <a:schemeClr val="accent6">
                <a:satMod val="175000"/>
                <a:alpha val="40000"/>
              </a:schemeClr>
            </a:glow>
          </a:effectLst>
        </p:spPr>
        <p:txBody>
          <a:bodyPr wrap="square" rtlCol="0">
            <a:spAutoFit/>
          </a:bodyPr>
          <a:lstStyle/>
          <a:p>
            <a:pPr algn="ctr"/>
            <a:r>
              <a:rPr lang="ru-RU" b="1" dirty="0" smtClean="0">
                <a:solidFill>
                  <a:srgbClr val="C00000"/>
                </a:solidFill>
              </a:rPr>
              <a:t>Пётр Иванович Багратион</a:t>
            </a:r>
            <a:endParaRPr lang="ru-RU" b="1" dirty="0">
              <a:solidFill>
                <a:srgbClr val="C00000"/>
              </a:solidFill>
            </a:endParaRPr>
          </a:p>
        </p:txBody>
      </p:sp>
      <p:pic>
        <p:nvPicPr>
          <p:cNvPr id="30724" name="Picture 4" descr="барклай де толли"/>
          <p:cNvPicPr>
            <a:picLocks noChangeAspect="1" noChangeArrowheads="1"/>
          </p:cNvPicPr>
          <p:nvPr/>
        </p:nvPicPr>
        <p:blipFill>
          <a:blip r:embed="rId3"/>
          <a:srcRect l="5625" t="3954" r="6249" b="14323"/>
          <a:stretch>
            <a:fillRect/>
          </a:stretch>
        </p:blipFill>
        <p:spPr bwMode="auto">
          <a:xfrm>
            <a:off x="357158" y="642918"/>
            <a:ext cx="4000528" cy="527729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TextBox 5"/>
          <p:cNvSpPr txBox="1"/>
          <p:nvPr/>
        </p:nvSpPr>
        <p:spPr>
          <a:xfrm>
            <a:off x="1071538" y="5929330"/>
            <a:ext cx="2857520" cy="646331"/>
          </a:xfrm>
          <a:prstGeom prst="rect">
            <a:avLst/>
          </a:prstGeom>
          <a:solidFill>
            <a:srgbClr val="FFFF00"/>
          </a:solidFill>
          <a:effectLst>
            <a:glow rad="228600">
              <a:schemeClr val="accent6">
                <a:satMod val="175000"/>
                <a:alpha val="40000"/>
              </a:schemeClr>
            </a:glow>
          </a:effectLst>
        </p:spPr>
        <p:txBody>
          <a:bodyPr wrap="square" rtlCol="0">
            <a:spAutoFit/>
          </a:bodyPr>
          <a:lstStyle/>
          <a:p>
            <a:pPr algn="ctr"/>
            <a:r>
              <a:rPr lang="ru-RU" b="1" dirty="0" smtClean="0">
                <a:solidFill>
                  <a:srgbClr val="C00000"/>
                </a:solidFill>
              </a:rPr>
              <a:t>Михаил Богданович </a:t>
            </a:r>
          </a:p>
          <a:p>
            <a:pPr algn="ctr"/>
            <a:r>
              <a:rPr lang="ru-RU" b="1" dirty="0" smtClean="0">
                <a:solidFill>
                  <a:srgbClr val="C00000"/>
                </a:solidFill>
              </a:rPr>
              <a:t>Барклай де Толли</a:t>
            </a:r>
            <a:endParaRPr lang="ru-RU" b="1" dirty="0">
              <a:solidFill>
                <a:srgbClr val="C00000"/>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1746" name="Picture 2" descr="денис давыдов"/>
          <p:cNvPicPr>
            <a:picLocks noChangeAspect="1" noChangeArrowheads="1"/>
          </p:cNvPicPr>
          <p:nvPr/>
        </p:nvPicPr>
        <p:blipFill>
          <a:blip r:embed="rId2"/>
          <a:srcRect l="7500" t="3954" r="6249" b="13005"/>
          <a:stretch>
            <a:fillRect/>
          </a:stretch>
        </p:blipFill>
        <p:spPr bwMode="auto">
          <a:xfrm>
            <a:off x="214282" y="142852"/>
            <a:ext cx="4143404" cy="567466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 name="TextBox 2"/>
          <p:cNvSpPr txBox="1"/>
          <p:nvPr/>
        </p:nvSpPr>
        <p:spPr>
          <a:xfrm>
            <a:off x="714348" y="5857892"/>
            <a:ext cx="3143272" cy="369332"/>
          </a:xfrm>
          <a:prstGeom prst="rect">
            <a:avLst/>
          </a:prstGeom>
          <a:solidFill>
            <a:srgbClr val="FFFF00"/>
          </a:solidFill>
          <a:effectLst>
            <a:glow rad="228600">
              <a:schemeClr val="accent6">
                <a:satMod val="175000"/>
                <a:alpha val="40000"/>
              </a:schemeClr>
            </a:glow>
          </a:effectLst>
        </p:spPr>
        <p:txBody>
          <a:bodyPr wrap="square" rtlCol="0">
            <a:spAutoFit/>
          </a:bodyPr>
          <a:lstStyle/>
          <a:p>
            <a:r>
              <a:rPr lang="ru-RU" b="1" dirty="0" smtClean="0">
                <a:solidFill>
                  <a:srgbClr val="C00000"/>
                </a:solidFill>
              </a:rPr>
              <a:t>Денис Васильевич Давыдов</a:t>
            </a:r>
            <a:endParaRPr lang="ru-RU" b="1" dirty="0">
              <a:solidFill>
                <a:srgbClr val="C00000"/>
              </a:solidFill>
            </a:endParaRPr>
          </a:p>
        </p:txBody>
      </p:sp>
      <p:pic>
        <p:nvPicPr>
          <p:cNvPr id="31748" name="Picture 4" descr="надежда дурова"/>
          <p:cNvPicPr>
            <a:picLocks noChangeAspect="1" noChangeArrowheads="1"/>
          </p:cNvPicPr>
          <p:nvPr/>
        </p:nvPicPr>
        <p:blipFill>
          <a:blip r:embed="rId3"/>
          <a:srcRect l="7500" t="5300" r="6249" b="13869"/>
          <a:stretch>
            <a:fillRect/>
          </a:stretch>
        </p:blipFill>
        <p:spPr bwMode="auto">
          <a:xfrm>
            <a:off x="4572000" y="580840"/>
            <a:ext cx="4572000" cy="606287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TextBox 4"/>
          <p:cNvSpPr txBox="1"/>
          <p:nvPr/>
        </p:nvSpPr>
        <p:spPr>
          <a:xfrm>
            <a:off x="5214942" y="214290"/>
            <a:ext cx="3143272" cy="369332"/>
          </a:xfrm>
          <a:prstGeom prst="rect">
            <a:avLst/>
          </a:prstGeom>
          <a:solidFill>
            <a:srgbClr val="FFFF00"/>
          </a:solidFill>
          <a:effectLst>
            <a:glow rad="228600">
              <a:schemeClr val="accent6">
                <a:satMod val="175000"/>
                <a:alpha val="40000"/>
              </a:schemeClr>
            </a:glow>
          </a:effectLst>
        </p:spPr>
        <p:txBody>
          <a:bodyPr wrap="square" rtlCol="0">
            <a:spAutoFit/>
          </a:bodyPr>
          <a:lstStyle/>
          <a:p>
            <a:r>
              <a:rPr lang="ru-RU" b="1" dirty="0" smtClean="0">
                <a:solidFill>
                  <a:srgbClr val="C00000"/>
                </a:solidFill>
              </a:rPr>
              <a:t>Надежда Андреевна Дурова</a:t>
            </a:r>
            <a:endParaRPr lang="ru-RU" b="1" dirty="0">
              <a:solidFill>
                <a:srgbClr val="C0000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rmAutofit/>
          </a:bodyPr>
          <a:lstStyle/>
          <a:p>
            <a:r>
              <a:rPr lang="ru-RU" sz="3600" dirty="0" smtClean="0">
                <a:solidFill>
                  <a:schemeClr val="accent1">
                    <a:lumMod val="60000"/>
                    <a:lumOff val="40000"/>
                  </a:schemeClr>
                </a:solidFill>
              </a:rPr>
              <a:t>Результаты проектной деятельности:</a:t>
            </a:r>
            <a:endParaRPr lang="en-US" sz="3600" dirty="0">
              <a:solidFill>
                <a:schemeClr val="accent1">
                  <a:lumMod val="60000"/>
                  <a:lumOff val="40000"/>
                </a:schemeClr>
              </a:solidFill>
            </a:endParaRPr>
          </a:p>
        </p:txBody>
      </p:sp>
      <p:pic>
        <p:nvPicPr>
          <p:cNvPr id="13" name="Content Placeholder 12" descr="08.jpg"/>
          <p:cNvPicPr>
            <a:picLocks noGrp="1" noChangeAspect="1"/>
          </p:cNvPicPr>
          <p:nvPr>
            <p:ph sz="half" idx="1"/>
          </p:nvPr>
        </p:nvPicPr>
        <p:blipFill>
          <a:blip r:embed="rId2"/>
          <a:srcRect t="-24712" b="-24712"/>
          <a:stretch>
            <a:fillRect/>
          </a:stretch>
        </p:blipFill>
        <p:spPr/>
      </p:pic>
      <p:pic>
        <p:nvPicPr>
          <p:cNvPr id="14" name="Content Placeholder 13" descr="09.jpg"/>
          <p:cNvPicPr>
            <a:picLocks noGrp="1" noChangeAspect="1"/>
          </p:cNvPicPr>
          <p:nvPr>
            <p:ph sz="half" idx="2"/>
          </p:nvPr>
        </p:nvPicPr>
        <p:blipFill>
          <a:blip r:embed="rId3"/>
          <a:srcRect t="-94046" b="-94046"/>
          <a:stretch>
            <a:fillRect/>
          </a:stretch>
        </p:blip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2770" name="Picture 2" descr="алексей ермолов"/>
          <p:cNvPicPr>
            <a:picLocks noChangeAspect="1" noChangeArrowheads="1"/>
          </p:cNvPicPr>
          <p:nvPr/>
        </p:nvPicPr>
        <p:blipFill>
          <a:blip r:embed="rId2"/>
          <a:srcRect l="7500" t="3961" r="4374" b="14172"/>
          <a:stretch>
            <a:fillRect/>
          </a:stretch>
        </p:blipFill>
        <p:spPr bwMode="auto">
          <a:xfrm>
            <a:off x="142844" y="142852"/>
            <a:ext cx="4286280" cy="565424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 name="TextBox 2"/>
          <p:cNvSpPr txBox="1"/>
          <p:nvPr/>
        </p:nvSpPr>
        <p:spPr>
          <a:xfrm>
            <a:off x="642910" y="5929330"/>
            <a:ext cx="3286148" cy="369332"/>
          </a:xfrm>
          <a:prstGeom prst="rect">
            <a:avLst/>
          </a:prstGeom>
          <a:solidFill>
            <a:srgbClr val="FFFF00"/>
          </a:solidFill>
          <a:effectLst>
            <a:glow rad="228600">
              <a:schemeClr val="accent6">
                <a:satMod val="175000"/>
                <a:alpha val="40000"/>
              </a:schemeClr>
            </a:glow>
          </a:effectLst>
        </p:spPr>
        <p:txBody>
          <a:bodyPr wrap="square" rtlCol="0">
            <a:spAutoFit/>
          </a:bodyPr>
          <a:lstStyle/>
          <a:p>
            <a:pPr algn="ctr"/>
            <a:r>
              <a:rPr lang="ru-RU" b="1" dirty="0" smtClean="0">
                <a:solidFill>
                  <a:srgbClr val="C00000"/>
                </a:solidFill>
              </a:rPr>
              <a:t>Алексей Петрович Ермолов</a:t>
            </a:r>
            <a:endParaRPr lang="ru-RU" b="1" dirty="0">
              <a:solidFill>
                <a:srgbClr val="C00000"/>
              </a:solidFill>
            </a:endParaRPr>
          </a:p>
        </p:txBody>
      </p:sp>
      <p:pic>
        <p:nvPicPr>
          <p:cNvPr id="32772" name="Picture 4" descr="михаил милорадович"/>
          <p:cNvPicPr>
            <a:picLocks noChangeAspect="1" noChangeArrowheads="1"/>
          </p:cNvPicPr>
          <p:nvPr/>
        </p:nvPicPr>
        <p:blipFill>
          <a:blip r:embed="rId3"/>
          <a:srcRect l="7500" t="3968" r="4374" b="15343"/>
          <a:stretch>
            <a:fillRect/>
          </a:stretch>
        </p:blipFill>
        <p:spPr bwMode="auto">
          <a:xfrm>
            <a:off x="4714876" y="357165"/>
            <a:ext cx="4143404" cy="537760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TextBox 4"/>
          <p:cNvSpPr txBox="1"/>
          <p:nvPr/>
        </p:nvSpPr>
        <p:spPr>
          <a:xfrm>
            <a:off x="5143504" y="5786454"/>
            <a:ext cx="3786214" cy="369332"/>
          </a:xfrm>
          <a:prstGeom prst="rect">
            <a:avLst/>
          </a:prstGeom>
          <a:solidFill>
            <a:srgbClr val="FFFF00"/>
          </a:solidFill>
          <a:effectLst>
            <a:glow rad="228600">
              <a:schemeClr val="accent6">
                <a:satMod val="175000"/>
                <a:alpha val="40000"/>
              </a:schemeClr>
            </a:glow>
          </a:effectLst>
        </p:spPr>
        <p:txBody>
          <a:bodyPr wrap="square" rtlCol="0">
            <a:spAutoFit/>
          </a:bodyPr>
          <a:lstStyle/>
          <a:p>
            <a:r>
              <a:rPr lang="ru-RU" b="1" dirty="0" smtClean="0">
                <a:solidFill>
                  <a:srgbClr val="C00000"/>
                </a:solidFill>
              </a:rPr>
              <a:t>Михаил Андреевич Милорадович</a:t>
            </a:r>
            <a:endParaRPr lang="ru-RU" b="1" dirty="0">
              <a:solidFill>
                <a:srgbClr val="C00000"/>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428596" y="0"/>
            <a:ext cx="8429684" cy="954107"/>
          </a:xfrm>
          <a:prstGeom prst="rect">
            <a:avLst/>
          </a:prstGeom>
          <a:noFill/>
        </p:spPr>
        <p:txBody>
          <a:bodyPr wrap="square" rtlCol="0">
            <a:spAutoFit/>
          </a:bodyPr>
          <a:lstStyle/>
          <a:p>
            <a:pPr algn="ctr"/>
            <a:r>
              <a:rPr lang="ru-RU" sz="2800" b="1" dirty="0" smtClean="0">
                <a:solidFill>
                  <a:srgbClr val="C00000"/>
                </a:solidFill>
              </a:rPr>
              <a:t>Благодарные потомки хранят память о событиях Отечественной войны 1812 года</a:t>
            </a:r>
            <a:endParaRPr lang="ru-RU" sz="2800" b="1" dirty="0">
              <a:solidFill>
                <a:srgbClr val="C00000"/>
              </a:solidFill>
            </a:endParaRPr>
          </a:p>
        </p:txBody>
      </p:sp>
      <p:pic>
        <p:nvPicPr>
          <p:cNvPr id="28674" name="Picture 2" descr="Картинка 2 из 67">
            <a:hlinkClick r:id="rId2"/>
          </p:cNvPr>
          <p:cNvPicPr>
            <a:picLocks noChangeAspect="1" noChangeArrowheads="1"/>
          </p:cNvPicPr>
          <p:nvPr/>
        </p:nvPicPr>
        <p:blipFill>
          <a:blip r:embed="rId3"/>
          <a:srcRect/>
          <a:stretch>
            <a:fillRect/>
          </a:stretch>
        </p:blipFill>
        <p:spPr bwMode="auto">
          <a:xfrm>
            <a:off x="357158" y="857232"/>
            <a:ext cx="3500462" cy="466728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TextBox 3"/>
          <p:cNvSpPr txBox="1"/>
          <p:nvPr/>
        </p:nvSpPr>
        <p:spPr>
          <a:xfrm>
            <a:off x="785786" y="5786454"/>
            <a:ext cx="2428892" cy="646331"/>
          </a:xfrm>
          <a:prstGeom prst="rect">
            <a:avLst/>
          </a:prstGeom>
          <a:solidFill>
            <a:srgbClr val="FFFF00"/>
          </a:solidFill>
          <a:effectLst>
            <a:glow rad="228600">
              <a:schemeClr val="accent6">
                <a:satMod val="175000"/>
                <a:alpha val="40000"/>
              </a:schemeClr>
            </a:glow>
          </a:effectLst>
        </p:spPr>
        <p:txBody>
          <a:bodyPr wrap="square" rtlCol="0">
            <a:spAutoFit/>
          </a:bodyPr>
          <a:lstStyle/>
          <a:p>
            <a:r>
              <a:rPr lang="ru-RU" dirty="0" smtClean="0"/>
              <a:t>Могила М. И. Кутузова в Казанском соборе.</a:t>
            </a:r>
            <a:endParaRPr lang="ru-RU" dirty="0"/>
          </a:p>
        </p:txBody>
      </p:sp>
      <p:pic>
        <p:nvPicPr>
          <p:cNvPr id="28676" name="Picture 4" descr="Картинка 9 из 67">
            <a:hlinkClick r:id="rId4"/>
          </p:cNvPr>
          <p:cNvPicPr>
            <a:picLocks noChangeAspect="1" noChangeArrowheads="1"/>
          </p:cNvPicPr>
          <p:nvPr/>
        </p:nvPicPr>
        <p:blipFill>
          <a:blip r:embed="rId5"/>
          <a:srcRect l="19544" b="28750"/>
          <a:stretch>
            <a:fillRect/>
          </a:stretch>
        </p:blipFill>
        <p:spPr bwMode="auto">
          <a:xfrm>
            <a:off x="4500562" y="1000107"/>
            <a:ext cx="4176715" cy="481932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TextBox 5"/>
          <p:cNvSpPr txBox="1"/>
          <p:nvPr/>
        </p:nvSpPr>
        <p:spPr>
          <a:xfrm>
            <a:off x="5286380" y="5929330"/>
            <a:ext cx="3071834" cy="646331"/>
          </a:xfrm>
          <a:prstGeom prst="rect">
            <a:avLst/>
          </a:prstGeom>
          <a:solidFill>
            <a:srgbClr val="FFFF00"/>
          </a:solidFill>
          <a:effectLst>
            <a:glow rad="228600">
              <a:schemeClr val="accent6">
                <a:satMod val="175000"/>
                <a:alpha val="40000"/>
              </a:schemeClr>
            </a:glow>
          </a:effectLst>
        </p:spPr>
        <p:txBody>
          <a:bodyPr wrap="square" rtlCol="0">
            <a:spAutoFit/>
          </a:bodyPr>
          <a:lstStyle/>
          <a:p>
            <a:pPr algn="ctr"/>
            <a:r>
              <a:rPr lang="ru-RU" dirty="0" smtClean="0"/>
              <a:t>Памятник Кутузову около Казанского собора.</a:t>
            </a:r>
            <a:endParaRPr lang="ru-RU"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9698" name="Picture 2" descr="Картинка 12 из 543">
            <a:hlinkClick r:id="rId2"/>
          </p:cNvPr>
          <p:cNvPicPr>
            <a:picLocks noChangeAspect="1" noChangeArrowheads="1"/>
          </p:cNvPicPr>
          <p:nvPr/>
        </p:nvPicPr>
        <p:blipFill>
          <a:blip r:embed="rId3"/>
          <a:srcRect/>
          <a:stretch>
            <a:fillRect/>
          </a:stretch>
        </p:blipFill>
        <p:spPr bwMode="auto">
          <a:xfrm>
            <a:off x="1357290" y="285728"/>
            <a:ext cx="6929486" cy="5200365"/>
          </a:xfrm>
          <a:prstGeom prst="rect">
            <a:avLst/>
          </a:prstGeom>
          <a:noFill/>
        </p:spPr>
      </p:pic>
      <p:sp>
        <p:nvSpPr>
          <p:cNvPr id="3" name="TextBox 2"/>
          <p:cNvSpPr txBox="1"/>
          <p:nvPr/>
        </p:nvSpPr>
        <p:spPr>
          <a:xfrm>
            <a:off x="1071538" y="5643578"/>
            <a:ext cx="7143800" cy="46166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ru-RU" sz="2400" b="1" dirty="0" smtClean="0"/>
              <a:t>Памятник русским воинам на Бородинском поле.</a:t>
            </a:r>
            <a:endParaRPr lang="ru-RU" sz="2400" b="1"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1071538" y="1643050"/>
            <a:ext cx="7500990" cy="3046988"/>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ru-RU" sz="9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СПАСИБО ЗА ВНИМАНИЕ !</a:t>
            </a:r>
            <a:endParaRPr lang="ru-RU" sz="9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4"/>
          <p:cNvSpPr txBox="1">
            <a:spLocks noChangeArrowheads="1"/>
          </p:cNvSpPr>
          <p:nvPr/>
        </p:nvSpPr>
        <p:spPr bwMode="auto">
          <a:xfrm>
            <a:off x="1857356" y="500042"/>
            <a:ext cx="4857750" cy="923925"/>
          </a:xfrm>
          <a:prstGeom prst="rect">
            <a:avLst/>
          </a:prstGeom>
          <a:noFill/>
          <a:ln w="9525">
            <a:noFill/>
            <a:miter lim="800000"/>
            <a:headEnd/>
            <a:tailEnd/>
          </a:ln>
        </p:spPr>
        <p:txBody>
          <a:bodyPr>
            <a:spAutoFit/>
          </a:bodyPr>
          <a:lstStyle/>
          <a:p>
            <a:pPr algn="ctr"/>
            <a:r>
              <a:rPr lang="ru-RU" dirty="0">
                <a:solidFill>
                  <a:srgbClr val="C00000"/>
                </a:solidFill>
              </a:rPr>
              <a:t>В презентации использованы материалы </a:t>
            </a:r>
            <a:r>
              <a:rPr lang="ru-RU" dirty="0" smtClean="0">
                <a:solidFill>
                  <a:srgbClr val="C00000"/>
                </a:solidFill>
              </a:rPr>
              <a:t>сайта </a:t>
            </a:r>
            <a:r>
              <a:rPr lang="en-US" dirty="0">
                <a:solidFill>
                  <a:srgbClr val="C00000"/>
                </a:solidFill>
                <a:hlinkClick r:id="rId2"/>
              </a:rPr>
              <a:t>http://</a:t>
            </a:r>
            <a:r>
              <a:rPr lang="en-US" dirty="0" smtClean="0">
                <a:solidFill>
                  <a:srgbClr val="C00000"/>
                </a:solidFill>
                <a:hlinkClick r:id="rId2"/>
              </a:rPr>
              <a:t>images.yandex.ru/yandsearch</a:t>
            </a:r>
            <a:r>
              <a:rPr lang="ru-RU" dirty="0" smtClean="0">
                <a:solidFill>
                  <a:srgbClr val="C00000"/>
                </a:solidFill>
              </a:rPr>
              <a:t>,</a:t>
            </a:r>
            <a:endParaRPr lang="ru-RU" dirty="0">
              <a:solidFill>
                <a:srgbClr val="C00000"/>
              </a:solidFill>
            </a:endParaRPr>
          </a:p>
          <a:p>
            <a:pPr algn="ctr"/>
            <a:r>
              <a:rPr lang="en-US" dirty="0" smtClean="0">
                <a:solidFill>
                  <a:srgbClr val="C00000"/>
                </a:solidFill>
              </a:rPr>
              <a:t>ru.wikipedia.org/wiki</a:t>
            </a:r>
            <a:endParaRPr lang="ru-RU" dirty="0">
              <a:solidFill>
                <a:srgbClr val="C00000"/>
              </a:solidFill>
            </a:endParaRPr>
          </a:p>
        </p:txBody>
      </p:sp>
      <p:sp>
        <p:nvSpPr>
          <p:cNvPr id="3" name="TextBox 5"/>
          <p:cNvSpPr txBox="1">
            <a:spLocks noChangeArrowheads="1"/>
          </p:cNvSpPr>
          <p:nvPr/>
        </p:nvSpPr>
        <p:spPr bwMode="auto">
          <a:xfrm>
            <a:off x="1928794" y="1928802"/>
            <a:ext cx="5143500" cy="954107"/>
          </a:xfrm>
          <a:prstGeom prst="rect">
            <a:avLst/>
          </a:prstGeom>
          <a:noFill/>
          <a:ln w="9525">
            <a:noFill/>
            <a:miter lim="800000"/>
            <a:headEnd/>
            <a:tailEnd/>
          </a:ln>
        </p:spPr>
        <p:txBody>
          <a:bodyPr>
            <a:spAutoFit/>
          </a:bodyPr>
          <a:lstStyle/>
          <a:p>
            <a:pPr algn="ctr"/>
            <a:r>
              <a:rPr lang="ru-RU" sz="2800" b="1" dirty="0">
                <a:solidFill>
                  <a:srgbClr val="C00000"/>
                </a:solidFill>
              </a:rPr>
              <a:t>Вы скачали эту презентацию </a:t>
            </a:r>
            <a:endParaRPr lang="ru-RU" sz="2800" b="1" dirty="0" smtClean="0">
              <a:solidFill>
                <a:srgbClr val="C00000"/>
              </a:solidFill>
            </a:endParaRPr>
          </a:p>
          <a:p>
            <a:pPr algn="ctr"/>
            <a:r>
              <a:rPr lang="ru-RU" sz="2800" b="1" dirty="0" smtClean="0">
                <a:solidFill>
                  <a:srgbClr val="C00000"/>
                </a:solidFill>
              </a:rPr>
              <a:t>на </a:t>
            </a:r>
            <a:r>
              <a:rPr lang="ru-RU" sz="2800" b="1" dirty="0">
                <a:solidFill>
                  <a:srgbClr val="C00000"/>
                </a:solidFill>
              </a:rPr>
              <a:t>сайте - </a:t>
            </a:r>
            <a:r>
              <a:rPr lang="ru-RU" sz="2800" b="1" dirty="0" err="1">
                <a:solidFill>
                  <a:srgbClr val="C00000"/>
                </a:solidFill>
              </a:rPr>
              <a:t>viki.rdf.ru</a:t>
            </a:r>
            <a:endParaRPr lang="ru-RU" sz="2800" dirty="0">
              <a:solidFill>
                <a:srgbClr val="C00000"/>
              </a:solidFill>
            </a:endParaRPr>
          </a:p>
        </p:txBody>
      </p:sp>
      <p:sp>
        <p:nvSpPr>
          <p:cNvPr id="4" name="TextBox 6"/>
          <p:cNvSpPr txBox="1">
            <a:spLocks noChangeArrowheads="1"/>
          </p:cNvSpPr>
          <p:nvPr/>
        </p:nvSpPr>
        <p:spPr bwMode="auto">
          <a:xfrm>
            <a:off x="1928794" y="3786190"/>
            <a:ext cx="5286375" cy="1477328"/>
          </a:xfrm>
          <a:prstGeom prst="rect">
            <a:avLst/>
          </a:prstGeom>
          <a:noFill/>
          <a:ln w="9525">
            <a:noFill/>
            <a:miter lim="800000"/>
            <a:headEnd/>
            <a:tailEnd/>
          </a:ln>
        </p:spPr>
        <p:txBody>
          <a:bodyPr>
            <a:spAutoFit/>
          </a:bodyPr>
          <a:lstStyle/>
          <a:p>
            <a:pPr algn="ctr"/>
            <a:r>
              <a:rPr lang="ru-RU" dirty="0"/>
              <a:t>Автор презентации </a:t>
            </a:r>
          </a:p>
          <a:p>
            <a:pPr algn="ctr"/>
            <a:r>
              <a:rPr lang="ru-RU" b="1" dirty="0"/>
              <a:t>Елизарова Елена Михайловна, </a:t>
            </a:r>
          </a:p>
          <a:p>
            <a:pPr algn="ctr"/>
            <a:r>
              <a:rPr lang="ru-RU" b="1" dirty="0"/>
              <a:t>учитель начальных классов </a:t>
            </a:r>
          </a:p>
          <a:p>
            <a:pPr algn="ctr"/>
            <a:r>
              <a:rPr lang="ru-RU" b="1" dirty="0"/>
              <a:t>МОУ СОШ № 33 </a:t>
            </a:r>
            <a:r>
              <a:rPr lang="ru-RU" b="1" dirty="0" smtClean="0"/>
              <a:t>Волгограда</a:t>
            </a:r>
          </a:p>
          <a:p>
            <a:pPr algn="ctr"/>
            <a:r>
              <a:rPr lang="en-US" b="1" dirty="0" smtClean="0"/>
              <a:t>elizarova_em@mail.ru</a:t>
            </a:r>
            <a:endParaRPr lang="ru-RU" b="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500034" y="928670"/>
            <a:ext cx="8143932" cy="452431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9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Отечественная война </a:t>
            </a:r>
          </a:p>
          <a:p>
            <a:pPr algn="ctr"/>
            <a:r>
              <a:rPr lang="ru-RU" sz="9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1812 года</a:t>
            </a:r>
            <a:endParaRPr lang="ru-RU" sz="9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26" name="Picture 2" descr="Файл:Andrea Appiani 002.jpg">
            <a:hlinkClick r:id="rId2"/>
          </p:cNvPr>
          <p:cNvPicPr>
            <a:picLocks noChangeAspect="1" noChangeArrowheads="1"/>
          </p:cNvPicPr>
          <p:nvPr/>
        </p:nvPicPr>
        <p:blipFill>
          <a:blip r:embed="rId3"/>
          <a:srcRect/>
          <a:stretch>
            <a:fillRect/>
          </a:stretch>
        </p:blipFill>
        <p:spPr bwMode="auto">
          <a:xfrm>
            <a:off x="0" y="-1"/>
            <a:ext cx="5072066" cy="6823407"/>
          </a:xfrm>
          <a:prstGeom prst="rect">
            <a:avLst/>
          </a:prstGeom>
          <a:noFill/>
        </p:spPr>
      </p:pic>
      <p:sp>
        <p:nvSpPr>
          <p:cNvPr id="3" name="TextBox 2"/>
          <p:cNvSpPr txBox="1"/>
          <p:nvPr/>
        </p:nvSpPr>
        <p:spPr>
          <a:xfrm>
            <a:off x="5072066" y="142852"/>
            <a:ext cx="3929090" cy="1077218"/>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Бонапарт Наполеон </a:t>
            </a:r>
          </a:p>
          <a:p>
            <a:pPr algn="ctr"/>
            <a:r>
              <a:rPr lang="ru-RU"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(1769 - 1821) </a:t>
            </a:r>
            <a:endParaRPr lang="ru-RU"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4" name="TextBox 3"/>
          <p:cNvSpPr txBox="1"/>
          <p:nvPr/>
        </p:nvSpPr>
        <p:spPr>
          <a:xfrm>
            <a:off x="5072066" y="2000240"/>
            <a:ext cx="4071934" cy="3046988"/>
          </a:xfrm>
          <a:prstGeom prst="rect">
            <a:avLst/>
          </a:prstGeom>
          <a:noFill/>
        </p:spPr>
        <p:txBody>
          <a:bodyPr wrap="square" rtlCol="0">
            <a:spAutoFit/>
          </a:bodyPr>
          <a:lstStyle/>
          <a:p>
            <a:pPr algn="r"/>
            <a:r>
              <a:rPr lang="ru-RU" sz="2400" b="1" dirty="0" smtClean="0"/>
              <a:t>В конце </a:t>
            </a:r>
            <a:r>
              <a:rPr lang="en-US" sz="2400" b="1" dirty="0" smtClean="0"/>
              <a:t>XVIII</a:t>
            </a:r>
            <a:r>
              <a:rPr lang="ru-RU" sz="2400" b="1" dirty="0" smtClean="0"/>
              <a:t> века генерал Наполеон Бонапарт захватил власть во Франции и провозгласил себя императором.</a:t>
            </a:r>
          </a:p>
          <a:p>
            <a:pPr algn="r"/>
            <a:r>
              <a:rPr lang="ru-RU" sz="2400" b="1" dirty="0" smtClean="0"/>
              <a:t>С этого времени события в Западной Европе связаны с его именем и войнами.</a:t>
            </a:r>
            <a:endParaRPr lang="ru-RU" sz="2400" b="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5364" name="Picture 4" descr="C:\Documents and Settings\---\Мои документы\Мои рисунки\карта наполеон 001.jpg"/>
          <p:cNvPicPr>
            <a:picLocks noChangeAspect="1" noChangeArrowheads="1"/>
          </p:cNvPicPr>
          <p:nvPr/>
        </p:nvPicPr>
        <p:blipFill>
          <a:blip r:embed="rId2"/>
          <a:srcRect l="4069" t="4308" r="2350" b="5217"/>
          <a:stretch>
            <a:fillRect/>
          </a:stretch>
        </p:blipFill>
        <p:spPr bwMode="auto">
          <a:xfrm>
            <a:off x="285720" y="0"/>
            <a:ext cx="8215370" cy="5000660"/>
          </a:xfrm>
          <a:prstGeom prst="rect">
            <a:avLst/>
          </a:prstGeom>
          <a:noFill/>
        </p:spPr>
      </p:pic>
      <p:sp>
        <p:nvSpPr>
          <p:cNvPr id="5" name="TextBox 4"/>
          <p:cNvSpPr txBox="1"/>
          <p:nvPr/>
        </p:nvSpPr>
        <p:spPr>
          <a:xfrm>
            <a:off x="428596" y="5000636"/>
            <a:ext cx="8358246" cy="181588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just"/>
            <a:r>
              <a:rPr lang="ru-RU" sz="2800" b="1" dirty="0" smtClean="0"/>
              <a:t>На карте жёлтым цветом выделена территория, которую контролировал Наполеон в 1812 году после завоевания ряда государств. Наступила очередь России. </a:t>
            </a:r>
            <a:endParaRPr lang="ru-RU" sz="2800" b="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6386" name="Picture 2" descr="Картинка 7 из 585">
            <a:hlinkClick r:id="rId2"/>
          </p:cNvPr>
          <p:cNvPicPr>
            <a:picLocks noChangeAspect="1" noChangeArrowheads="1"/>
          </p:cNvPicPr>
          <p:nvPr/>
        </p:nvPicPr>
        <p:blipFill>
          <a:blip r:embed="rId3"/>
          <a:srcRect/>
          <a:stretch>
            <a:fillRect/>
          </a:stretch>
        </p:blipFill>
        <p:spPr bwMode="auto">
          <a:xfrm>
            <a:off x="5000628" y="142852"/>
            <a:ext cx="4029087" cy="6632242"/>
          </a:xfrm>
          <a:prstGeom prst="rect">
            <a:avLst/>
          </a:prstGeom>
          <a:noFill/>
        </p:spPr>
      </p:pic>
      <p:sp>
        <p:nvSpPr>
          <p:cNvPr id="3" name="TextBox 2"/>
          <p:cNvSpPr txBox="1"/>
          <p:nvPr/>
        </p:nvSpPr>
        <p:spPr>
          <a:xfrm>
            <a:off x="4929190" y="6488668"/>
            <a:ext cx="4214810" cy="3693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ru-RU"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Ж.Л. Давид. Наполеон в своём кабинете.</a:t>
            </a:r>
            <a:endParaRPr lang="ru-RU"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 name="TextBox 3"/>
          <p:cNvSpPr txBox="1"/>
          <p:nvPr/>
        </p:nvSpPr>
        <p:spPr>
          <a:xfrm>
            <a:off x="285720" y="1714488"/>
            <a:ext cx="4357686" cy="2677656"/>
          </a:xfrm>
          <a:prstGeom prst="rect">
            <a:avLst/>
          </a:prstGeom>
          <a:effectLst>
            <a:glow rad="139700">
              <a:schemeClr val="accent2">
                <a:satMod val="175000"/>
                <a:alpha val="40000"/>
              </a:schemeClr>
            </a:glow>
            <a:outerShdw blurRad="40000" dist="20000" dir="54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ru-RU" sz="2800" b="1" dirty="0" smtClean="0"/>
              <a:t>12 июня 1812 года громадная французская армия вторглась в Россию. </a:t>
            </a:r>
          </a:p>
          <a:p>
            <a:pPr algn="ctr"/>
            <a:r>
              <a:rPr lang="ru-RU" sz="2800" b="1" dirty="0" smtClean="0"/>
              <a:t>Началась Отечественная война русского народа против захватчиков.</a:t>
            </a:r>
            <a:endParaRPr lang="ru-RU" sz="2800" b="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7410" name="Picture 2" descr="Картинка 4 из 474">
            <a:hlinkClick r:id="rId2"/>
          </p:cNvPr>
          <p:cNvPicPr>
            <a:picLocks noChangeAspect="1" noChangeArrowheads="1"/>
          </p:cNvPicPr>
          <p:nvPr/>
        </p:nvPicPr>
        <p:blipFill>
          <a:blip r:embed="rId3"/>
          <a:srcRect t="28466"/>
          <a:stretch>
            <a:fillRect/>
          </a:stretch>
        </p:blipFill>
        <p:spPr bwMode="auto">
          <a:xfrm>
            <a:off x="142844" y="428604"/>
            <a:ext cx="8858312" cy="3590422"/>
          </a:xfrm>
          <a:prstGeom prst="rect">
            <a:avLst/>
          </a:prstGeom>
          <a:noFill/>
        </p:spPr>
      </p:pic>
      <p:sp>
        <p:nvSpPr>
          <p:cNvPr id="3" name="TextBox 2"/>
          <p:cNvSpPr txBox="1"/>
          <p:nvPr/>
        </p:nvSpPr>
        <p:spPr>
          <a:xfrm>
            <a:off x="285720" y="4786322"/>
            <a:ext cx="8429684" cy="1077218"/>
          </a:xfrm>
          <a:prstGeom prst="rect">
            <a:avLst/>
          </a:prstGeom>
          <a:scene3d>
            <a:camera prst="orthographicFront"/>
            <a:lightRig rig="threePt" dir="t"/>
          </a:scene3d>
          <a:sp3d>
            <a:bevelT w="152400" h="50800" prst="softRound"/>
          </a:sp3d>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ru-RU" sz="3200" b="1" dirty="0" smtClean="0"/>
              <a:t>Сначала нашей армии пришлось отступать.  Был оставлен город Смоленск.</a:t>
            </a:r>
            <a:endParaRPr lang="ru-RU" sz="3200" b="1" dirty="0"/>
          </a:p>
        </p:txBody>
      </p:sp>
      <p:sp>
        <p:nvSpPr>
          <p:cNvPr id="4" name="TextBox 3"/>
          <p:cNvSpPr txBox="1"/>
          <p:nvPr/>
        </p:nvSpPr>
        <p:spPr>
          <a:xfrm>
            <a:off x="5072066" y="4000504"/>
            <a:ext cx="3643338" cy="369332"/>
          </a:xfrm>
          <a:prstGeom prst="rect">
            <a:avLst/>
          </a:prstGeom>
          <a:noFill/>
        </p:spPr>
        <p:txBody>
          <a:bodyPr wrap="square" rtlCol="0">
            <a:spAutoFit/>
          </a:bodyPr>
          <a:lstStyle/>
          <a:p>
            <a:pPr algn="r"/>
            <a:r>
              <a:rPr lang="ru-RU" b="1" dirty="0" smtClean="0"/>
              <a:t>18 августа 1812 г.</a:t>
            </a:r>
            <a:endParaRPr lang="ru-RU" b="1"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8434" name="Picture 2" descr="Картинка 5 из 15768">
            <a:hlinkClick r:id="rId2"/>
          </p:cNvPr>
          <p:cNvPicPr>
            <a:picLocks noChangeAspect="1" noChangeArrowheads="1"/>
          </p:cNvPicPr>
          <p:nvPr/>
        </p:nvPicPr>
        <p:blipFill>
          <a:blip r:embed="rId3"/>
          <a:srcRect/>
          <a:stretch>
            <a:fillRect/>
          </a:stretch>
        </p:blipFill>
        <p:spPr bwMode="auto">
          <a:xfrm>
            <a:off x="3857620" y="142852"/>
            <a:ext cx="5134070" cy="6357982"/>
          </a:xfrm>
          <a:prstGeom prst="rect">
            <a:avLst/>
          </a:prstGeom>
          <a:noFill/>
        </p:spPr>
      </p:pic>
      <p:sp>
        <p:nvSpPr>
          <p:cNvPr id="3" name="TextBox 2"/>
          <p:cNvSpPr txBox="1"/>
          <p:nvPr/>
        </p:nvSpPr>
        <p:spPr>
          <a:xfrm>
            <a:off x="142844" y="2786058"/>
            <a:ext cx="3429024" cy="2862322"/>
          </a:xfrm>
          <a:prstGeom prst="rect">
            <a:avLst/>
          </a:prstGeom>
          <a:scene3d>
            <a:camera prst="orthographicFront"/>
            <a:lightRig rig="threePt" dir="t"/>
          </a:scene3d>
          <a:sp3d>
            <a:bevelT w="139700" h="139700" prst="divot"/>
          </a:sp3d>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ru-RU" sz="2000" b="1" dirty="0" smtClean="0"/>
              <a:t>Командование на себя всеми русскими войсками принял Михаил Илларионович Кутузов.</a:t>
            </a:r>
          </a:p>
          <a:p>
            <a:pPr algn="ctr"/>
            <a:r>
              <a:rPr lang="ru-RU" sz="2000" b="1" dirty="0" smtClean="0"/>
              <a:t>Кутузов понимал, что с каждым шагом в глубь Росси силы французов будут слабеть, а силы русских войск возрастать.</a:t>
            </a:r>
          </a:p>
        </p:txBody>
      </p:sp>
      <p:sp>
        <p:nvSpPr>
          <p:cNvPr id="4" name="TextBox 3"/>
          <p:cNvSpPr txBox="1"/>
          <p:nvPr/>
        </p:nvSpPr>
        <p:spPr>
          <a:xfrm>
            <a:off x="142844" y="428604"/>
            <a:ext cx="3429024" cy="1938992"/>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Светлейший князь Михаил Илларионович </a:t>
            </a:r>
            <a:r>
              <a:rPr lang="ru-RU" sz="24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Голенищев-Кутузов-Смоленский</a:t>
            </a:r>
            <a:endParaRPr lang="ru-RU"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r>
              <a:rPr lang="vi-VN"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ru-RU"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1745</a:t>
            </a:r>
            <a:r>
              <a:rPr lang="vi-VN"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r>
              <a:rPr lang="ru-RU"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1813</a:t>
            </a:r>
            <a:endParaRPr lang="ru-RU"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9458" name="Picture 2" descr="Картинка 6 из 1686">
            <a:hlinkClick r:id="rId2"/>
          </p:cNvPr>
          <p:cNvPicPr>
            <a:picLocks noChangeAspect="1" noChangeArrowheads="1"/>
          </p:cNvPicPr>
          <p:nvPr/>
        </p:nvPicPr>
        <p:blipFill>
          <a:blip r:embed="rId3"/>
          <a:srcRect/>
          <a:stretch>
            <a:fillRect/>
          </a:stretch>
        </p:blipFill>
        <p:spPr bwMode="auto">
          <a:xfrm>
            <a:off x="500034" y="214290"/>
            <a:ext cx="7648593" cy="5079929"/>
          </a:xfrm>
          <a:prstGeom prst="rect">
            <a:avLst/>
          </a:prstGeom>
          <a:noFill/>
        </p:spPr>
      </p:pic>
      <p:sp>
        <p:nvSpPr>
          <p:cNvPr id="3" name="TextBox 2"/>
          <p:cNvSpPr txBox="1"/>
          <p:nvPr/>
        </p:nvSpPr>
        <p:spPr>
          <a:xfrm>
            <a:off x="357158" y="5500702"/>
            <a:ext cx="8501122" cy="1200329"/>
          </a:xfrm>
          <a:prstGeom prst="rect">
            <a:avLst/>
          </a:prstGeom>
          <a:effectLst>
            <a:outerShdw blurRad="76200" dist="12700" dir="8100000" sy="-23000" kx="800400" algn="br" rotWithShape="0">
              <a:prstClr val="black">
                <a:alpha val="20000"/>
              </a:prstClr>
            </a:outerShdw>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ru-RU" sz="2400" b="1" dirty="0" smtClean="0"/>
              <a:t>Поэтому Кутузов продолжал отступать, пока под Можайском  не была найдена удобная позиция для сражения. </a:t>
            </a:r>
          </a:p>
          <a:p>
            <a:pPr algn="ctr"/>
            <a:endParaRPr lang="ru-RU" sz="2400" b="1"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Codex">
      <a:dk1>
        <a:sysClr val="windowText" lastClr="000000"/>
      </a:dk1>
      <a:lt1>
        <a:sysClr val="window" lastClr="FFFFFF"/>
      </a:lt1>
      <a:dk2>
        <a:srgbClr val="59564B"/>
      </a:dk2>
      <a:lt2>
        <a:srgbClr val="DFDAC7"/>
      </a:lt2>
      <a:accent1>
        <a:srgbClr val="990000"/>
      </a:accent1>
      <a:accent2>
        <a:srgbClr val="EFAB16"/>
      </a:accent2>
      <a:accent3>
        <a:srgbClr val="78AC35"/>
      </a:accent3>
      <a:accent4>
        <a:srgbClr val="35ACA2"/>
      </a:accent4>
      <a:accent5>
        <a:srgbClr val="4083CF"/>
      </a:accent5>
      <a:accent6>
        <a:srgbClr val="0D335E"/>
      </a:accent6>
      <a:hlink>
        <a:srgbClr val="EF8E1C"/>
      </a:hlink>
      <a:folHlink>
        <a:srgbClr val="FEC60B"/>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148</TotalTime>
  <Words>650</Words>
  <Application>Microsoft Macintosh PowerPoint</Application>
  <PresentationFormat>On-screen Show (4:3)</PresentationFormat>
  <Paragraphs>58</Paragraphs>
  <Slides>24</Slides>
  <Notes>0</Notes>
  <HiddenSlides>0</HiddenSlides>
  <MMClips>0</MMClips>
  <ScaleCrop>false</ScaleCrop>
  <HeadingPairs>
    <vt:vector size="4" baseType="variant">
      <vt:variant>
        <vt:lpstr>Design Template</vt:lpstr>
      </vt:variant>
      <vt:variant>
        <vt:i4>1</vt:i4>
      </vt:variant>
      <vt:variant>
        <vt:lpstr>Slide Titles</vt:lpstr>
      </vt:variant>
      <vt:variant>
        <vt:i4>24</vt:i4>
      </vt:variant>
    </vt:vector>
  </HeadingPairs>
  <TitlesOfParts>
    <vt:vector size="25" baseType="lpstr">
      <vt:lpstr>Тема Office</vt:lpstr>
      <vt:lpstr>Неделя краеведения  в школе.</vt:lpstr>
      <vt:lpstr>Результаты проектной деятельности:</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vector>
  </TitlesOfParts>
  <Company>WareZ Provider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dc:creator>
  <cp:lastModifiedBy>macintosh</cp:lastModifiedBy>
  <cp:revision>30</cp:revision>
  <dcterms:created xsi:type="dcterms:W3CDTF">2012-01-06T09:31:40Z</dcterms:created>
  <dcterms:modified xsi:type="dcterms:W3CDTF">2012-01-06T10:11:18Z</dcterms:modified>
</cp:coreProperties>
</file>