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2" r:id="rId1"/>
  </p:sldMasterIdLst>
  <p:sldIdLst>
    <p:sldId id="258" r:id="rId2"/>
    <p:sldId id="257" r:id="rId3"/>
    <p:sldId id="256" r:id="rId4"/>
    <p:sldId id="270" r:id="rId5"/>
    <p:sldId id="266" r:id="rId6"/>
    <p:sldId id="264" r:id="rId7"/>
    <p:sldId id="261" r:id="rId8"/>
    <p:sldId id="262" r:id="rId9"/>
    <p:sldId id="263" r:id="rId10"/>
    <p:sldId id="267" r:id="rId11"/>
    <p:sldId id="269" r:id="rId12"/>
    <p:sldId id="268" r:id="rId13"/>
    <p:sldId id="260" r:id="rId14"/>
    <p:sldId id="26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Franklin Gothic Book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Franklin Gothic Book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Franklin Gothic Book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Franklin Gothic Book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5" d="100"/>
          <a:sy n="105" d="100"/>
        </p:scale>
        <p:origin x="-2552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6600" smtClean="0">
                <a:effectLst>
                  <a:outerShdw blurRad="38100" dist="38100" dir="2700000" algn="tl">
                    <a:srgbClr val="242852"/>
                  </a:outerShdw>
                </a:effectLst>
                <a:latin typeface="Palatino Linotype" charset="0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48D15-EC22-874D-8843-86F00EAAD5BE}" type="datetimeFigureOut">
              <a:rPr lang="en-US"/>
              <a:pPr>
                <a:defRPr/>
              </a:pPr>
              <a:t>14.03.13</a:t>
            </a:fld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0C954-BCF8-A146-B2DC-593008DA1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33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FCE0D-5EFA-304B-B8DA-A84F25EC8F6D}" type="datetimeFigureOut">
              <a:rPr lang="en-US"/>
              <a:pPr>
                <a:defRPr/>
              </a:pPr>
              <a:t>14.03.13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BA65E-EB67-3744-A761-D028DAFDB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66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2E20D-4FD0-0441-9EEA-0AFC0A8A79A3}" type="datetimeFigureOut">
              <a:rPr lang="en-US"/>
              <a:pPr>
                <a:defRPr/>
              </a:pPr>
              <a:t>14.03.13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8909A-1347-2F45-B2EE-CC57775C8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9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D562A-C146-8D47-8678-B645B8F804BA}" type="datetimeFigureOut">
              <a:rPr lang="en-US"/>
              <a:pPr>
                <a:defRPr/>
              </a:pPr>
              <a:t>14.03.13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18B50-325C-194E-9DBD-E28351360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4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6600" smtClean="0">
                <a:effectLst>
                  <a:outerShdw blurRad="38100" dist="38100" dir="2700000" algn="tl">
                    <a:srgbClr val="242852"/>
                  </a:outerShdw>
                </a:effectLst>
                <a:latin typeface="Palatino Linotype" charset="0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CB171-9CF0-D34B-8F7C-18F99BB2609C}" type="datetimeFigureOut">
              <a:rPr lang="en-US"/>
              <a:pPr>
                <a:defRPr/>
              </a:pPr>
              <a:t>14.03.13</a:t>
            </a:fld>
            <a:endParaRPr lang="en-US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70D30-8715-3D43-A6E9-48917754E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2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E1B16-6352-EC46-91D9-53A6D7AB4E86}" type="datetimeFigureOut">
              <a:rPr lang="en-US"/>
              <a:pPr>
                <a:defRPr/>
              </a:pPr>
              <a:t>14.03.13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D30A-352B-B640-8EF0-0AB8D7893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3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6000" smtClean="0">
                <a:effectLst>
                  <a:outerShdw blurRad="38100" dist="38100" dir="2700000" algn="tl">
                    <a:srgbClr val="242852"/>
                  </a:outerShdw>
                </a:effectLst>
                <a:latin typeface="Palatino Linotype" charset="0"/>
              </a:rPr>
              <a:t>{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6000" smtClean="0">
                <a:effectLst>
                  <a:outerShdw blurRad="38100" dist="38100" dir="2700000" algn="tl">
                    <a:srgbClr val="242852"/>
                  </a:outerShdw>
                </a:effectLst>
                <a:latin typeface="Palatino Linotype" charset="0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E2E0F-3522-9A4D-931B-3D3493F79497}" type="datetimeFigureOut">
              <a:rPr lang="en-US"/>
              <a:pPr>
                <a:defRPr/>
              </a:pPr>
              <a:t>14.03.13</a:t>
            </a:fld>
            <a:endParaRPr lang="en-US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3CEC6-00CE-3E4B-958B-66ED75DAB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3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BED15-7E4F-8E40-A380-9A4711C11892}" type="datetimeFigureOut">
              <a:rPr lang="en-US"/>
              <a:pPr>
                <a:defRPr/>
              </a:pPr>
              <a:t>14.03.13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D642B-544D-EB40-9463-8D4AE8FF9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0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F1890-6815-834B-A7E9-7B6CCEB10433}" type="datetimeFigureOut">
              <a:rPr lang="en-US"/>
              <a:pPr>
                <a:defRPr/>
              </a:pPr>
              <a:t>14.03.13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C5AE-D12B-3B41-B713-72A26AADC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23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effectLst>
                  <a:outerShdw blurRad="38100" dist="38100" dir="2700000" algn="tl">
                    <a:srgbClr val="242852"/>
                  </a:outerShdw>
                </a:effectLst>
                <a:latin typeface="Palatino Linotype" charset="0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6BEB8-D3BF-9048-803B-061A34BFA4F9}" type="datetimeFigureOut">
              <a:rPr lang="en-US"/>
              <a:pPr>
                <a:defRPr/>
              </a:pPr>
              <a:t>14.03.13</a:t>
            </a:fld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492AF-3715-2447-8444-04ECC8DED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94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6000" smtClean="0">
                <a:effectLst>
                  <a:outerShdw blurRad="38100" dist="38100" dir="2700000" algn="tl">
                    <a:srgbClr val="242852"/>
                  </a:outerShdw>
                </a:effectLst>
                <a:latin typeface="Palatino Linotype" charset="0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7A0C7-192A-7046-B105-7A34F3D8E435}" type="datetimeFigureOut">
              <a:rPr lang="en-US"/>
              <a:pPr>
                <a:defRPr/>
              </a:pPr>
              <a:t>14.03.13</a:t>
            </a:fld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501C8-9D83-6A4A-9FF7-3FBE6F40C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8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3FB0848-88B8-6A4A-B443-EA0C88BAA83A}" type="datetimeFigureOut">
              <a:rPr lang="en-US"/>
              <a:pPr>
                <a:defRPr/>
              </a:pPr>
              <a:t>14.03.13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Franklin Gothic Book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6281E26-ACDD-D14E-8E34-C017482F6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11" r:id="rId1"/>
    <p:sldLayoutId id="2147484305" r:id="rId2"/>
    <p:sldLayoutId id="2147484312" r:id="rId3"/>
    <p:sldLayoutId id="2147484306" r:id="rId4"/>
    <p:sldLayoutId id="2147484313" r:id="rId5"/>
    <p:sldLayoutId id="2147484307" r:id="rId6"/>
    <p:sldLayoutId id="2147484308" r:id="rId7"/>
    <p:sldLayoutId id="2147484314" r:id="rId8"/>
    <p:sldLayoutId id="2147484315" r:id="rId9"/>
    <p:sldLayoutId id="2147484309" r:id="rId10"/>
    <p:sldLayoutId id="21474843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charset="0"/>
          <a:ea typeface="MS PGothic" pitchFamily="34" charset="-128"/>
          <a:cs typeface="MS PGothic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charset="0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itchFamily="34" charset="-128"/>
          <a:cs typeface="MS PGothic" charset="0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charset="0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itchFamily="34" charset="-128"/>
          <a:cs typeface="MS PGothic" charset="0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charset="0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itchFamily="34" charset="-128"/>
          <a:cs typeface="MS PGothic" charset="0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charset="0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itchFamily="34" charset="-128"/>
          <a:cs typeface="MS PGothic" charset="0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charset="0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itchFamily="34" charset="-128"/>
          <a:cs typeface="MS PGothic" charset="0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5473700"/>
            <a:ext cx="7521575" cy="11588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17463" indent="0" algn="ctr" eaLnBrk="1" hangingPunct="1">
              <a:buFont typeface="Wingdings" charset="0"/>
              <a:buNone/>
              <a:defRPr/>
            </a:pPr>
            <a:r>
              <a:rPr lang="ru-RU" sz="1800">
                <a:effectLst>
                  <a:outerShdw blurRad="38100" dist="38100" dir="2700000" algn="tl">
                    <a:srgbClr val="242852"/>
                  </a:outerShdw>
                </a:effectLst>
                <a:latin typeface="Palatino Linotype" charset="0"/>
                <a:ea typeface="MS PGothic" charset="0"/>
              </a:rPr>
              <a:t>Щербакова Наталья Юрьевна </a:t>
            </a:r>
            <a:r>
              <a:rPr lang="en-US" sz="1800">
                <a:effectLst>
                  <a:outerShdw blurRad="38100" dist="38100" dir="2700000" algn="tl">
                    <a:srgbClr val="242852"/>
                  </a:outerShdw>
                </a:effectLst>
                <a:latin typeface="Palatino Linotype" charset="0"/>
                <a:ea typeface="MS PGothic" charset="0"/>
              </a:rPr>
              <a:t>–</a:t>
            </a:r>
            <a:r>
              <a:rPr lang="ru-RU" sz="1800">
                <a:effectLst>
                  <a:outerShdw blurRad="38100" dist="38100" dir="2700000" algn="tl">
                    <a:srgbClr val="242852"/>
                  </a:outerShdw>
                </a:effectLst>
                <a:latin typeface="Palatino Linotype" charset="0"/>
                <a:ea typeface="MS PGothic" charset="0"/>
              </a:rPr>
              <a:t> воспитатель 4-А класса специальной коррекционной школы </a:t>
            </a:r>
            <a:r>
              <a:rPr lang="en-US" sz="1800">
                <a:effectLst>
                  <a:outerShdw blurRad="38100" dist="38100" dir="2700000" algn="tl">
                    <a:srgbClr val="242852"/>
                  </a:outerShdw>
                </a:effectLst>
                <a:latin typeface="Palatino Linotype" charset="0"/>
                <a:ea typeface="MS PGothic" charset="0"/>
              </a:rPr>
              <a:t>V</a:t>
            </a:r>
            <a:r>
              <a:rPr lang="ru-RU" sz="1800">
                <a:effectLst>
                  <a:outerShdw blurRad="38100" dist="38100" dir="2700000" algn="tl">
                    <a:srgbClr val="242852"/>
                  </a:outerShdw>
                </a:effectLst>
                <a:latin typeface="Palatino Linotype" charset="0"/>
                <a:ea typeface="MS PGothic" charset="0"/>
              </a:rPr>
              <a:t> вида.</a:t>
            </a:r>
            <a:endParaRPr lang="en-US" sz="1800">
              <a:effectLst>
                <a:outerShdw blurRad="38100" dist="38100" dir="2700000" algn="tl">
                  <a:srgbClr val="242852"/>
                </a:outerShdw>
              </a:effectLst>
              <a:latin typeface="Palatino Linotype" charset="0"/>
              <a:ea typeface="MS PGothic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1516063"/>
            <a:ext cx="7521575" cy="26257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3200">
                <a:effectLst>
                  <a:outerShdw blurRad="38100" dist="38100" dir="2700000" algn="tl">
                    <a:srgbClr val="242852"/>
                  </a:outerShdw>
                </a:effectLst>
                <a:latin typeface="Palatino Linotype" charset="0"/>
                <a:ea typeface="MS PGothic" charset="0"/>
              </a:rPr>
              <a:t>Значение театра и театрализованных игр в развитии и раскрытии творческих возможностей детей с тяжелой речевой патологией</a:t>
            </a:r>
            <a:endParaRPr lang="en-US" sz="3200">
              <a:effectLst>
                <a:outerShdw blurRad="38100" dist="38100" dir="2700000" algn="tl">
                  <a:srgbClr val="242852"/>
                </a:outerShdw>
              </a:effectLst>
              <a:latin typeface="Palatino Linotype" charset="0"/>
              <a:ea typeface="MS PGothic" charset="0"/>
            </a:endParaRPr>
          </a:p>
        </p:txBody>
      </p:sp>
      <p:sp>
        <p:nvSpPr>
          <p:cNvPr id="13315" name="TextBox 7"/>
          <p:cNvSpPr txBox="1">
            <a:spLocks noChangeArrowheads="1"/>
          </p:cNvSpPr>
          <p:nvPr/>
        </p:nvSpPr>
        <p:spPr bwMode="auto">
          <a:xfrm>
            <a:off x="1492250" y="295275"/>
            <a:ext cx="6091238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ru-RU" sz="1000"/>
              <a:t>Государственное бюджетное специальное (коррекционное)</a:t>
            </a:r>
          </a:p>
          <a:p>
            <a:pPr algn="ctr" eaLnBrk="1" hangingPunct="1"/>
            <a:r>
              <a:rPr lang="ru-RU" sz="1000"/>
              <a:t>образовательное учреждение для обучающихся,</a:t>
            </a:r>
          </a:p>
          <a:p>
            <a:pPr algn="ctr" eaLnBrk="1" hangingPunct="1"/>
            <a:r>
              <a:rPr lang="ru-RU" sz="1000"/>
              <a:t>воспитанников с ограниченными возможностями здоровья,</a:t>
            </a:r>
          </a:p>
          <a:p>
            <a:pPr algn="ctr" eaLnBrk="1" hangingPunct="1"/>
            <a:r>
              <a:rPr lang="ru-RU" sz="1000"/>
              <a:t>специальная (коррекционная) общеобразовательная</a:t>
            </a:r>
          </a:p>
          <a:p>
            <a:pPr algn="ctr" eaLnBrk="1" hangingPunct="1"/>
            <a:r>
              <a:rPr lang="ru-RU" sz="1000"/>
              <a:t>школа-интернат (</a:t>
            </a:r>
            <a:r>
              <a:rPr lang="en-US" sz="1000"/>
              <a:t>V </a:t>
            </a:r>
            <a:r>
              <a:rPr lang="ru-RU" sz="1000"/>
              <a:t>вида) №2</a:t>
            </a:r>
          </a:p>
          <a:p>
            <a:pPr algn="ctr" eaLnBrk="1" hangingPunct="1"/>
            <a:r>
              <a:rPr lang="ru-RU" sz="1000"/>
              <a:t>Адмиралтейского района Санкт-Петербурга</a:t>
            </a:r>
          </a:p>
          <a:p>
            <a:pPr eaLnBrk="1" hangingPunct="1"/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IMG_015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389" y="3719915"/>
            <a:ext cx="3771928" cy="28296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530" name="Picture 4" descr="IMG_015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2195" y="438381"/>
            <a:ext cx="3694516" cy="27701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531" name="Picture 5" descr="IMG_015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2195" y="3719915"/>
            <a:ext cx="3694516" cy="27715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532" name="TextBox 8"/>
          <p:cNvSpPr txBox="1">
            <a:spLocks noChangeArrowheads="1"/>
          </p:cNvSpPr>
          <p:nvPr/>
        </p:nvSpPr>
        <p:spPr bwMode="auto">
          <a:xfrm>
            <a:off x="233363" y="881063"/>
            <a:ext cx="45053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ru-RU" sz="4000"/>
              <a:t>Театрализованные игры-экспромты (импровизации)</a:t>
            </a:r>
            <a:endParaRPr lang="en-US" sz="4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Content Placeholder 3" descr="0_index1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341" b="-44341"/>
          <a:stretch>
            <a:fillRect/>
          </a:stretch>
        </p:blipFill>
        <p:spPr bwMode="auto">
          <a:xfrm>
            <a:off x="681644" y="1695796"/>
            <a:ext cx="7746510" cy="46481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652588" y="215900"/>
            <a:ext cx="59420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ru-RU" sz="3600"/>
              <a:t>Интерактивный музей-театр «Сказкин дом»</a:t>
            </a:r>
            <a:endParaRPr lang="en-US" sz="36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IMG_019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660" y="555378"/>
            <a:ext cx="3591542" cy="269332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579" name="Picture 7" descr="IMG_02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127" y="3826850"/>
            <a:ext cx="3521075" cy="26404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4872038" y="1181100"/>
            <a:ext cx="3406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ru-RU" sz="3600" b="1"/>
              <a:t>Мы в музее «Сказкин  дом»</a:t>
            </a:r>
            <a:endParaRPr lang="en-US" sz="3600" b="1"/>
          </a:p>
        </p:txBody>
      </p:sp>
      <p:pic>
        <p:nvPicPr>
          <p:cNvPr id="5" name="Picture 4" descr="IMG_022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0254" y="3826850"/>
            <a:ext cx="3611303" cy="26404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2806700"/>
            <a:ext cx="7983538" cy="37369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900" b="1" dirty="0">
                <a:effectLst>
                  <a:outerShdw blurRad="38100" dist="38100" dir="2700000" algn="tl">
                    <a:srgbClr val="242852"/>
                  </a:outerShdw>
                </a:effectLst>
                <a:latin typeface="Palatino Linotype" charset="0"/>
                <a:ea typeface="MS PGothic" charset="0"/>
              </a:rPr>
              <a:t>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900" b="1" dirty="0">
                <a:effectLst>
                  <a:outerShdw blurRad="38100" dist="38100" dir="2700000" algn="tl">
                    <a:srgbClr val="242852"/>
                  </a:outerShdw>
                </a:effectLst>
                <a:latin typeface="Palatino Linotype" charset="0"/>
                <a:ea typeface="MS PGothic" charset="0"/>
              </a:rPr>
              <a:t>На базе этого состояния 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Ø"/>
              <a:defRPr/>
            </a:pPr>
            <a:r>
              <a:rPr lang="en-US" sz="1900" b="1" dirty="0" err="1">
                <a:effectLst>
                  <a:outerShdw blurRad="38100" dist="38100" dir="2700000" algn="tl">
                    <a:srgbClr val="242852"/>
                  </a:outerShdw>
                </a:effectLst>
                <a:latin typeface="Palatino Linotype" charset="0"/>
                <a:ea typeface="MS PGothic" charset="0"/>
              </a:rPr>
              <a:t>р</a:t>
            </a:r>
            <a:r>
              <a:rPr lang="ru-RU" sz="1900" b="1" dirty="0" err="1">
                <a:effectLst>
                  <a:outerShdw blurRad="38100" dist="38100" dir="2700000" algn="tl">
                    <a:srgbClr val="242852"/>
                  </a:outerShdw>
                </a:effectLst>
                <a:latin typeface="Palatino Linotype" charset="0"/>
                <a:ea typeface="MS PGothic" charset="0"/>
              </a:rPr>
              <a:t>азвивается</a:t>
            </a:r>
            <a:r>
              <a:rPr lang="ru-RU" sz="1900" b="1" dirty="0">
                <a:effectLst>
                  <a:outerShdw blurRad="38100" dist="38100" dir="2700000" algn="tl">
                    <a:srgbClr val="242852"/>
                  </a:outerShdw>
                </a:effectLst>
                <a:latin typeface="Palatino Linotype" charset="0"/>
                <a:ea typeface="MS PGothic" charset="0"/>
              </a:rPr>
              <a:t> и обогащается речь; 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Ø"/>
              <a:defRPr/>
            </a:pPr>
            <a:r>
              <a:rPr lang="ru-RU" sz="1900" b="1" dirty="0">
                <a:effectLst>
                  <a:outerShdw blurRad="38100" dist="38100" dir="2700000" algn="tl">
                    <a:srgbClr val="242852"/>
                  </a:outerShdw>
                </a:effectLst>
                <a:latin typeface="Palatino Linotype" charset="0"/>
                <a:ea typeface="MS PGothic" charset="0"/>
              </a:rPr>
              <a:t>формируются представления об окружающем мире;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Ø"/>
              <a:defRPr/>
            </a:pPr>
            <a:r>
              <a:rPr lang="en-US" sz="1900" b="1" dirty="0" err="1">
                <a:effectLst>
                  <a:outerShdw blurRad="38100" dist="38100" dir="2700000" algn="tl">
                    <a:srgbClr val="242852"/>
                  </a:outerShdw>
                </a:effectLst>
                <a:latin typeface="Palatino Linotype" charset="0"/>
                <a:ea typeface="MS PGothic" charset="0"/>
              </a:rPr>
              <a:t>р</a:t>
            </a:r>
            <a:r>
              <a:rPr lang="ru-RU" sz="1900" b="1" dirty="0" err="1">
                <a:effectLst>
                  <a:outerShdw blurRad="38100" dist="38100" dir="2700000" algn="tl">
                    <a:srgbClr val="242852"/>
                  </a:outerShdw>
                </a:effectLst>
                <a:latin typeface="Palatino Linotype" charset="0"/>
                <a:ea typeface="MS PGothic" charset="0"/>
              </a:rPr>
              <a:t>азвиваются</a:t>
            </a:r>
            <a:r>
              <a:rPr lang="ru-RU" sz="1900" b="1" dirty="0">
                <a:effectLst>
                  <a:outerShdw blurRad="38100" dist="38100" dir="2700000" algn="tl">
                    <a:srgbClr val="242852"/>
                  </a:outerShdw>
                </a:effectLst>
                <a:latin typeface="Palatino Linotype" charset="0"/>
                <a:ea typeface="MS PGothic" charset="0"/>
              </a:rPr>
              <a:t> умственные способности детей.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Ø"/>
              <a:defRPr/>
            </a:pPr>
            <a:r>
              <a:rPr lang="ru-RU" sz="1900" b="1" dirty="0">
                <a:effectLst>
                  <a:outerShdw blurRad="38100" dist="38100" dir="2700000" algn="tl">
                    <a:srgbClr val="242852"/>
                  </a:outerShdw>
                </a:effectLst>
                <a:latin typeface="Palatino Linotype" charset="0"/>
                <a:ea typeface="MS PGothic" charset="0"/>
              </a:rPr>
              <a:t>меняется уровень самооценки;  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Ø"/>
              <a:defRPr/>
            </a:pPr>
            <a:r>
              <a:rPr lang="en-US" sz="1900" b="1" dirty="0" err="1">
                <a:effectLst>
                  <a:outerShdw blurRad="38100" dist="38100" dir="2700000" algn="tl">
                    <a:srgbClr val="242852"/>
                  </a:outerShdw>
                </a:effectLst>
                <a:latin typeface="Palatino Linotype" charset="0"/>
                <a:ea typeface="MS PGothic" charset="0"/>
              </a:rPr>
              <a:t>ф</a:t>
            </a:r>
            <a:r>
              <a:rPr lang="ru-RU" sz="1900" b="1" dirty="0" err="1">
                <a:effectLst>
                  <a:outerShdw blurRad="38100" dist="38100" dir="2700000" algn="tl">
                    <a:srgbClr val="242852"/>
                  </a:outerShdw>
                </a:effectLst>
                <a:latin typeface="Palatino Linotype" charset="0"/>
                <a:ea typeface="MS PGothic" charset="0"/>
              </a:rPr>
              <a:t>ормируется</a:t>
            </a:r>
            <a:r>
              <a:rPr lang="ru-RU" sz="1900" b="1" dirty="0">
                <a:effectLst>
                  <a:outerShdw blurRad="38100" dist="38100" dir="2700000" algn="tl">
                    <a:srgbClr val="242852"/>
                  </a:outerShdw>
                </a:effectLst>
                <a:latin typeface="Palatino Linotype" charset="0"/>
                <a:ea typeface="MS PGothic" charset="0"/>
              </a:rPr>
              <a:t> интерес к родной культуре, литературе, театру как виду искусства;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Ø"/>
              <a:defRPr/>
            </a:pPr>
            <a:endParaRPr lang="ru-RU" sz="1900" b="1" dirty="0">
              <a:effectLst>
                <a:outerShdw blurRad="38100" dist="38100" dir="2700000" algn="tl">
                  <a:srgbClr val="242852"/>
                </a:outerShdw>
              </a:effectLst>
              <a:latin typeface="Palatino Linotype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900" b="1" dirty="0">
              <a:effectLst>
                <a:outerShdw blurRad="38100" dist="38100" dir="2700000" algn="tl">
                  <a:srgbClr val="242852"/>
                </a:outerShdw>
              </a:effectLst>
              <a:latin typeface="Palatino Linotype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900" b="1" dirty="0" smtClean="0">
                <a:effectLst>
                  <a:outerShdw blurRad="38100" dist="38100" dir="2700000" algn="tl">
                    <a:srgbClr val="242852"/>
                  </a:outerShdw>
                </a:effectLst>
                <a:latin typeface="Palatino Linotype" charset="0"/>
                <a:ea typeface="MS PGothic" charset="0"/>
              </a:rPr>
              <a:t>Все </a:t>
            </a:r>
            <a:r>
              <a:rPr lang="ru-RU" sz="1900" b="1" dirty="0">
                <a:effectLst>
                  <a:outerShdw blurRad="38100" dist="38100" dir="2700000" algn="tl">
                    <a:srgbClr val="242852"/>
                  </a:outerShdw>
                </a:effectLst>
                <a:latin typeface="Palatino Linotype" charset="0"/>
                <a:ea typeface="MS PGothic" charset="0"/>
              </a:rPr>
              <a:t>это усиливает эффект коррекции недостатков у детей с тяжелой речевой патологией.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900" dirty="0">
              <a:effectLst>
                <a:outerShdw blurRad="38100" dist="38100" dir="2700000" algn="tl">
                  <a:srgbClr val="242852"/>
                </a:outerShdw>
              </a:effectLst>
              <a:latin typeface="Palatino Linotype" charset="0"/>
              <a:ea typeface="MS PGothic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875" y="1130300"/>
            <a:ext cx="7543800" cy="1676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242852"/>
                  </a:outerShdw>
                </a:effectLst>
                <a:latin typeface="Palatino Linotype" charset="0"/>
                <a:ea typeface="MS PGothic" charset="0"/>
              </a:rPr>
              <a:t>Театрализованная деятельность – это </a:t>
            </a:r>
            <a:r>
              <a:rPr lang="ru-RU" sz="2400" b="1" dirty="0">
                <a:effectLst>
                  <a:outerShdw blurRad="38100" dist="38100" dir="2700000" algn="tl">
                    <a:srgbClr val="242852"/>
                  </a:outerShdw>
                </a:effectLst>
                <a:latin typeface="Palatino Linotype" charset="0"/>
                <a:ea typeface="MS PGothic" charset="0"/>
              </a:rPr>
              <a:t>реальная возможность каждому ребенку испытать свои силы, иметь шанс на успех и удачу. </a:t>
            </a:r>
            <a:br>
              <a:rPr lang="ru-RU" sz="2400" b="1" dirty="0">
                <a:effectLst>
                  <a:outerShdw blurRad="38100" dist="38100" dir="2700000" algn="tl">
                    <a:srgbClr val="242852"/>
                  </a:outerShdw>
                </a:effectLst>
                <a:latin typeface="Palatino Linotype" charset="0"/>
                <a:ea typeface="MS PGothic" charset="0"/>
              </a:rPr>
            </a:br>
            <a:endParaRPr lang="en-US" sz="2400" dirty="0">
              <a:effectLst>
                <a:outerShdw blurRad="38100" dist="38100" dir="2700000" algn="tl">
                  <a:srgbClr val="242852"/>
                </a:outerShdw>
              </a:effectLst>
              <a:latin typeface="Palatino Linotype" charset="0"/>
              <a:ea typeface="MS PGothic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98463"/>
            <a:ext cx="91440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latin typeface="+mj-lt"/>
              </a:rPr>
              <a:t>Результаты театрализованной деятельности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1700" y="566738"/>
            <a:ext cx="7451725" cy="20605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15875" indent="0" algn="ctr" eaLnBrk="1" hangingPunct="1">
              <a:buFont typeface="Wingdings" charset="0"/>
              <a:buNone/>
              <a:defRPr/>
            </a:pPr>
            <a:r>
              <a:rPr lang="ru-RU" sz="4000" dirty="0">
                <a:effectLst>
                  <a:outerShdw blurRad="38100" dist="38100" dir="2700000" algn="tl">
                    <a:srgbClr val="242852"/>
                  </a:outerShdw>
                </a:effectLst>
                <a:latin typeface="Palatino Linotype" charset="0"/>
                <a:ea typeface="MS PGothic" charset="0"/>
              </a:rPr>
              <a:t>СПАСИБО ЗА ВНИМАНИЕ</a:t>
            </a:r>
            <a:r>
              <a:rPr lang="ru-RU" sz="4000" dirty="0" smtClean="0">
                <a:effectLst>
                  <a:outerShdw blurRad="38100" dist="38100" dir="2700000" algn="tl">
                    <a:srgbClr val="242852"/>
                  </a:outerShdw>
                </a:effectLst>
                <a:latin typeface="Palatino Linotype" charset="0"/>
                <a:ea typeface="MS PGothic" charset="0"/>
              </a:rPr>
              <a:t>!</a:t>
            </a:r>
            <a:endParaRPr lang="ru-RU" sz="4000" dirty="0">
              <a:effectLst>
                <a:outerShdw blurRad="38100" dist="38100" dir="2700000" algn="tl">
                  <a:srgbClr val="242852"/>
                </a:outerShdw>
              </a:effectLst>
              <a:latin typeface="Palatino Linotype" charset="0"/>
              <a:ea typeface="MS PGothic" charset="0"/>
            </a:endParaRPr>
          </a:p>
        </p:txBody>
      </p:sp>
      <p:pic>
        <p:nvPicPr>
          <p:cNvPr id="3" name="Picture 2" descr="8677915485-kukly-igrushki-detskij-teatr-teremok-n218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8475" y="2300110"/>
            <a:ext cx="5477871" cy="3469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Content Placeholder 3" descr="60828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0" y="0"/>
            <a:ext cx="10439400" cy="49688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4524375"/>
            <a:ext cx="7521575" cy="187483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1600">
                <a:effectLst>
                  <a:outerShdw blurRad="38100" dist="38100" dir="2700000" algn="tl">
                    <a:srgbClr val="242852"/>
                  </a:outerShdw>
                </a:effectLst>
                <a:latin typeface="Palatino Linotype" charset="0"/>
                <a:ea typeface="MS PGothic" charset="0"/>
              </a:rPr>
              <a:t>.</a:t>
            </a:r>
            <a:br>
              <a:rPr lang="en-US" sz="1600">
                <a:effectLst>
                  <a:outerShdw blurRad="38100" dist="38100" dir="2700000" algn="tl">
                    <a:srgbClr val="242852"/>
                  </a:outerShdw>
                </a:effectLst>
                <a:latin typeface="Palatino Linotype" charset="0"/>
                <a:ea typeface="MS PGothic" charset="0"/>
              </a:rPr>
            </a:br>
            <a:endParaRPr lang="en-US" sz="1600">
              <a:effectLst>
                <a:outerShdw blurRad="38100" dist="38100" dir="2700000" algn="tl">
                  <a:srgbClr val="242852"/>
                </a:outerShdw>
              </a:effectLst>
              <a:latin typeface="Palatino Linotype" charset="0"/>
              <a:ea typeface="MS PGothic" charset="0"/>
            </a:endParaRPr>
          </a:p>
        </p:txBody>
      </p:sp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0" y="4848225"/>
            <a:ext cx="9144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9pPr>
          </a:lstStyle>
          <a:p>
            <a:pPr algn="just" eaLnBrk="1" hangingPunct="1"/>
            <a:r>
              <a:rPr lang="en-US" sz="1400"/>
              <a:t>Театр родился из древнейших охотничьих, сельскохозяйственных и других ритуальных празднеств, в аллегорической форме воспроизводивших явления природы или трудовые процессы. Однако обрядовые действа сами по себе ещё не были театром: как считают искусствоведы, театр начинается там, где появляется зритель, — он предполагает не только коллективные усилия в процессе создания произведения, но и коллективное восприятие, и своей эстетической цели театр достигает лишь в том случае, если сценическое действие находит отклик у зрителей.</a:t>
            </a:r>
          </a:p>
          <a:p>
            <a:pPr algn="just" eaLnBrk="1" hangingPunct="1"/>
            <a:r>
              <a:rPr lang="en-US" sz="1400"/>
              <a:t>На ранних стадиях развития театра — в народных празднествах пение, танец, музыка и драматическое действие существовали в неразрывном единстве; в процессе дальнейшего развития и профессионализации театр утратил свой первоначальный синтетизм, образовались три основных вида: драматический театр, оперный и балетный, а также некоторые промежуточное формы.</a:t>
            </a:r>
          </a:p>
          <a:p>
            <a:pPr eaLnBrk="1" hangingPunct="1"/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950" y="271108"/>
            <a:ext cx="8733182" cy="115578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j-ea"/>
                <a:cs typeface="+mj-cs"/>
              </a:rPr>
              <a:t>Театрализованные игры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0225" y="2051050"/>
            <a:ext cx="4521200" cy="445293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1300" b="1">
                <a:effectLst>
                  <a:outerShdw blurRad="38100" dist="38100" dir="2700000" algn="tl">
                    <a:srgbClr val="242852"/>
                  </a:outerShdw>
                </a:effectLst>
                <a:latin typeface="Palatino Linotype" charset="0"/>
                <a:ea typeface="MS PGothic" charset="0"/>
              </a:rPr>
              <a:t>ТЕАТР</a:t>
            </a:r>
            <a:r>
              <a:rPr lang="ru-RU" sz="1300" b="1">
                <a:effectLst>
                  <a:outerShdw blurRad="38100" dist="38100" dir="2700000" algn="tl">
                    <a:srgbClr val="242852"/>
                  </a:outerShdw>
                </a:effectLst>
                <a:latin typeface="Palatino Linotype" charset="0"/>
                <a:ea typeface="MS PGothic" charset="0"/>
              </a:rPr>
              <a:t> -</a:t>
            </a:r>
            <a:r>
              <a:rPr lang="en-US" sz="1300">
                <a:effectLst>
                  <a:outerShdw blurRad="38100" dist="38100" dir="2700000" algn="tl">
                    <a:srgbClr val="242852"/>
                  </a:outerShdw>
                </a:effectLst>
                <a:latin typeface="Palatino Linotype" charset="0"/>
                <a:ea typeface="MS PGothic" charset="0"/>
              </a:rPr>
              <a:t> (</a:t>
            </a:r>
            <a:r>
              <a:rPr lang="ru-RU" sz="1300">
                <a:effectLst>
                  <a:outerShdw blurRad="38100" dist="38100" dir="2700000" algn="tl">
                    <a:srgbClr val="242852"/>
                  </a:outerShdw>
                </a:effectLst>
                <a:latin typeface="Palatino Linotype" charset="0"/>
                <a:ea typeface="MS PGothic" charset="0"/>
              </a:rPr>
              <a:t>греч. - </a:t>
            </a:r>
            <a:r>
              <a:rPr lang="en-US" sz="1300">
                <a:effectLst>
                  <a:outerShdw blurRad="38100" dist="38100" dir="2700000" algn="tl">
                    <a:srgbClr val="242852"/>
                  </a:outerShdw>
                </a:effectLst>
                <a:latin typeface="Palatino Linotype" charset="0"/>
                <a:ea typeface="MS PGothic" charset="0"/>
              </a:rPr>
              <a:t>место для зрелищ, затем — зрелище) — зрелищный вид искусства, представляющий собой синтез различных искусств — литературы, музыки, хореографии, вокала, изобразительного искусства и других и обладающий собственной спецификой: отражение действительности, конфликтов, характеров, а также их трактовка и оценка, утверждение тех или иных идей здесь происходит посредством драматического действия, главным носителем которого является актёр</a:t>
            </a:r>
            <a:r>
              <a:rPr lang="ru-RU" sz="1300">
                <a:effectLst>
                  <a:outerShdw blurRad="38100" dist="38100" dir="2700000" algn="tl">
                    <a:srgbClr val="242852"/>
                  </a:outerShdw>
                </a:effectLst>
                <a:latin typeface="Palatino Linotype" charset="0"/>
                <a:ea typeface="MS PGothic" charset="0"/>
              </a:rPr>
              <a:t>.</a:t>
            </a:r>
            <a:endParaRPr lang="en-US" sz="1300">
              <a:effectLst>
                <a:outerShdw blurRad="38100" dist="38100" dir="2700000" algn="tl">
                  <a:srgbClr val="242852"/>
                </a:outerShdw>
              </a:effectLst>
              <a:latin typeface="Palatino Linotype" charset="0"/>
              <a:ea typeface="MS PGothic" charset="0"/>
            </a:endParaRP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1300">
                <a:effectLst>
                  <a:outerShdw blurRad="38100" dist="38100" dir="2700000" algn="tl">
                    <a:srgbClr val="242852"/>
                  </a:outerShdw>
                </a:effectLst>
                <a:latin typeface="Palatino Linotype" charset="0"/>
                <a:ea typeface="MS PGothic" charset="0"/>
              </a:rPr>
              <a:t>Родовое понятие «театр» включает в себя различные его виды: </a:t>
            </a:r>
            <a:r>
              <a:rPr lang="ru-RU" sz="1300">
                <a:effectLst>
                  <a:outerShdw blurRad="38100" dist="38100" dir="2700000" algn="tl">
                    <a:srgbClr val="242852"/>
                  </a:outerShdw>
                </a:effectLst>
                <a:latin typeface="Palatino Linotype" charset="0"/>
                <a:ea typeface="MS PGothic" charset="0"/>
              </a:rPr>
              <a:t>драматический театр</a:t>
            </a:r>
            <a:r>
              <a:rPr lang="en-US" sz="1300">
                <a:effectLst>
                  <a:outerShdw blurRad="38100" dist="38100" dir="2700000" algn="tl">
                    <a:srgbClr val="242852"/>
                  </a:outerShdw>
                </a:effectLst>
                <a:latin typeface="Palatino Linotype" charset="0"/>
                <a:ea typeface="MS PGothic" charset="0"/>
              </a:rPr>
              <a:t>, оперный, балетный, кукольный, театр</a:t>
            </a:r>
            <a:r>
              <a:rPr lang="ru-RU" sz="1300">
                <a:effectLst>
                  <a:outerShdw blurRad="38100" dist="38100" dir="2700000" algn="tl">
                    <a:srgbClr val="242852"/>
                  </a:outerShdw>
                </a:effectLst>
                <a:latin typeface="Palatino Linotype" charset="0"/>
                <a:ea typeface="MS PGothic" charset="0"/>
              </a:rPr>
              <a:t>Пантомимы</a:t>
            </a:r>
            <a:r>
              <a:rPr lang="en-US" sz="1300">
                <a:effectLst>
                  <a:outerShdw blurRad="38100" dist="38100" dir="2700000" algn="tl">
                    <a:srgbClr val="242852"/>
                  </a:outerShdw>
                </a:effectLst>
                <a:latin typeface="Palatino Linotype" charset="0"/>
                <a:ea typeface="MS PGothic" charset="0"/>
              </a:rPr>
              <a:t> и др.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1300">
                <a:effectLst>
                  <a:outerShdw blurRad="38100" dist="38100" dir="2700000" algn="tl">
                    <a:srgbClr val="242852"/>
                  </a:outerShdw>
                </a:effectLst>
                <a:latin typeface="Palatino Linotype" charset="0"/>
                <a:ea typeface="MS PGothic" charset="0"/>
              </a:rPr>
              <a:t>Во все времена театр представлял собой искусство коллективное; в современном театре в создании спектакля, помимо актёров и режиссёра (дирижёра, балетмейстера), участвуют художник-сценограф, композитор, хореограф, а также бутафоры, костюмеры, гримёры, рабочие сцены, осветители.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1300">
                <a:effectLst>
                  <a:outerShdw blurRad="38100" dist="38100" dir="2700000" algn="tl">
                    <a:srgbClr val="242852"/>
                  </a:outerShdw>
                </a:effectLst>
                <a:latin typeface="Palatino Linotype" charset="0"/>
                <a:ea typeface="MS PGothic" charset="0"/>
              </a:rPr>
              <a:t>Развитие театра всегда было неотделимо от развития общества и состояния культуры в целом, — с особенностями общественного развития были связаны его расцвет или упадок, преобладание в театре тех или иных художественных </a:t>
            </a:r>
            <a:r>
              <a:rPr lang="en-US" sz="1200">
                <a:effectLst>
                  <a:outerShdw blurRad="38100" dist="38100" dir="2700000" algn="tl">
                    <a:srgbClr val="242852"/>
                  </a:outerShdw>
                </a:effectLst>
                <a:latin typeface="Palatino Linotype" charset="0"/>
                <a:ea typeface="MS PGothic" charset="0"/>
              </a:rPr>
              <a:t>тенденций и его роль в духовной жизни страны.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1200">
              <a:effectLst>
                <a:outerShdw blurRad="38100" dist="38100" dir="2700000" algn="tl">
                  <a:srgbClr val="242852"/>
                </a:outerShdw>
              </a:effectLst>
              <a:latin typeface="Palatino Linotype" charset="0"/>
              <a:ea typeface="MS PGothic" charset="0"/>
            </a:endParaRPr>
          </a:p>
        </p:txBody>
      </p:sp>
      <p:pic>
        <p:nvPicPr>
          <p:cNvPr id="15363" name="Picture 3" descr="teatr.jpg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950" y="2050960"/>
            <a:ext cx="3852863" cy="30622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0" y="398463"/>
            <a:ext cx="7543800" cy="1600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3200" u="sng">
                <a:effectLst>
                  <a:outerShdw blurRad="38100" dist="38100" dir="2700000" algn="tl">
                    <a:srgbClr val="242852"/>
                  </a:outerShdw>
                </a:effectLst>
                <a:latin typeface="Palatino Linotype" charset="0"/>
                <a:ea typeface="MS PGothic" charset="0"/>
              </a:rPr>
              <a:t>Цель:</a:t>
            </a:r>
            <a:r>
              <a:rPr lang="ru-RU" sz="3200">
                <a:effectLst>
                  <a:outerShdw blurRad="38100" dist="38100" dir="2700000" algn="tl">
                    <a:srgbClr val="242852"/>
                  </a:outerShdw>
                </a:effectLst>
                <a:latin typeface="Palatino Linotype" charset="0"/>
                <a:ea typeface="MS PGothic" charset="0"/>
              </a:rPr>
              <a:t/>
            </a:r>
            <a:br>
              <a:rPr lang="ru-RU" sz="3200">
                <a:effectLst>
                  <a:outerShdw blurRad="38100" dist="38100" dir="2700000" algn="tl">
                    <a:srgbClr val="242852"/>
                  </a:outerShdw>
                </a:effectLst>
                <a:latin typeface="Palatino Linotype" charset="0"/>
                <a:ea typeface="MS PGothic" charset="0"/>
              </a:rPr>
            </a:br>
            <a:r>
              <a:rPr lang="ru-RU" sz="3200">
                <a:effectLst>
                  <a:outerShdw blurRad="38100" dist="38100" dir="2700000" algn="tl">
                    <a:srgbClr val="242852"/>
                  </a:outerShdw>
                </a:effectLst>
                <a:latin typeface="Palatino Linotype" charset="0"/>
                <a:ea typeface="MS PGothic" charset="0"/>
              </a:rPr>
              <a:t>воспитание нравственности через творчество воспитанников.</a:t>
            </a:r>
            <a:br>
              <a:rPr lang="ru-RU" sz="3200">
                <a:effectLst>
                  <a:outerShdw blurRad="38100" dist="38100" dir="2700000" algn="tl">
                    <a:srgbClr val="242852"/>
                  </a:outerShdw>
                </a:effectLst>
                <a:latin typeface="Palatino Linotype" charset="0"/>
                <a:ea typeface="MS PGothic" charset="0"/>
              </a:rPr>
            </a:br>
            <a:r>
              <a:rPr lang="ru-RU" sz="3200" u="sng">
                <a:effectLst>
                  <a:outerShdw blurRad="38100" dist="38100" dir="2700000" algn="tl">
                    <a:srgbClr val="242852"/>
                  </a:outerShdw>
                </a:effectLst>
                <a:latin typeface="Palatino Linotype" charset="0"/>
                <a:ea typeface="MS PGothic" charset="0"/>
              </a:rPr>
              <a:t>Задачи: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2900" y="2244725"/>
            <a:ext cx="8458200" cy="4206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Font typeface="Wingdings" charset="0"/>
              <a:buChar char="v"/>
              <a:defRPr/>
            </a:pPr>
            <a:r>
              <a:rPr lang="ru-RU" sz="2800" dirty="0">
                <a:effectLst>
                  <a:outerShdw blurRad="38100" dist="38100" dir="2700000" algn="tl">
                    <a:srgbClr val="242852"/>
                  </a:outerShdw>
                </a:effectLst>
              </a:rPr>
              <a:t>Развитие коммуникативных качеств личности (обучение вербальным и невербальным видам общения);</a:t>
            </a:r>
          </a:p>
          <a:p>
            <a:pPr algn="ctr">
              <a:lnSpc>
                <a:spcPct val="70000"/>
              </a:lnSpc>
              <a:buFont typeface="Wingdings" charset="0"/>
              <a:buChar char="v"/>
              <a:defRPr/>
            </a:pPr>
            <a:endParaRPr lang="ru-RU" sz="2800" dirty="0">
              <a:effectLst>
                <a:outerShdw blurRad="38100" dist="38100" dir="2700000" algn="tl">
                  <a:srgbClr val="242852"/>
                </a:outerShdw>
              </a:effectLst>
            </a:endParaRPr>
          </a:p>
          <a:p>
            <a:pPr algn="ctr">
              <a:lnSpc>
                <a:spcPct val="70000"/>
              </a:lnSpc>
              <a:buFont typeface="Wingdings" charset="0"/>
              <a:buChar char="v"/>
              <a:defRPr/>
            </a:pPr>
            <a:r>
              <a:rPr lang="ru-RU" sz="2800" dirty="0">
                <a:effectLst>
                  <a:outerShdw blurRad="38100" dist="38100" dir="2700000" algn="tl">
                    <a:srgbClr val="242852"/>
                  </a:outerShdw>
                </a:effectLst>
              </a:rPr>
              <a:t>Воспитание воли, развитие памяти, воображения, инициативности, фантазии, речи (монолога и диалога);</a:t>
            </a:r>
          </a:p>
          <a:p>
            <a:pPr algn="ctr">
              <a:lnSpc>
                <a:spcPct val="70000"/>
              </a:lnSpc>
              <a:buFont typeface="Wingdings" charset="0"/>
              <a:buChar char="v"/>
              <a:defRPr/>
            </a:pPr>
            <a:endParaRPr lang="ru-RU" sz="2800" dirty="0">
              <a:effectLst>
                <a:outerShdw blurRad="38100" dist="38100" dir="2700000" algn="tl">
                  <a:srgbClr val="242852"/>
                </a:outerShdw>
              </a:effectLst>
            </a:endParaRPr>
          </a:p>
          <a:p>
            <a:pPr algn="ctr">
              <a:lnSpc>
                <a:spcPct val="70000"/>
              </a:lnSpc>
              <a:buFont typeface="Wingdings" charset="0"/>
              <a:buChar char="v"/>
              <a:defRPr/>
            </a:pPr>
            <a:r>
              <a:rPr lang="ru-RU" sz="2800" dirty="0">
                <a:effectLst>
                  <a:outerShdw blurRad="38100" dist="38100" dir="2700000" algn="tl">
                    <a:srgbClr val="242852"/>
                  </a:outerShdw>
                </a:effectLst>
              </a:rPr>
              <a:t>Создание  положительного эмоционального настроя, снятие напряженности, решение конфликтных ситуаций через игру ;</a:t>
            </a:r>
          </a:p>
          <a:p>
            <a:pPr algn="ctr">
              <a:lnSpc>
                <a:spcPct val="70000"/>
              </a:lnSpc>
              <a:defRPr/>
            </a:pPr>
            <a:endParaRPr lang="ru-RU" sz="2800" dirty="0">
              <a:effectLst>
                <a:outerShdw blurRad="38100" dist="38100" dir="2700000" algn="tl">
                  <a:srgbClr val="242852"/>
                </a:outerShdw>
              </a:effectLst>
            </a:endParaRPr>
          </a:p>
          <a:p>
            <a:pPr algn="ctr">
              <a:lnSpc>
                <a:spcPct val="70000"/>
              </a:lnSpc>
              <a:buFont typeface="Wingdings" charset="0"/>
              <a:buChar char="v"/>
              <a:defRPr/>
            </a:pPr>
            <a:r>
              <a:rPr lang="ru-RU" sz="2800" dirty="0">
                <a:effectLst>
                  <a:outerShdw blurRad="38100" dist="38100" dir="2700000" algn="tl">
                    <a:srgbClr val="242852"/>
                  </a:outerShdw>
                </a:effectLst>
              </a:rPr>
              <a:t>Формирование эстетического вкуса;</a:t>
            </a:r>
          </a:p>
          <a:p>
            <a:pPr>
              <a:lnSpc>
                <a:spcPct val="70000"/>
              </a:lnSpc>
              <a:buFont typeface="Wingdings" charset="0"/>
              <a:buChar char="v"/>
              <a:defRPr/>
            </a:pPr>
            <a:endParaRPr lang="ru-RU" dirty="0">
              <a:effectLst>
                <a:outerShdw blurRad="38100" dist="38100" dir="2700000" algn="tl">
                  <a:srgbClr val="242852"/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Content Placeholder 4" descr="TUZ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5004" y="699706"/>
            <a:ext cx="4056611" cy="2433707"/>
          </a:xfrm>
          <a:ln w="228600" cap="sq" cmpd="thickThin">
            <a:solidFill>
              <a:srgbClr val="000000"/>
            </a:solidFill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0" name="Picture 3" descr="295px-Theatre_na_nev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786" y="2435226"/>
            <a:ext cx="3355576" cy="37974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1" name="Picture 5" descr="404687_250079048448979_2048444812_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4990" y="3823855"/>
            <a:ext cx="4126625" cy="24088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246063" y="425450"/>
            <a:ext cx="350043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ru-RU" sz="3600" b="1"/>
              <a:t>Театры </a:t>
            </a:r>
          </a:p>
          <a:p>
            <a:pPr algn="ctr" eaLnBrk="1" hangingPunct="1"/>
            <a:r>
              <a:rPr lang="ru-RU" sz="3600" b="1"/>
              <a:t>для </a:t>
            </a:r>
          </a:p>
          <a:p>
            <a:pPr algn="ctr" eaLnBrk="1" hangingPunct="1"/>
            <a:r>
              <a:rPr lang="ru-RU" sz="3600" b="1"/>
              <a:t>детей</a:t>
            </a:r>
            <a:endParaRPr lang="en-US" sz="3600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Content Placeholder 3" descr="IMG_004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527" b="-12527"/>
          <a:stretch>
            <a:fillRect/>
          </a:stretch>
        </p:blipFill>
        <p:spPr bwMode="auto">
          <a:xfrm>
            <a:off x="444500" y="233363"/>
            <a:ext cx="3581400" cy="5734050"/>
          </a:xfrm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4500" y="5967413"/>
            <a:ext cx="3911600" cy="7683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600">
                <a:effectLst>
                  <a:outerShdw blurRad="38100" dist="38100" dir="2700000" algn="tl">
                    <a:srgbClr val="242852"/>
                  </a:outerShdw>
                </a:effectLst>
                <a:latin typeface="Palatino Linotype" charset="0"/>
                <a:ea typeface="MS PGothic" charset="0"/>
              </a:rPr>
              <a:t>   Мы в театре</a:t>
            </a:r>
            <a:endParaRPr lang="en-US" sz="3600">
              <a:effectLst>
                <a:outerShdw blurRad="38100" dist="38100" dir="2700000" algn="tl">
                  <a:srgbClr val="242852"/>
                </a:outerShdw>
              </a:effectLst>
              <a:latin typeface="Palatino Linotype" charset="0"/>
              <a:ea typeface="MS PGothic" charset="0"/>
            </a:endParaRPr>
          </a:p>
        </p:txBody>
      </p:sp>
      <p:pic>
        <p:nvPicPr>
          <p:cNvPr id="18435" name="Picture 4" descr="IMG_013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2988" y="233363"/>
            <a:ext cx="3932237" cy="29083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5" descr="IMG_005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2988" y="3386138"/>
            <a:ext cx="3975100" cy="298132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Content Placeholder 3" descr="IMG_014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882" t="-14581" r="-4710" b="-2"/>
          <a:stretch>
            <a:fillRect/>
          </a:stretch>
        </p:blipFill>
        <p:spPr bwMode="auto">
          <a:xfrm>
            <a:off x="690563" y="1393825"/>
            <a:ext cx="3143250" cy="419100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0563" y="206375"/>
            <a:ext cx="7543800" cy="6651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4000">
                <a:effectLst>
                  <a:outerShdw blurRad="38100" dist="38100" dir="2700000" algn="tl">
                    <a:srgbClr val="242852"/>
                  </a:outerShdw>
                </a:effectLst>
                <a:latin typeface="Palatino Linotype" charset="0"/>
                <a:ea typeface="MS PGothic" charset="0"/>
              </a:rPr>
              <a:t>Виды театрализованных игр</a:t>
            </a:r>
            <a:endParaRPr lang="en-US" sz="4000">
              <a:effectLst>
                <a:outerShdw blurRad="38100" dist="38100" dir="2700000" algn="tl">
                  <a:srgbClr val="242852"/>
                </a:outerShdw>
              </a:effectLst>
              <a:latin typeface="Palatino Linotype" charset="0"/>
              <a:ea typeface="MS PGothic" charset="0"/>
            </a:endParaRP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6473825" y="2563813"/>
            <a:ext cx="1035050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endParaRPr lang="ru-RU" sz="1800"/>
          </a:p>
        </p:txBody>
      </p:sp>
      <p:pic>
        <p:nvPicPr>
          <p:cNvPr id="19460" name="Picture 5" descr="IMG_014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4800" y="1922463"/>
            <a:ext cx="2746375" cy="3662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1898650" y="59547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endParaRPr lang="ru-RU" sz="1800"/>
          </a:p>
        </p:txBody>
      </p:sp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1533525" y="1131888"/>
            <a:ext cx="6597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ru-RU" sz="2800">
                <a:latin typeface="Palatino Linotype" charset="0"/>
              </a:rPr>
              <a:t>Пальчиковый</a:t>
            </a:r>
            <a:r>
              <a:rPr lang="ru-RU" sz="2800"/>
              <a:t> театр</a:t>
            </a:r>
            <a:endParaRPr lang="en-US" sz="2800"/>
          </a:p>
        </p:txBody>
      </p:sp>
      <p:sp>
        <p:nvSpPr>
          <p:cNvPr id="19463" name="TextBox 8"/>
          <p:cNvSpPr txBox="1">
            <a:spLocks noChangeArrowheads="1"/>
          </p:cNvSpPr>
          <p:nvPr/>
        </p:nvSpPr>
        <p:spPr bwMode="auto">
          <a:xfrm>
            <a:off x="690563" y="5745163"/>
            <a:ext cx="31432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ru-RU">
                <a:latin typeface="Palatino Linotype" charset="0"/>
              </a:rPr>
              <a:t>Пальчиковые куклы для сказки «Репка»</a:t>
            </a:r>
            <a:endParaRPr lang="en-US">
              <a:latin typeface="Palatino Linotype" charset="0"/>
            </a:endParaRPr>
          </a:p>
        </p:txBody>
      </p:sp>
      <p:sp>
        <p:nvSpPr>
          <p:cNvPr id="19464" name="TextBox 10"/>
          <p:cNvSpPr txBox="1">
            <a:spLocks noChangeArrowheads="1"/>
          </p:cNvSpPr>
          <p:nvPr/>
        </p:nvSpPr>
        <p:spPr bwMode="auto">
          <a:xfrm>
            <a:off x="5021263" y="5745163"/>
            <a:ext cx="33004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ru-RU">
                <a:latin typeface="Palatino Linotype" charset="0"/>
              </a:rPr>
              <a:t>Пальчиковые куклы для сказки «Теремок»</a:t>
            </a:r>
            <a:endParaRPr lang="en-US">
              <a:latin typeface="Palatino Linotype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Content Placeholder 3" descr="IMG_017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527" r="-12527"/>
          <a:stretch>
            <a:fillRect/>
          </a:stretch>
        </p:blipFill>
        <p:spPr bwMode="auto">
          <a:xfrm>
            <a:off x="303877" y="1956140"/>
            <a:ext cx="4272742" cy="2665737"/>
          </a:xfrm>
          <a:ln w="228600" cap="sq" cmpd="thickThin">
            <a:solidFill>
              <a:srgbClr val="000000"/>
            </a:solidFill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875" y="234950"/>
            <a:ext cx="7543800" cy="10223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3600">
                <a:effectLst>
                  <a:outerShdw blurRad="38100" dist="38100" dir="2700000" algn="tl">
                    <a:srgbClr val="242852"/>
                  </a:outerShdw>
                </a:effectLst>
                <a:latin typeface="Palatino Linotype" charset="0"/>
                <a:ea typeface="MS PGothic" charset="0"/>
              </a:rPr>
              <a:t>Настольно-плоскостной театр</a:t>
            </a:r>
            <a:endParaRPr lang="en-US" sz="3600">
              <a:effectLst>
                <a:outerShdw blurRad="38100" dist="38100" dir="2700000" algn="tl">
                  <a:srgbClr val="242852"/>
                </a:outerShdw>
              </a:effectLst>
              <a:latin typeface="Palatino Linotype" charset="0"/>
              <a:ea typeface="MS PGothic" charset="0"/>
            </a:endParaRPr>
          </a:p>
        </p:txBody>
      </p:sp>
      <p:pic>
        <p:nvPicPr>
          <p:cNvPr id="20483" name="Picture 4" descr="IMG_016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8500" y="1956140"/>
            <a:ext cx="3578137" cy="26839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1016000" y="5322888"/>
            <a:ext cx="28368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ru-RU">
                <a:latin typeface="Palatino Linotype" charset="0"/>
              </a:rPr>
              <a:t>Куклы к сказке </a:t>
            </a:r>
          </a:p>
          <a:p>
            <a:pPr algn="ctr" eaLnBrk="1" hangingPunct="1"/>
            <a:r>
              <a:rPr lang="ru-RU">
                <a:latin typeface="Palatino Linotype" charset="0"/>
              </a:rPr>
              <a:t>«Три поросенка»</a:t>
            </a:r>
            <a:endParaRPr lang="en-US">
              <a:latin typeface="Palatino Linotype" charset="0"/>
            </a:endParaRP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5653088" y="5322888"/>
            <a:ext cx="24717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ru-RU">
                <a:latin typeface="Palatino Linotype" charset="0"/>
              </a:rPr>
              <a:t>Куклы к сказке «Колобок»</a:t>
            </a:r>
            <a:endParaRPr lang="en-US">
              <a:latin typeface="Palatino Linotype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Content Placeholder 3" descr="IMG_017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527" r="-12527"/>
          <a:stretch>
            <a:fillRect/>
          </a:stretch>
        </p:blipFill>
        <p:spPr bwMode="auto">
          <a:xfrm>
            <a:off x="506413" y="2049607"/>
            <a:ext cx="4158528" cy="2495117"/>
          </a:xfrm>
          <a:ln w="228600" cap="sq" cmpd="thickThin">
            <a:solidFill>
              <a:srgbClr val="000000"/>
            </a:solidFill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2350" y="5375275"/>
            <a:ext cx="3179763" cy="6016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400">
                <a:effectLst>
                  <a:outerShdw blurRad="38100" dist="38100" dir="2700000" algn="tl">
                    <a:srgbClr val="242852"/>
                  </a:outerShdw>
                </a:effectLst>
                <a:latin typeface="Palatino Linotype" charset="0"/>
                <a:ea typeface="MS PGothic" charset="0"/>
              </a:rPr>
              <a:t>Куклы к сказке «Лиса и журавль»</a:t>
            </a:r>
            <a:endParaRPr lang="en-US" sz="2400">
              <a:effectLst>
                <a:outerShdw blurRad="38100" dist="38100" dir="2700000" algn="tl">
                  <a:srgbClr val="242852"/>
                </a:outerShdw>
              </a:effectLst>
              <a:latin typeface="Palatino Linotype" charset="0"/>
              <a:ea typeface="MS PGothic" charset="0"/>
            </a:endParaRPr>
          </a:p>
        </p:txBody>
      </p:sp>
      <p:pic>
        <p:nvPicPr>
          <p:cNvPr id="21507" name="Picture 4" descr="IMG_016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3188" y="2049607"/>
            <a:ext cx="3318427" cy="2489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5219700" y="5137150"/>
            <a:ext cx="35417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ru-RU">
                <a:latin typeface="Palatino Linotype" charset="0"/>
              </a:rPr>
              <a:t>Куклы к сказке</a:t>
            </a:r>
          </a:p>
          <a:p>
            <a:pPr algn="ctr" eaLnBrk="1" hangingPunct="1"/>
            <a:r>
              <a:rPr lang="ru-RU">
                <a:latin typeface="Palatino Linotype" charset="0"/>
              </a:rPr>
              <a:t> «Волк и семеро козлят»</a:t>
            </a:r>
            <a:endParaRPr lang="en-US">
              <a:latin typeface="Palatino Linotype" charset="0"/>
            </a:endParaRPr>
          </a:p>
        </p:txBody>
      </p:sp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1298575" y="406400"/>
            <a:ext cx="67325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ru-RU" sz="4800">
                <a:latin typeface="Palatino Linotype" charset="0"/>
              </a:rPr>
              <a:t>Плоскостной театр</a:t>
            </a:r>
            <a:endParaRPr lang="en-US" sz="4800">
              <a:latin typeface="Palatino Linotype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232</TotalTime>
  <Words>340</Words>
  <Application>Microsoft Macintosh PowerPoint</Application>
  <PresentationFormat>On-screen Show (4:3)</PresentationFormat>
  <Paragraphs>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Franklin Gothic Book</vt:lpstr>
      <vt:lpstr>MS PGothic</vt:lpstr>
      <vt:lpstr>Arial</vt:lpstr>
      <vt:lpstr>Palatino Linotype</vt:lpstr>
      <vt:lpstr>Wingdings</vt:lpstr>
      <vt:lpstr>Calibri</vt:lpstr>
      <vt:lpstr>ＭＳ Ｐゴシック</vt:lpstr>
      <vt:lpstr>Elemental</vt:lpstr>
      <vt:lpstr>Значение театра и театрализованных игр в развитии и раскрытии творческих возможностей детей с тяжелой речевой патологией</vt:lpstr>
      <vt:lpstr>. </vt:lpstr>
      <vt:lpstr>Театрализованные игры</vt:lpstr>
      <vt:lpstr>Цель: воспитание нравственности через творчество воспитанников. Задачи:</vt:lpstr>
      <vt:lpstr>PowerPoint Presentation</vt:lpstr>
      <vt:lpstr>   Мы в театре</vt:lpstr>
      <vt:lpstr>Виды театрализованных игр</vt:lpstr>
      <vt:lpstr>Настольно-плоскостной театр</vt:lpstr>
      <vt:lpstr>Куклы к сказке «Лиса и журавль»</vt:lpstr>
      <vt:lpstr>PowerPoint Presentation</vt:lpstr>
      <vt:lpstr>PowerPoint Presentation</vt:lpstr>
      <vt:lpstr>PowerPoint Presentation</vt:lpstr>
      <vt:lpstr>Театрализованная деятельность – это реальная возможность каждому ребенку испытать свои силы, иметь шанс на успех и удачу. 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Театрализированные игры</dc:title>
  <dc:creator>Алексей Карпов</dc:creator>
  <cp:lastModifiedBy>Алексей Карпов</cp:lastModifiedBy>
  <cp:revision>31</cp:revision>
  <dcterms:created xsi:type="dcterms:W3CDTF">2013-01-27T12:08:20Z</dcterms:created>
  <dcterms:modified xsi:type="dcterms:W3CDTF">2013-03-14T19:20:27Z</dcterms:modified>
</cp:coreProperties>
</file>