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69" r:id="rId2"/>
    <p:sldId id="272" r:id="rId3"/>
    <p:sldId id="273" r:id="rId4"/>
    <p:sldId id="318" r:id="rId5"/>
    <p:sldId id="268" r:id="rId6"/>
    <p:sldId id="258" r:id="rId7"/>
    <p:sldId id="259" r:id="rId8"/>
    <p:sldId id="260" r:id="rId9"/>
    <p:sldId id="262" r:id="rId10"/>
    <p:sldId id="261" r:id="rId11"/>
    <p:sldId id="271" r:id="rId12"/>
    <p:sldId id="275" r:id="rId13"/>
    <p:sldId id="317" r:id="rId14"/>
    <p:sldId id="277" r:id="rId15"/>
    <p:sldId id="303" r:id="rId16"/>
    <p:sldId id="305" r:id="rId17"/>
    <p:sldId id="304" r:id="rId18"/>
    <p:sldId id="306" r:id="rId19"/>
    <p:sldId id="307" r:id="rId20"/>
    <p:sldId id="308" r:id="rId21"/>
    <p:sldId id="316" r:id="rId22"/>
    <p:sldId id="309" r:id="rId23"/>
    <p:sldId id="319" r:id="rId24"/>
    <p:sldId id="320" r:id="rId25"/>
    <p:sldId id="310" r:id="rId26"/>
    <p:sldId id="27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6C6"/>
    <a:srgbClr val="FF0066"/>
    <a:srgbClr val="FF3300"/>
    <a:srgbClr val="FFFF66"/>
    <a:srgbClr val="990033"/>
    <a:srgbClr val="800000"/>
    <a:srgbClr val="003300"/>
    <a:srgbClr val="77777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plotArea>
      <c:layout>
        <c:manualLayout>
          <c:layoutTarget val="inner"/>
          <c:xMode val="edge"/>
          <c:yMode val="edge"/>
          <c:x val="0.35591194968553458"/>
          <c:y val="6.689547478604424E-2"/>
          <c:w val="0.55811073144158863"/>
          <c:h val="0.46063025233268406"/>
        </c:manualLayout>
      </c:layout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1406C6"/>
              </a:solidFill>
            </a:ln>
          </c:spPr>
          <c:cat>
            <c:strRef>
              <c:f>'Лист1'!$A$2:$A$6</c:f>
              <c:strCache>
                <c:ptCount val="5"/>
                <c:pt idx="0">
                  <c:v>Был ли ты в театре?</c:v>
                </c:pt>
                <c:pt idx="1">
                  <c:v>Заинтересован ли ты, чтобы в нашей школе был свой театр</c:v>
                </c:pt>
                <c:pt idx="2">
                  <c:v>Готов ли ты к тому, чтобы стать актёром кукольного театра</c:v>
                </c:pt>
                <c:pt idx="3">
                  <c:v>Хочешь ли ты научиться шить куклы</c:v>
                </c:pt>
                <c:pt idx="4">
                  <c:v>Интересно ли тебе узнать историю возникновения кукольного театра?</c:v>
                </c:pt>
              </c:strCache>
            </c:str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19</c:v>
                </c:pt>
                <c:pt idx="1">
                  <c:v>22</c:v>
                </c:pt>
                <c:pt idx="2">
                  <c:v>20</c:v>
                </c:pt>
                <c:pt idx="3">
                  <c:v>23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'Лист1'!$A$2:$A$6</c:f>
              <c:strCache>
                <c:ptCount val="5"/>
                <c:pt idx="0">
                  <c:v>Был ли ты в театре?</c:v>
                </c:pt>
                <c:pt idx="1">
                  <c:v>Заинтересован ли ты, чтобы в нашей школе был свой театр</c:v>
                </c:pt>
                <c:pt idx="2">
                  <c:v>Готов ли ты к тому, чтобы стать актёром кукольного театра</c:v>
                </c:pt>
                <c:pt idx="3">
                  <c:v>Хочешь ли ты научиться шить куклы</c:v>
                </c:pt>
                <c:pt idx="4">
                  <c:v>Интересно ли тебе узнать историю возникновения кукольного театра?</c:v>
                </c:pt>
              </c:strCache>
            </c:strRef>
          </c:cat>
          <c:val>
            <c:numRef>
              <c:f>'Лист1'!$C$2:$C$6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axId val="79749888"/>
        <c:axId val="79751424"/>
      </c:barChart>
      <c:catAx>
        <c:axId val="7974988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79751424"/>
        <c:crosses val="autoZero"/>
        <c:auto val="1"/>
        <c:lblAlgn val="ctr"/>
        <c:lblOffset val="100"/>
      </c:catAx>
      <c:valAx>
        <c:axId val="79751424"/>
        <c:scaling>
          <c:orientation val="minMax"/>
        </c:scaling>
        <c:axPos val="l"/>
        <c:majorGridlines>
          <c:spPr>
            <a:ln>
              <a:solidFill>
                <a:srgbClr val="0033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79749888"/>
        <c:crosses val="autoZero"/>
        <c:crossBetween val="between"/>
      </c:valAx>
      <c:spPr>
        <a:ln>
          <a:solidFill>
            <a:srgbClr val="800000"/>
          </a:solidFill>
        </a:ln>
      </c:spPr>
    </c:plotArea>
    <c:legend>
      <c:legendPos val="r"/>
      <c:layout>
        <c:manualLayout>
          <c:xMode val="edge"/>
          <c:yMode val="edge"/>
          <c:x val="2.10473926608232E-2"/>
          <c:y val="0.35560578053181335"/>
          <c:w val="0.18021046897439746"/>
          <c:h val="0.15424021541806257"/>
        </c:manualLayout>
      </c:layout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</c:chart>
  <c:spPr>
    <a:solidFill>
      <a:schemeClr val="accent2"/>
    </a:solidFill>
    <a:ln w="38100">
      <a:solidFill>
        <a:srgbClr val="1406C6"/>
      </a:solidFill>
    </a:ln>
  </c:spPr>
  <c:txPr>
    <a:bodyPr/>
    <a:lstStyle/>
    <a:p>
      <a:pPr>
        <a:defRPr sz="1800">
          <a:solidFill>
            <a:srgbClr val="FF000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Лист1!$A$2:$A$3</c:f>
              <c:strCache>
                <c:ptCount val="2"/>
                <c:pt idx="0">
                  <c:v>Герои театра кукол</c:v>
                </c:pt>
                <c:pt idx="1">
                  <c:v>Виды кукол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знает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Герои театра кукол</c:v>
                </c:pt>
                <c:pt idx="1">
                  <c:v>Виды кукол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21</c:v>
                </c:pt>
              </c:numCache>
            </c:numRef>
          </c:val>
        </c:ser>
        <c:axId val="72476928"/>
        <c:axId val="72478720"/>
      </c:barChart>
      <c:catAx>
        <c:axId val="7247692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72478720"/>
        <c:crosses val="autoZero"/>
        <c:auto val="1"/>
        <c:lblAlgn val="ctr"/>
        <c:lblOffset val="100"/>
      </c:catAx>
      <c:valAx>
        <c:axId val="72478720"/>
        <c:scaling>
          <c:orientation val="minMax"/>
        </c:scaling>
        <c:axPos val="l"/>
        <c:majorGridlines>
          <c:spPr>
            <a:ln>
              <a:solidFill>
                <a:srgbClr val="0033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72476928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</c:chart>
  <c:spPr>
    <a:solidFill>
      <a:schemeClr val="accent2">
        <a:lumMod val="75000"/>
      </a:schemeClr>
    </a:solidFill>
    <a:ln w="28575">
      <a:solidFill>
        <a:srgbClr val="1406C6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DD3ADA-7741-4617-AFBD-2607D3B90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63BCB-4847-4C02-85AC-6ECACF53A88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4F4F-7E5B-4C1B-A17A-A7AF1DCC8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9A25-EAD7-4B5B-AE94-E7CB91E1B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AEA2-E614-43AD-AE91-5AFDCD28F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A419-D2AC-4F88-99B1-361BC6E2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5BE6-7D86-4370-B5F4-17D105BB3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A2B2-E817-4BB7-B8CC-02B638D5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DAFC-16CC-4BE1-AE3C-71D56CEB6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AA75-5C32-47AD-96E2-48D3E20B2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D75B-B023-43A4-A0BF-5595E8C8E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62D4-B046-46A7-9B33-AF3F47F76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E0CC-86B8-47FB-AE7E-6A51EED1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1C384-6CCF-4FB2-B444-FE05267F1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04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AE228AA-C2CB-43F2-9468-6AE12596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647.photobucket.com/albums/uu198/okee77777777/?action=view&amp;current=1360923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www.art.ioso.ru/wiki/index.php/%D0%98%D0%B7%D0%BE%D0%B1%D1%80%D0%B0%D0%B6%D0%B5%D0%BD%D0%B8%D0%B5:51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1/SarTerem_%D0%9F%D1%80%D1%8B%D0%B3%D0%B0%D1%8E%D1%89%D0%B0%D1%8F_%D0%BF%D1%80%D0%B8%D0%BD%D1%86%D0%B5%D1%81%D1%81%D0%B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828800" y="4648200"/>
            <a:ext cx="54102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i="1" dirty="0" smtClean="0">
                <a:solidFill>
                  <a:srgbClr val="1406C6"/>
                </a:solidFill>
                <a:effectLst/>
              </a:rPr>
              <a:t>Руководитель: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1406C6"/>
                </a:solidFill>
                <a:effectLst/>
              </a:rPr>
              <a:t>Шелковникова</a:t>
            </a:r>
            <a:r>
              <a:rPr lang="ru-RU" dirty="0" smtClean="0">
                <a:solidFill>
                  <a:srgbClr val="1406C6"/>
                </a:solidFill>
                <a:effectLst/>
              </a:rPr>
              <a:t> Т.Г.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1406C6"/>
                </a:solidFill>
                <a:effectLst/>
              </a:rPr>
              <a:t>учитель начальных классов БСОШ</a:t>
            </a:r>
          </a:p>
        </p:txBody>
      </p:sp>
      <p:pic>
        <p:nvPicPr>
          <p:cNvPr id="4" name="Picture 10" descr="0_653b8_b7914375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8800"/>
            <a:ext cx="219898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0_653d8_9af20d1f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9000" y="2525547"/>
            <a:ext cx="1905000" cy="433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 sz="quarter"/>
          </p:nvPr>
        </p:nvSpPr>
        <p:spPr>
          <a:xfrm>
            <a:off x="914400" y="990600"/>
            <a:ext cx="8001000" cy="1828800"/>
          </a:xfrm>
        </p:spPr>
        <p:txBody>
          <a:bodyPr/>
          <a:lstStyle/>
          <a:p>
            <a:pPr eaLnBrk="1" hangingPunct="1"/>
            <a:r>
              <a:rPr lang="ru-RU" sz="4300" b="1" dirty="0" smtClean="0">
                <a:solidFill>
                  <a:srgbClr val="0070C0"/>
                </a:solidFill>
                <a:effectLst/>
                <a:latin typeface="a_BodoniOrtoTitul" pitchFamily="18" charset="-52"/>
              </a:rPr>
              <a:t>Исследовательская</a:t>
            </a:r>
            <a:br>
              <a:rPr lang="ru-RU" sz="4300" b="1" dirty="0" smtClean="0">
                <a:solidFill>
                  <a:srgbClr val="0070C0"/>
                </a:solidFill>
                <a:effectLst/>
                <a:latin typeface="a_BodoniOrtoTitul" pitchFamily="18" charset="-52"/>
              </a:rPr>
            </a:br>
            <a:r>
              <a:rPr lang="ru-RU" sz="4300" b="1" dirty="0" smtClean="0">
                <a:solidFill>
                  <a:srgbClr val="0070C0"/>
                </a:solidFill>
                <a:effectLst/>
                <a:latin typeface="a_BodoniOrtoTitul" pitchFamily="18" charset="-52"/>
              </a:rPr>
              <a:t> </a:t>
            </a:r>
            <a:r>
              <a:rPr lang="ru-RU" sz="4300" dirty="0" smtClean="0">
                <a:solidFill>
                  <a:srgbClr val="0070C0"/>
                </a:solidFill>
                <a:effectLst/>
                <a:latin typeface="a_BodoniOrtoTitul" pitchFamily="18" charset="-52"/>
              </a:rPr>
              <a:t>работа</a:t>
            </a:r>
            <a:r>
              <a:rPr lang="ru-RU" sz="4300" b="1" dirty="0" smtClean="0">
                <a:solidFill>
                  <a:srgbClr val="0070C0"/>
                </a:solidFill>
                <a:effectLst/>
                <a:latin typeface="a_BodoniOrtoTitul" pitchFamily="18" charset="-52"/>
              </a:rPr>
              <a:t> </a:t>
            </a:r>
            <a:r>
              <a:rPr lang="ru-RU" dirty="0" smtClean="0">
                <a:latin typeface="a_AlbionicTtlCmDc1Cmb" pitchFamily="34" charset="-52"/>
              </a:rPr>
              <a:t/>
            </a:r>
            <a:br>
              <a:rPr lang="ru-RU" dirty="0" smtClean="0">
                <a:latin typeface="a_AlbionicTtlCmDc1Cmb" pitchFamily="34" charset="-52"/>
              </a:rPr>
            </a:br>
            <a:r>
              <a:rPr lang="ru-RU" sz="4000" b="1" i="1" dirty="0" smtClean="0">
                <a:solidFill>
                  <a:srgbClr val="FF0000"/>
                </a:solidFill>
                <a:effectLst/>
              </a:rPr>
              <a:t>ученицы 3 «А» класса</a:t>
            </a:r>
            <a:br>
              <a:rPr lang="ru-RU" sz="4000" b="1" i="1" dirty="0" smtClean="0">
                <a:solidFill>
                  <a:srgbClr val="FF0000"/>
                </a:solidFill>
                <a:effectLst/>
              </a:rPr>
            </a:br>
            <a:r>
              <a:rPr lang="ru-RU" sz="4000" b="1" i="1" dirty="0" err="1" smtClean="0">
                <a:solidFill>
                  <a:srgbClr val="FF0000"/>
                </a:solidFill>
                <a:effectLst/>
              </a:rPr>
              <a:t>Посельской</a:t>
            </a:r>
            <a:r>
              <a:rPr lang="ru-RU" sz="4000" b="1" i="1" dirty="0" smtClean="0">
                <a:solidFill>
                  <a:srgbClr val="FF0000"/>
                </a:solidFill>
                <a:effectLst/>
              </a:rPr>
              <a:t> Екатерины</a:t>
            </a:r>
            <a:endParaRPr lang="ru-RU" b="1" i="1" dirty="0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773238"/>
            <a:ext cx="9144000" cy="71437"/>
            <a:chOff x="0" y="1117"/>
            <a:chExt cx="5760" cy="45"/>
          </a:xfrm>
        </p:grpSpPr>
        <p:sp>
          <p:nvSpPr>
            <p:cNvPr id="10246" name="Line 3"/>
            <p:cNvSpPr>
              <a:spLocks noChangeShapeType="1"/>
            </p:cNvSpPr>
            <p:nvPr/>
          </p:nvSpPr>
          <p:spPr bwMode="auto">
            <a:xfrm>
              <a:off x="0" y="1162"/>
              <a:ext cx="57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4"/>
            <p:cNvSpPr>
              <a:spLocks noChangeShapeType="1"/>
            </p:cNvSpPr>
            <p:nvPr/>
          </p:nvSpPr>
          <p:spPr bwMode="auto">
            <a:xfrm>
              <a:off x="0" y="1117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WordArt 9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"Волшебный мир кукол"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611188" y="765175"/>
            <a:ext cx="6170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GCooperCyr" pitchFamily="34" charset="0"/>
              </a:rPr>
              <a:t>Методы   исследования: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GCooperCyr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9812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1406C6"/>
                </a:solidFill>
              </a:rPr>
              <a:t>Беседа;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1406C6"/>
                </a:solidFill>
              </a:rPr>
              <a:t>П</a:t>
            </a:r>
            <a:r>
              <a:rPr lang="ru-RU" sz="2400" b="1" i="1" dirty="0" smtClean="0">
                <a:solidFill>
                  <a:srgbClr val="1406C6"/>
                </a:solidFill>
              </a:rPr>
              <a:t>оиск </a:t>
            </a:r>
            <a:r>
              <a:rPr lang="ru-RU" sz="2400" b="1" i="1" dirty="0">
                <a:solidFill>
                  <a:srgbClr val="1406C6"/>
                </a:solidFill>
              </a:rPr>
              <a:t>информации в литературе, в сети </a:t>
            </a:r>
            <a:r>
              <a:rPr lang="ru-RU" sz="2400" b="1" i="1" dirty="0" smtClean="0">
                <a:solidFill>
                  <a:srgbClr val="1406C6"/>
                </a:solidFill>
              </a:rPr>
              <a:t>Интернет;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1406C6"/>
                </a:solidFill>
              </a:rPr>
              <a:t>И</a:t>
            </a:r>
            <a:r>
              <a:rPr lang="ru-RU" sz="2400" b="1" i="1" dirty="0" smtClean="0">
                <a:solidFill>
                  <a:srgbClr val="1406C6"/>
                </a:solidFill>
              </a:rPr>
              <a:t>зучение </a:t>
            </a:r>
            <a:r>
              <a:rPr lang="ru-RU" sz="2400" b="1" i="1" dirty="0">
                <a:solidFill>
                  <a:srgbClr val="1406C6"/>
                </a:solidFill>
              </a:rPr>
              <a:t>опыта работы кружка «Кукольный театр» при Доме Детского </a:t>
            </a:r>
            <a:r>
              <a:rPr lang="ru-RU" sz="2400" b="1" i="1" dirty="0" smtClean="0">
                <a:solidFill>
                  <a:srgbClr val="1406C6"/>
                </a:solidFill>
              </a:rPr>
              <a:t>Творчества</a:t>
            </a:r>
            <a:r>
              <a:rPr lang="ru-RU" sz="2400" b="1" i="1" dirty="0">
                <a:solidFill>
                  <a:srgbClr val="1406C6"/>
                </a:solidFill>
              </a:rPr>
              <a:t>;</a:t>
            </a:r>
            <a:endParaRPr lang="ru-RU" sz="2400" b="1" i="1" dirty="0" smtClean="0">
              <a:solidFill>
                <a:srgbClr val="1406C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1406C6"/>
                </a:solidFill>
              </a:rPr>
              <a:t> Моделирование;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1406C6"/>
                </a:solidFill>
              </a:rPr>
              <a:t> Наблюдение;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1406C6"/>
                </a:solidFill>
              </a:rPr>
              <a:t>Эксперимент.</a:t>
            </a:r>
            <a:endParaRPr lang="ru-RU" b="1" i="1" dirty="0">
              <a:solidFill>
                <a:srgbClr val="1406C6"/>
              </a:solidFill>
            </a:endParaRPr>
          </a:p>
        </p:txBody>
      </p:sp>
      <p:pic>
        <p:nvPicPr>
          <p:cNvPr id="6147" name="Picture 3" descr="C:\Users\User\Pictures\Анимашки\libr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3962400"/>
            <a:ext cx="1981200" cy="2674620"/>
          </a:xfrm>
          <a:prstGeom prst="rect">
            <a:avLst/>
          </a:prstGeom>
          <a:noFill/>
          <a:ln w="38100">
            <a:solidFill>
              <a:srgbClr val="FF0066"/>
            </a:solidFill>
            <a:prstDash val="sysDot"/>
          </a:ln>
        </p:spPr>
      </p:pic>
      <p:pic>
        <p:nvPicPr>
          <p:cNvPr id="12" name="Picture 3" descr="C:\Users\User\Desktop\ДЛЯ КАТИ театр\DSC063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6096000" y="4191000"/>
            <a:ext cx="2743199" cy="1828800"/>
          </a:xfrm>
          <a:prstGeom prst="rect">
            <a:avLst/>
          </a:prstGeom>
          <a:noFill/>
          <a:ln w="38100">
            <a:solidFill>
              <a:srgbClr val="FF0066"/>
            </a:solidFill>
            <a:prstDash val="sysDash"/>
          </a:ln>
        </p:spPr>
      </p:pic>
      <p:pic>
        <p:nvPicPr>
          <p:cNvPr id="13" name="Picture 2" descr="C:\Users\User\Pictures\Анимашки\ag00024_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5105400"/>
            <a:ext cx="2627586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33400" y="304800"/>
            <a:ext cx="8229600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GCooperCyr" pitchFamily="34" charset="0"/>
              </a:rPr>
              <a:t>Практическая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GCooperCyr" pitchFamily="34" charset="0"/>
              </a:rPr>
              <a:t> 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GCooperCyr" pitchFamily="34" charset="0"/>
              </a:rPr>
              <a:t>значимость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GCooper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410200" cy="45307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effectLst/>
              </a:rPr>
              <a:t>проведенного исследования заключается в том, что игра в домашний кукольный театр хороша тем, что в ней могут участвовать все члены семьи, и каждый может попробовать себя в разных амплуа: актер, режиссер, сценарист, изготовитель кукол, декоратор, зритель и т.д.</a:t>
            </a:r>
          </a:p>
          <a:p>
            <a:endParaRPr lang="ru-RU" dirty="0"/>
          </a:p>
        </p:txBody>
      </p:sp>
      <p:pic>
        <p:nvPicPr>
          <p:cNvPr id="6" name="Picture 7" descr="5251177548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181600" y="1676400"/>
            <a:ext cx="3303654" cy="4530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8686800" cy="1752600"/>
          </a:xfrm>
          <a:ln>
            <a:noFill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0066"/>
                </a:solidFill>
              </a:rPr>
              <a:t>Все дети любят театр кукол!</a:t>
            </a:r>
          </a:p>
          <a:p>
            <a:pPr algn="ctr"/>
            <a:r>
              <a:rPr lang="ru-RU" sz="3200" b="1" dirty="0" smtClean="0">
                <a:solidFill>
                  <a:srgbClr val="1406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мы не осознаём до конца -  что это такое?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524000"/>
          <a:ext cx="388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7244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406C6"/>
                </a:solidFill>
              </a:rPr>
              <a:t>Результаты анкетирования</a:t>
            </a:r>
            <a:endParaRPr lang="ru-RU" b="1" i="1" dirty="0">
              <a:solidFill>
                <a:srgbClr val="1406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 txBox="1">
            <a:spLocks noChangeArrowheads="1" noChangeShapeType="1" noTextEdit="1"/>
          </p:cNvSpPr>
          <p:nvPr/>
        </p:nvSpPr>
        <p:spPr bwMode="auto">
          <a:xfrm>
            <a:off x="381000" y="228600"/>
            <a:ext cx="7239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fromWordArt="1" anchor="ctr" anchorCtr="1" compatLnSpc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CooperCyr" pitchFamily="34" charset="0"/>
                <a:ea typeface="+mj-ea"/>
                <a:cs typeface="+mj-cs"/>
              </a:rPr>
              <a:t> Мои результаты исследования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CooperCyr" pitchFamily="34" charset="0"/>
                <a:ea typeface="+mj-ea"/>
                <a:cs typeface="+mj-cs"/>
              </a:rPr>
              <a:t>о   театре   кукол</a:t>
            </a:r>
            <a:endParaRPr kumimoji="0" lang="ru-RU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GCooperCyr" pitchFamily="34" charset="0"/>
              <a:ea typeface="+mj-ea"/>
              <a:cs typeface="+mj-cs"/>
            </a:endParaRPr>
          </a:p>
        </p:txBody>
      </p:sp>
      <p:pic>
        <p:nvPicPr>
          <p:cNvPr id="7" name="Picture 2" descr="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62400"/>
            <a:ext cx="1676400" cy="2895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76400" y="1371600"/>
            <a:ext cx="7467600" cy="5257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2400" i="1" dirty="0" smtClean="0"/>
              <a:t>Как часто в жизни мы произносим слова – «кукла», «ширма», «дергать за ниточку», «бездушная кукла».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400" i="1" dirty="0" smtClean="0"/>
              <a:t>     С древнейших времен многие народы мира сравнивали жизнь человека с марионеткой, которую дергают за ниточку.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400" i="1" dirty="0" smtClean="0"/>
              <a:t>    Человека всегда волновало одно из удивительных свойств театра кукол - чудо, которое оживало прямо на глазах у зрителя. И с незапамятных времен это чудо – простая смена покоя движением стала окрашиваться тайной. Издавна была замечена и способность человека к фантазии. Именно поэтому на смену неподвижным изображениям богов пришли движущиеся фигурки, которых человек наделял особым отношением.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400" i="1" dirty="0" smtClean="0"/>
              <a:t>   Это и стало началом театра кукол, его истоками.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2400" b="1" dirty="0" smtClean="0"/>
          </a:p>
        </p:txBody>
      </p:sp>
      <p:pic>
        <p:nvPicPr>
          <p:cNvPr id="8" name="Picture 10" descr="bu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228600"/>
            <a:ext cx="1020763" cy="16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1406C6"/>
                </a:solidFill>
              </a:rPr>
              <a:t>ИЗ ИСТОРИИ: </a:t>
            </a:r>
            <a:endParaRPr lang="ru-RU" b="1" dirty="0">
              <a:solidFill>
                <a:srgbClr val="1406C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64613" cy="17113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1406C6"/>
                </a:solidFill>
                <a:effectLst/>
              </a:rPr>
              <a:t>Первый профессиональный российский кукольный театр был основан в Москве при Центральном доме художественного воспитания детей 16 сентября 1931 года.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713788" cy="5257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    Сергей Образцов (1901 – 1992)</a:t>
            </a:r>
          </a:p>
        </p:txBody>
      </p:sp>
      <p:pic>
        <p:nvPicPr>
          <p:cNvPr id="37892" name="Picture 7" descr="Сергей Образц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00" y="2997200"/>
            <a:ext cx="2365375" cy="2863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3" name="Picture 8" descr="Сергей Образц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420938"/>
            <a:ext cx="3086100" cy="4176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4" name="Picture 12" descr="Изображение:51.jpg‎">
            <a:hlinkClick r:id="rId4" tooltip="Изображение:51.jpg‎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1863" y="2349500"/>
            <a:ext cx="2887662" cy="4286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1139825"/>
          </a:xfrm>
        </p:spPr>
        <p:txBody>
          <a:bodyPr/>
          <a:lstStyle/>
          <a:p>
            <a:pPr algn="l"/>
            <a:r>
              <a:rPr lang="ru-RU" sz="6600" dirty="0" smtClean="0">
                <a:solidFill>
                  <a:srgbClr val="FF0066"/>
                </a:solidFill>
                <a:latin typeface="a_AlbionicExp" pitchFamily="34" charset="-52"/>
              </a:rPr>
              <a:t>Моя идея</a:t>
            </a:r>
            <a:endParaRPr lang="ru-RU" sz="6600" dirty="0">
              <a:solidFill>
                <a:srgbClr val="FF0066"/>
              </a:solidFill>
              <a:latin typeface="a_AlbionicExp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219200"/>
            <a:ext cx="9144000" cy="453072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effectLst/>
              </a:rPr>
              <a:t>         Традиция устраивать домашние кукольные представления зародилась в России еще в конце XVIII – начале XIX века. </a:t>
            </a:r>
          </a:p>
          <a:p>
            <a:pPr>
              <a:buNone/>
            </a:pPr>
            <a:r>
              <a:rPr lang="ru-RU" sz="2800" b="1" dirty="0" smtClean="0">
                <a:effectLst/>
              </a:rPr>
              <a:t>         Считается, что через домашний кукольный спектакль дети приобщаются к литературе, музыке, театру, развивается у них художественный вкус, образное мышление. </a:t>
            </a:r>
          </a:p>
          <a:p>
            <a:pPr>
              <a:buNone/>
            </a:pPr>
            <a:r>
              <a:rPr lang="ru-RU" sz="2800" b="1" dirty="0" smtClean="0">
                <a:effectLst/>
              </a:rPr>
              <a:t>         Это не просто развлечение, полезная игра, заполняющая досуг – это способ воспитания, средство воздействия               «на мысль, и сердце, и вкус» </a:t>
            </a:r>
            <a:r>
              <a:rPr lang="ru-RU" sz="2400" b="1" dirty="0" smtClean="0">
                <a:effectLst/>
              </a:rPr>
              <a:t>человека</a:t>
            </a:r>
            <a:r>
              <a:rPr lang="ru-RU" sz="2800" b="1" dirty="0" smtClean="0">
                <a:effectLst/>
              </a:rPr>
              <a:t>.</a:t>
            </a:r>
            <a:endParaRPr lang="ru-RU" sz="2800" b="1" dirty="0">
              <a:effectLst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5" name="Picture 3" descr="C:\Users\User\Desktop\ДЛЯ КАТИ театр\DSC063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21134">
            <a:off x="7431132" y="5598404"/>
            <a:ext cx="1600200" cy="1066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398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66"/>
                </a:solidFill>
                <a:effectLst/>
                <a:latin typeface="a_AlbionicExp" pitchFamily="34" charset="-52"/>
              </a:rPr>
              <a:t>Делаем куклы своими руками</a:t>
            </a:r>
            <a:endParaRPr lang="ru-RU" sz="4400" dirty="0">
              <a:solidFill>
                <a:srgbClr val="FF0066"/>
              </a:solidFill>
              <a:effectLst/>
              <a:latin typeface="a_AlbionicExp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105400" cy="453072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0" y="2514600"/>
            <a:ext cx="5029200" cy="39973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1406C6"/>
                </a:solidFill>
                <a:effectLst/>
              </a:rPr>
              <a:t>Я решила использовать пальчиковые куклы в своих первых представлениях. Они очень просты и легки в исполнении. Для их изготовления не требуется много материала. </a:t>
            </a:r>
            <a:endParaRPr lang="ru-RU" b="1" i="1" dirty="0">
              <a:solidFill>
                <a:srgbClr val="1406C6"/>
              </a:solidFill>
              <a:effectLst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1026" name="Picture 2" descr="E:\ДЛЯ КАТИ театр\_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514600"/>
            <a:ext cx="3786626" cy="34290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4191000" cy="559752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1406C6"/>
                </a:solidFill>
                <a:effectLst/>
              </a:rPr>
              <a:t>      Разыгрывать спектакль с пальчиковыми куклами можно просто сидя за столом или использовать вместо ширмы задрапированную спинку стула. Но ширму я тоже решила сделать сама, а помогли мне мои папа и мама.</a:t>
            </a:r>
            <a:endParaRPr lang="ru-RU" dirty="0"/>
          </a:p>
        </p:txBody>
      </p:sp>
      <p:pic>
        <p:nvPicPr>
          <p:cNvPr id="5122" name="Picture 2" descr="C:\Users\User\Desktop\ДЛЯ КАТИ театр\IMAG0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0" y="914400"/>
            <a:ext cx="3352800" cy="26479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8" name="Picture 2" descr="C:\Users\User\Desktop\ДЛЯ КАТИ театр\IMAG01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3581400"/>
            <a:ext cx="3657600" cy="2743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398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1406C6"/>
                </a:solidFill>
                <a:effectLst/>
              </a:rPr>
              <a:t>Для первого спектакля выбрала одну из сказок для детей младшего возраста </a:t>
            </a:r>
            <a:r>
              <a:rPr lang="ru-RU" sz="2800" b="1" i="1" dirty="0" smtClean="0">
                <a:solidFill>
                  <a:srgbClr val="FF0000"/>
                </a:solidFill>
                <a:effectLst/>
              </a:rPr>
              <a:t>«Курочка Ряба»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1026" name="Picture 2" descr="C:\Users\User\Pictures\05122011062.jpg"/>
          <p:cNvPicPr>
            <a:picLocks noGrp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905000" y="2057400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 descr="C:\Users\User\Pictures\Анимашки\sm109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4600" y="4876800"/>
            <a:ext cx="1347788" cy="1347788"/>
          </a:xfrm>
          <a:prstGeom prst="rect">
            <a:avLst/>
          </a:prstGeom>
          <a:noFill/>
        </p:spPr>
      </p:pic>
      <p:pic>
        <p:nvPicPr>
          <p:cNvPr id="1030" name="Picture 6" descr="C:\Users\User\Pictures\Анимашки\чтец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4819650"/>
            <a:ext cx="1936433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3714750" cy="4357688"/>
          </a:xfrm>
          <a:noFill/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892425" y="1580267"/>
            <a:ext cx="6251171" cy="41688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День театра </a:t>
            </a:r>
          </a:p>
          <a:p>
            <a:pPr algn="ctr"/>
            <a:r>
              <a:rPr lang="ru-RU" sz="2000" b="1" dirty="0" smtClean="0"/>
              <a:t>2 класс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8382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1406C6"/>
                </a:solidFill>
                <a:effectLst/>
              </a:rPr>
              <a:t>Подготовка кукол и репетиция спектакля такой сказки не заняла много времени.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1026" name="Picture 2" descr="C:\Users\User\Desktop\21.11.2011(1)\DSC063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1447800"/>
            <a:ext cx="5531643" cy="36877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876800" y="15240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581400"/>
            <a:ext cx="4040188" cy="3030141"/>
          </a:xfrm>
          <a:prstGeom prst="rect">
            <a:avLst/>
          </a:prstGeom>
          <a:noFill/>
          <a:ln w="19050">
            <a:solidFill>
              <a:srgbClr val="1406C6"/>
            </a:solidFill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ЛЯ КАТИ театр\IMAG0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228600"/>
            <a:ext cx="5486400" cy="411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ДЛЯ КАТИ театр\IMAG0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667000"/>
            <a:ext cx="5588000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 rot="21122969">
            <a:off x="22847" y="528103"/>
            <a:ext cx="7696200" cy="865187"/>
          </a:xfrm>
          <a:prstGeom prst="rect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none" fromWordArt="1">
            <a:prstTxWarp prst="textPlain">
              <a:avLst>
                <a:gd name="adj" fmla="val 45764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Кукольное </a:t>
            </a:r>
            <a:b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представление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4"/>
          <p:cNvSpPr txBox="1">
            <a:spLocks noChangeArrowheads="1" noChangeShapeType="1" noTextEdit="1"/>
          </p:cNvSpPr>
          <p:nvPr/>
        </p:nvSpPr>
        <p:spPr bwMode="auto">
          <a:xfrm rot="985049">
            <a:off x="5635508" y="5195253"/>
            <a:ext cx="3456696" cy="865187"/>
          </a:xfrm>
          <a:prstGeom prst="rect">
            <a:avLst/>
          </a:prstGeom>
          <a:blipFill>
            <a:blip r:embed="rId4" cstate="screen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fromWordArt="1" anchor="ctr" anchorCtr="1" compatLnSpc="1">
            <a:prstTxWarp prst="textPlain">
              <a:avLst>
                <a:gd name="adj" fmla="val 4576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Сказка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«Курочка Ряба»</a:t>
            </a:r>
            <a:endParaRPr kumimoji="0" lang="ru-RU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3982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1406C6"/>
                </a:solidFill>
                <a:effectLst/>
              </a:rPr>
              <a:t>Несомненно, это помогло заинтересовать моих братишек, а быстрый результат положительно настроил их на дальнейшее продолжение наших совместных занятий. </a:t>
            </a:r>
            <a:r>
              <a:rPr lang="ru-RU" sz="2400" dirty="0" smtClean="0">
                <a:solidFill>
                  <a:srgbClr val="1406C6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1406C6"/>
                </a:solidFill>
                <a:effectLst/>
              </a:rPr>
            </a:br>
            <a:endParaRPr lang="ru-RU" sz="2400" dirty="0">
              <a:solidFill>
                <a:srgbClr val="1406C6"/>
              </a:solidFill>
              <a:effectLst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0" y="2209800"/>
            <a:ext cx="5215994" cy="393059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4876800" cy="1139825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effectLst/>
                <a:latin typeface="a_AlbionicExp" pitchFamily="34" charset="-52"/>
              </a:rPr>
              <a:t>Мастер – класс по изготовлению театральной куклы</a:t>
            </a:r>
            <a:endParaRPr lang="ru-RU" sz="3200" b="1" i="1" dirty="0"/>
          </a:p>
        </p:txBody>
      </p:sp>
      <p:pic>
        <p:nvPicPr>
          <p:cNvPr id="1027" name="Picture 3" descr="C:\Documents and Settings\хозяин\Рабочий стол\DSC063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81000"/>
            <a:ext cx="4038600" cy="2692400"/>
          </a:xfrm>
          <a:prstGeom prst="rect">
            <a:avLst/>
          </a:prstGeom>
          <a:noFill/>
        </p:spPr>
      </p:pic>
      <p:pic>
        <p:nvPicPr>
          <p:cNvPr id="8" name="Picture 2" descr="C:\Documents and Settings\хозяин\Рабочий стол\DSC06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42629">
            <a:off x="1282989" y="3661099"/>
            <a:ext cx="4040188" cy="269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Documents and Settings\хозяин\Рабочий стол\DSC063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7400" y="2514600"/>
            <a:ext cx="2634192" cy="3951288"/>
          </a:xfrm>
          <a:prstGeom prst="rect">
            <a:avLst/>
          </a:prstGeom>
          <a:noFill/>
        </p:spPr>
      </p:pic>
      <p:pic>
        <p:nvPicPr>
          <p:cNvPr id="10" name="Picture 2" descr="E:\DCIM\101MSDCF\DSC06402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 rot="20586261">
            <a:off x="4055817" y="3448833"/>
            <a:ext cx="773401" cy="75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E:\DCIM\101MSDCF\DSC0640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96200" y="6466206"/>
            <a:ext cx="76200" cy="45719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5105400" cy="11398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1406C6"/>
                </a:solidFill>
                <a:effectLst/>
                <a:latin typeface="a_AlbionicTitulBrk" pitchFamily="34" charset="-52"/>
              </a:rPr>
              <a:t>В</a:t>
            </a:r>
            <a:r>
              <a:rPr lang="ru-RU" b="1" dirty="0" smtClean="0">
                <a:solidFill>
                  <a:srgbClr val="1406C6"/>
                </a:solidFill>
                <a:effectLst/>
                <a:latin typeface="a_AlbionicTitulBrk" pitchFamily="34" charset="-52"/>
              </a:rPr>
              <a:t>ывод:</a:t>
            </a:r>
            <a:endParaRPr lang="ru-RU" b="1" dirty="0">
              <a:solidFill>
                <a:srgbClr val="1406C6"/>
              </a:solidFill>
              <a:effectLst/>
              <a:latin typeface="a_AlbionicTitul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307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i="1" u="sng" dirty="0" smtClean="0">
                <a:solidFill>
                  <a:srgbClr val="C00000"/>
                </a:solidFill>
                <a:effectLst/>
              </a:rPr>
              <a:t>Театр кукол!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Как много значит он для детского сердца, с каким нетерпением ждут дети встречи с ним! Куклы могут всё или почти всё. Они творят чудеса: веселят, обучают.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</a:rPr>
              <a:t>       А сделать сказку своими руками не так уж сложно. Для этого нужно лишь желание, немного терпения и ваша сказка станет былью. А совместное творчество поможет не только развить фантазию, но и даст возможность лучше узнать друг друга, разовьет чувство взаимопомощи, ответственности за общее дело, сплотит семью.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029200" cy="11398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66"/>
                </a:solidFill>
                <a:effectLst/>
                <a:latin typeface="a_AlbionicExp" pitchFamily="34" charset="-52"/>
              </a:rPr>
              <a:t>Заключение:</a:t>
            </a:r>
            <a:endParaRPr lang="ru-RU" sz="5400" b="1" dirty="0">
              <a:solidFill>
                <a:srgbClr val="FF0066"/>
              </a:solidFill>
              <a:effectLst/>
              <a:latin typeface="a_AlbionicExp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1406C6"/>
                </a:solidFill>
                <a:effectLst/>
              </a:rPr>
              <a:t>Таким образом, считаю, что моя гипотеза подтвердилась, ведь целью моей работы  можно считать не только создание домашнего кукольного театра, но и прекрасный  повод для встреч, проявления творческих способностей и привлечения всех членов семьи для совместной деятельности.</a:t>
            </a:r>
          </a:p>
          <a:p>
            <a:pPr algn="just"/>
            <a:endParaRPr lang="ru-RU" b="1" i="1" dirty="0">
              <a:solidFill>
                <a:srgbClr val="1406C6"/>
              </a:solidFill>
              <a:effectLst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Рамочка - Буратино и золотой ключик.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WordArt 6"/>
          <p:cNvSpPr>
            <a:spLocks noChangeArrowheads="1" noChangeShapeType="1" noTextEdit="1"/>
          </p:cNvSpPr>
          <p:nvPr/>
        </p:nvSpPr>
        <p:spPr bwMode="auto">
          <a:xfrm>
            <a:off x="4859338" y="1412875"/>
            <a:ext cx="2952750" cy="3857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</a:t>
            </a:r>
          </a:p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внимание!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9940" name="Picture 8" descr="64174931_1284819436_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08950" y="5949950"/>
            <a:ext cx="1035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64174933_1284819479_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40650" y="4797425"/>
            <a:ext cx="8905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0" descr="64174937_1284819516_0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033782">
            <a:off x="8108950" y="5229225"/>
            <a:ext cx="10350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 descr="64174939_1284819536_0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35825" y="4365625"/>
            <a:ext cx="8651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2" descr="64174953_1284819692_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19925" y="4581525"/>
            <a:ext cx="5302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3" descr="64174947_1284819647_0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3749614">
            <a:off x="6658769" y="4582319"/>
            <a:ext cx="5810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4" descr="64174949_1284819669_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10211828">
            <a:off x="6516688" y="4724400"/>
            <a:ext cx="431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6" descr="64176268_1284821551_2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67175" y="1196975"/>
            <a:ext cx="13239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7" descr="64174945_1284819629_0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8076180">
            <a:off x="6215062" y="4810126"/>
            <a:ext cx="295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8" descr="64174949_1284819669_1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-8121896">
            <a:off x="7234238" y="314325"/>
            <a:ext cx="8032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9" descr="64174935_1284819496_0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867400" y="5013325"/>
            <a:ext cx="288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User\Desktop\ДЛЯ КАТИ театр\DSC06384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800600" y="5105400"/>
            <a:ext cx="2286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1752600" y="4953000"/>
            <a:ext cx="2438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2115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</a:t>
            </a:r>
          </a:p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 театр </a:t>
            </a:r>
          </a:p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4724400"/>
            <a:ext cx="4038600" cy="72072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3 класс</a:t>
            </a:r>
          </a:p>
          <a:p>
            <a:pPr algn="ctr">
              <a:buNone/>
            </a:pPr>
            <a:r>
              <a:rPr lang="ru-RU" dirty="0" smtClean="0"/>
              <a:t>Кружок </a:t>
            </a:r>
          </a:p>
          <a:p>
            <a:pPr algn="ctr">
              <a:buNone/>
            </a:pPr>
            <a:r>
              <a:rPr lang="ru-RU" dirty="0" smtClean="0"/>
              <a:t>«Кукольный театр»</a:t>
            </a:r>
            <a:endParaRPr lang="ru-RU" dirty="0"/>
          </a:p>
        </p:txBody>
      </p:sp>
      <p:pic>
        <p:nvPicPr>
          <p:cNvPr id="44035" name="Picture 3" descr="C:\Users\User\Pictures\15112011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4572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Рамочка - Буратино и золотой ключик.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267200" y="2057400"/>
            <a:ext cx="37338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502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</a:t>
            </a:r>
          </a:p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 театр </a:t>
            </a:r>
          </a:p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5346700" cy="78483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МОУ«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Баргузинская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средняя 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общеобразовательная школа»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873203">
            <a:off x="992590" y="4895556"/>
            <a:ext cx="45456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Тема </a:t>
            </a:r>
          </a:p>
          <a:p>
            <a:pPr algn="ctr"/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работы</a:t>
            </a:r>
            <a:r>
              <a:rPr lang="ru-RU" sz="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:</a:t>
            </a:r>
            <a:endParaRPr lang="ru-RU" b="1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941395">
            <a:off x="7286847" y="4886882"/>
            <a:ext cx="182880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2011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год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524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ПРОБЛЕМА: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4495800" cy="4419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latin typeface="Monotype Corsiva" pitchFamily="66" charset="0"/>
              </a:rPr>
              <a:t>		</a:t>
            </a:r>
            <a:endParaRPr lang="ru-RU" sz="3600" b="1" smtClean="0">
              <a:latin typeface="Monotype Corsiva" pitchFamily="66" charset="0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8001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GCooperCyr" pitchFamily="34" charset="0"/>
              </a:rPr>
              <a:t>Актуальность данной темы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GCooperCyr" pitchFamily="34" charset="0"/>
            </a:endParaRPr>
          </a:p>
        </p:txBody>
      </p:sp>
      <p:sp>
        <p:nvSpPr>
          <p:cNvPr id="5126" name="WordArt 8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04800" y="15240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	</a:t>
            </a:r>
            <a:r>
              <a:rPr lang="ru-RU" sz="2400" b="1" i="1" dirty="0" smtClean="0">
                <a:latin typeface="+mn-lt"/>
              </a:rPr>
              <a:t>заключается в том, что в современном мире большее предпочтение отдаётся телевидению, компьютеру, всё меньше остаётся времени на общение друг с другом, даже в семье, порой, некогда заняться каким-то общим делом, не говоря уже о том, чтобы вместе сходить в кинотеатр, театр или на выставку. Проводя </a:t>
            </a:r>
            <a:r>
              <a:rPr lang="ru-RU" sz="2400" b="1" i="1" dirty="0">
                <a:latin typeface="+mn-lt"/>
              </a:rPr>
              <a:t>исследование, </a:t>
            </a:r>
            <a:r>
              <a:rPr lang="ru-RU" sz="2400" b="1" i="1" dirty="0" smtClean="0">
                <a:latin typeface="+mn-lt"/>
              </a:rPr>
              <a:t>я хочу </a:t>
            </a:r>
            <a:r>
              <a:rPr lang="ru-RU" sz="2400" b="1" i="1" dirty="0">
                <a:latin typeface="+mn-lt"/>
              </a:rPr>
              <a:t>призвать всех с почтение относиться к такому древнему искусству, как </a:t>
            </a:r>
            <a:r>
              <a:rPr lang="ru-RU" sz="2400" b="1" i="1" dirty="0" smtClean="0">
                <a:latin typeface="+mn-lt"/>
              </a:rPr>
              <a:t>театр, стараться как можно больше проводить время в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b="1" i="1" dirty="0" smtClean="0">
                <a:latin typeface="+mn-lt"/>
              </a:rPr>
              <a:t>                                                   семье.  </a:t>
            </a:r>
            <a:endParaRPr lang="ru-RU" sz="2400" b="1" i="1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6" descr="23120478c5c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1981200"/>
            <a:ext cx="36004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45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4267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latin typeface="Monotype Corsiva" pitchFamily="66" charset="0"/>
              </a:rPr>
              <a:t>	</a:t>
            </a:r>
            <a:r>
              <a:rPr lang="ru-RU" sz="4800" b="1" i="1" dirty="0" smtClean="0">
                <a:solidFill>
                  <a:srgbClr val="1406C6"/>
                </a:solidFill>
              </a:rPr>
              <a:t>Устроить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4800" b="1" i="1" dirty="0" smtClean="0">
                <a:solidFill>
                  <a:srgbClr val="1406C6"/>
                </a:solidFill>
              </a:rPr>
              <a:t> домашнее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4800" b="1" i="1" dirty="0" smtClean="0">
                <a:solidFill>
                  <a:srgbClr val="1406C6"/>
                </a:solidFill>
              </a:rPr>
              <a:t> кукольное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3600" b="1" i="1" dirty="0" smtClean="0">
                <a:solidFill>
                  <a:srgbClr val="1406C6"/>
                </a:solidFill>
              </a:rPr>
              <a:t>представление</a:t>
            </a:r>
            <a:endParaRPr lang="ru-RU" b="1" i="1" dirty="0" smtClean="0">
              <a:solidFill>
                <a:srgbClr val="1406C6"/>
              </a:solidFill>
              <a:latin typeface="Monotype Corsiva" pitchFamily="66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11188" y="765175"/>
            <a:ext cx="7313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GCooperCyr" pitchFamily="34" charset="0"/>
              </a:rPr>
              <a:t>Цель моей работы: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GCooperCyr" pitchFamily="34" charset="0"/>
            </a:endParaRPr>
          </a:p>
        </p:txBody>
      </p:sp>
      <p:pic>
        <p:nvPicPr>
          <p:cNvPr id="6150" name="Picture 8" descr="куклы 0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2057400"/>
            <a:ext cx="4495800" cy="4038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51" name="WordArt 9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773238"/>
            <a:ext cx="9144000" cy="71437"/>
            <a:chOff x="0" y="1117"/>
            <a:chExt cx="5760" cy="45"/>
          </a:xfrm>
        </p:grpSpPr>
        <p:sp>
          <p:nvSpPr>
            <p:cNvPr id="7175" name="Line 3"/>
            <p:cNvSpPr>
              <a:spLocks noChangeShapeType="1"/>
            </p:cNvSpPr>
            <p:nvPr/>
          </p:nvSpPr>
          <p:spPr bwMode="auto">
            <a:xfrm>
              <a:off x="0" y="1117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0" y="1162"/>
              <a:ext cx="57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495800" y="2209800"/>
            <a:ext cx="4478337" cy="4093428"/>
          </a:xfrm>
          <a:prstGeom prst="rect">
            <a:avLst/>
          </a:prstGeom>
          <a:ln>
            <a:solidFill>
              <a:srgbClr val="FF006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</a:rPr>
              <a:t>Узнать о истории театра кукол.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</a:rPr>
              <a:t>Выяснить, какие бывают куклы?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</a:rPr>
              <a:t>Познакомиться с кукольными героями разных народов.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</a:rPr>
              <a:t>Научиться мастерить куклы.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</a:rPr>
              <a:t>Провести мастер-класс по изготовлению театральной куклы.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</a:rPr>
              <a:t>Показать </a:t>
            </a:r>
            <a:r>
              <a:rPr lang="ru-RU" sz="2000" b="1" dirty="0">
                <a:solidFill>
                  <a:srgbClr val="FFFF00"/>
                </a:solidFill>
              </a:rPr>
              <a:t>театральную постановку.</a:t>
            </a:r>
          </a:p>
        </p:txBody>
      </p:sp>
      <p:sp>
        <p:nvSpPr>
          <p:cNvPr id="7173" name="WordArt 9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«Домашний театр кукол</a:t>
            </a:r>
            <a:r>
              <a:rPr lang="ru-RU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43418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GCooperCyr" pitchFamily="34" charset="0"/>
              </a:rPr>
              <a:t>Задачи: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GCooperCyr" pitchFamily="34" charset="0"/>
            </a:endParaRPr>
          </a:p>
        </p:txBody>
      </p:sp>
      <p:pic>
        <p:nvPicPr>
          <p:cNvPr id="11" name="Picture 5" descr="suchy_ja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371600"/>
            <a:ext cx="3871912" cy="527988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773238"/>
            <a:ext cx="9144000" cy="71437"/>
            <a:chOff x="0" y="1117"/>
            <a:chExt cx="5760" cy="45"/>
          </a:xfrm>
        </p:grpSpPr>
        <p:sp>
          <p:nvSpPr>
            <p:cNvPr id="8198" name="Line 3"/>
            <p:cNvSpPr>
              <a:spLocks noChangeShapeType="1"/>
            </p:cNvSpPr>
            <p:nvPr/>
          </p:nvSpPr>
          <p:spPr bwMode="auto">
            <a:xfrm>
              <a:off x="0" y="1162"/>
              <a:ext cx="576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Line 4"/>
            <p:cNvSpPr>
              <a:spLocks noChangeShapeType="1"/>
            </p:cNvSpPr>
            <p:nvPr/>
          </p:nvSpPr>
          <p:spPr bwMode="auto">
            <a:xfrm>
              <a:off x="0" y="1117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1000" y="20574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just"/>
            <a:r>
              <a:rPr lang="ru-RU" sz="2800" b="1" i="1" dirty="0" smtClean="0">
                <a:solidFill>
                  <a:srgbClr val="1406C6"/>
                </a:solidFill>
              </a:rPr>
              <a:t>Домашний </a:t>
            </a:r>
            <a:r>
              <a:rPr lang="ru-RU" sz="2800" b="1" i="1" dirty="0">
                <a:solidFill>
                  <a:srgbClr val="1406C6"/>
                </a:solidFill>
              </a:rPr>
              <a:t>кукольный театр – одно из средств сплочения </a:t>
            </a:r>
            <a:r>
              <a:rPr lang="ru-RU" sz="2800" b="1" i="1" dirty="0" smtClean="0">
                <a:solidFill>
                  <a:srgbClr val="1406C6"/>
                </a:solidFill>
              </a:rPr>
              <a:t>семьи.</a:t>
            </a:r>
            <a:endParaRPr lang="ru-RU" sz="2800" b="1" i="1" dirty="0">
              <a:solidFill>
                <a:srgbClr val="1406C6"/>
              </a:solidFill>
              <a:latin typeface="Arial" charset="0"/>
            </a:endParaRPr>
          </a:p>
        </p:txBody>
      </p:sp>
      <p:sp>
        <p:nvSpPr>
          <p:cNvPr id="8197" name="WordArt 9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"Волшебный мир кукол"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611188" y="765175"/>
            <a:ext cx="44942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GCooperCyr" pitchFamily="34" charset="0"/>
              </a:rPr>
              <a:t>Гипотеза: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GCooperCyr" pitchFamily="34" charset="0"/>
            </a:endParaRPr>
          </a:p>
        </p:txBody>
      </p:sp>
      <p:pic>
        <p:nvPicPr>
          <p:cNvPr id="1028" name="Picture 4" descr="E:\24189916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0" y="3048000"/>
            <a:ext cx="5410200" cy="3624834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739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1406C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кукольный</a:t>
            </a:r>
            <a:r>
              <a:rPr lang="ru-RU" sz="3600" i="1" kern="10" dirty="0" smtClean="0">
                <a:ln w="12700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i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1406C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театр</a:t>
            </a:r>
            <a:endParaRPr lang="ru-RU" sz="3600" i="1" kern="10" dirty="0">
              <a:ln w="12700">
                <a:noFill/>
                <a:round/>
                <a:headEnd/>
                <a:tailEnd/>
              </a:ln>
              <a:solidFill>
                <a:srgbClr val="1406C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9221" name="WordArt 11"/>
          <p:cNvSpPr>
            <a:spLocks noChangeArrowheads="1" noChangeShapeType="1" noTextEdit="1"/>
          </p:cNvSpPr>
          <p:nvPr/>
        </p:nvSpPr>
        <p:spPr bwMode="auto">
          <a:xfrm>
            <a:off x="4876800" y="260350"/>
            <a:ext cx="39433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"Волшебный мир кукол"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611188" y="765175"/>
            <a:ext cx="5789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GCooperCyr" pitchFamily="34" charset="0"/>
              </a:rPr>
              <a:t>Объект   исследования: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GCooperCyr" pitchFamily="34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5715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GCooperCyr" pitchFamily="34" charset="0"/>
              </a:rPr>
              <a:t>Предмет  исследования: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GCooperCyr" pitchFamily="34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762000" y="3505200"/>
            <a:ext cx="800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2700">
                  <a:noFill/>
                  <a:round/>
                  <a:headEnd/>
                  <a:tailEnd/>
                </a:ln>
                <a:solidFill>
                  <a:srgbClr val="1406C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т</a:t>
            </a:r>
            <a:r>
              <a:rPr lang="ru-RU" sz="3600" i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1406C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еатральная</a:t>
            </a:r>
            <a:r>
              <a:rPr lang="ru-RU" sz="3600" i="1" kern="10" dirty="0" smtClean="0">
                <a:ln w="12700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i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1406C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кукла</a:t>
            </a:r>
            <a:endParaRPr lang="ru-RU" sz="3600" i="1" kern="10" dirty="0">
              <a:ln w="12700">
                <a:noFill/>
                <a:round/>
                <a:headEnd/>
                <a:tailEnd/>
              </a:ln>
              <a:solidFill>
                <a:srgbClr val="1406C6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7" name="Picture 5" descr="Файл:SarTerem Прыгающая принцесса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71800" y="41719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наве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788</Words>
  <Application>Microsoft Office PowerPoint</Application>
  <PresentationFormat>Экран (4:3)</PresentationFormat>
  <Paragraphs>103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Занавес</vt:lpstr>
      <vt:lpstr>Исследовательская  работа  ученицы 3 «А» класса Посельской Екатерины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Практическая  значимость</vt:lpstr>
      <vt:lpstr>Слайд 12</vt:lpstr>
      <vt:lpstr>Результаты анкетирования</vt:lpstr>
      <vt:lpstr>Слайд 14</vt:lpstr>
      <vt:lpstr>Первый профессиональный российский кукольный театр был основан в Москве при Центральном доме художественного воспитания детей 16 сентября 1931 года.   </vt:lpstr>
      <vt:lpstr>Моя идея</vt:lpstr>
      <vt:lpstr>Делаем куклы своими руками</vt:lpstr>
      <vt:lpstr>Слайд 18</vt:lpstr>
      <vt:lpstr>Для первого спектакля выбрала одну из сказок для детей младшего возраста «Курочка Ряба»  </vt:lpstr>
      <vt:lpstr>Подготовка кукол и репетиция спектакля такой сказки не заняла много времени.  </vt:lpstr>
      <vt:lpstr>Кукольное  представление</vt:lpstr>
      <vt:lpstr>Несомненно, это помогло заинтересовать моих братишек, а быстрый результат положительно настроил их на дальнейшее продолжение наших совместных занятий.  </vt:lpstr>
      <vt:lpstr>Мастер – класс по изготовлению театральной куклы</vt:lpstr>
      <vt:lpstr>Вывод:</vt:lpstr>
      <vt:lpstr>Заключение: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77</cp:revision>
  <cp:lastPrinted>1601-01-01T00:00:00Z</cp:lastPrinted>
  <dcterms:created xsi:type="dcterms:W3CDTF">1601-01-01T00:00:00Z</dcterms:created>
  <dcterms:modified xsi:type="dcterms:W3CDTF">2011-12-09T14:02:40Z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