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90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47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58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30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494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28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98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29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27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02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30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1703817-5A55-42C4-8FFA-F256DF2C8268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570186"/>
          </a:xfrm>
        </p:spPr>
        <p:txBody>
          <a:bodyPr/>
          <a:lstStyle/>
          <a:p>
            <a:r>
              <a:rPr lang="ru-RU" sz="2800" i="1" dirty="0">
                <a:solidFill>
                  <a:srgbClr val="0070C0"/>
                </a:solidFill>
              </a:rPr>
              <a:t>Возрастные особенности</a:t>
            </a:r>
            <a:br>
              <a:rPr lang="ru-RU" sz="2800" i="1" dirty="0">
                <a:solidFill>
                  <a:srgbClr val="0070C0"/>
                </a:solidFill>
              </a:rPr>
            </a:br>
            <a:r>
              <a:rPr lang="ru-RU" sz="2800" i="1" dirty="0">
                <a:solidFill>
                  <a:srgbClr val="0070C0"/>
                </a:solidFill>
              </a:rPr>
              <a:t>детей 10-11 лет</a:t>
            </a:r>
            <a:br>
              <a:rPr lang="ru-RU" sz="2800" i="1" dirty="0">
                <a:solidFill>
                  <a:srgbClr val="0070C0"/>
                </a:solidFill>
              </a:rPr>
            </a:br>
            <a:endParaRPr lang="ru-RU" sz="2800" i="1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</p:spPr>
        <p:txBody>
          <a:bodyPr/>
          <a:lstStyle/>
          <a:p>
            <a:pPr lvl="0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Конец детства, период непосредственно предшествующий подростковому.</a:t>
            </a:r>
          </a:p>
          <a:p>
            <a:pPr lvl="0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Дети в основном уравновешены, спокойны</a:t>
            </a:r>
          </a:p>
          <a:p>
            <a:pPr lvl="0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Открыто и доверчиво относятся ко взрослым, признают их авторитет</a:t>
            </a:r>
          </a:p>
          <a:p>
            <a:pPr lvl="0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Ждут от учителей, родителей, взрослых помощи и поддержки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381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Обратите внимание, если Ваш ребёнок:</a:t>
            </a:r>
            <a:b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 письменных работах пропускает буквы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Не умеет применять правила, хотя знает их формулировки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 трудом решает задачи по математике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Плохо владеет умением пересказа текста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Невнимателен и рассеян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Неусидчив</a:t>
            </a:r>
          </a:p>
        </p:txBody>
      </p:sp>
    </p:spTree>
    <p:extLst>
      <p:ext uri="{BB962C8B-B14F-4D97-AF65-F5344CB8AC3E}">
        <p14:creationId xmlns:p14="http://schemas.microsoft.com/office/powerpoint/2010/main" val="48042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404813"/>
            <a:ext cx="8246244" cy="5721350"/>
          </a:xfrm>
        </p:spPr>
        <p:txBody>
          <a:bodyPr/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 трудом понимает объяснения учителя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Не умеет самостоятельно работать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Постоянно что-то где-то забывает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 трудом ориентируется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пространстве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(в том числе и в собственной тетради)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Испытывает страх перед уроками, учителем, контрольной работой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Часто меняет приятелей, ни с кем подолгу не дружит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Одинок.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84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dirty="0"/>
              <a:t>Виды </a:t>
            </a:r>
            <a:r>
              <a:rPr lang="ru-RU" sz="2800" i="1" dirty="0" err="1"/>
              <a:t>дезадаптации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lvl="0"/>
            <a:r>
              <a:rPr lang="ru-RU" sz="2400" b="1" dirty="0"/>
              <a:t>Интеллектуальная</a:t>
            </a:r>
            <a:r>
              <a:rPr lang="ru-RU" sz="2400" dirty="0"/>
              <a:t> – нарушение или отставание в развитии </a:t>
            </a:r>
            <a:r>
              <a:rPr lang="ru-RU" sz="2400" dirty="0" smtClean="0"/>
              <a:t>мышления</a:t>
            </a:r>
            <a:r>
              <a:rPr lang="ru-RU" sz="2400" dirty="0"/>
              <a:t> </a:t>
            </a:r>
          </a:p>
          <a:p>
            <a:pPr lvl="0"/>
            <a:r>
              <a:rPr lang="ru-RU" sz="2400" b="1" dirty="0"/>
              <a:t>Поведенческая</a:t>
            </a:r>
            <a:r>
              <a:rPr lang="ru-RU" sz="2400" dirty="0"/>
              <a:t> – несоответствие поведения ребёнка правовым и моральным нормам (агрессивность, асоциальное поведение</a:t>
            </a:r>
            <a:r>
              <a:rPr lang="ru-RU" sz="2400" dirty="0" smtClean="0"/>
              <a:t>)</a:t>
            </a:r>
            <a:r>
              <a:rPr lang="ru-RU" sz="2400" dirty="0"/>
              <a:t> </a:t>
            </a:r>
          </a:p>
          <a:p>
            <a:pPr lvl="0"/>
            <a:r>
              <a:rPr lang="ru-RU" sz="2400" b="1" dirty="0"/>
              <a:t>Коммуникативная</a:t>
            </a:r>
            <a:r>
              <a:rPr lang="ru-RU" sz="2400" dirty="0"/>
              <a:t> – затруднения в общении со сверстниками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/>
              <a:t> </a:t>
            </a:r>
            <a:r>
              <a:rPr lang="ru-RU" sz="2400" dirty="0" smtClean="0"/>
              <a:t>  </a:t>
            </a:r>
            <a:r>
              <a:rPr lang="ru-RU" sz="2400" b="1" dirty="0" smtClean="0"/>
              <a:t>Соматическая</a:t>
            </a:r>
            <a:r>
              <a:rPr lang="ru-RU" sz="2400" dirty="0" smtClean="0"/>
              <a:t> </a:t>
            </a:r>
            <a:r>
              <a:rPr lang="ru-RU" sz="2400" dirty="0"/>
              <a:t>– отклонения в здоровье ребёнка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/>
              <a:t> </a:t>
            </a:r>
            <a:r>
              <a:rPr lang="ru-RU" sz="2400" dirty="0" smtClean="0"/>
              <a:t>  </a:t>
            </a:r>
            <a:r>
              <a:rPr lang="ru-RU" sz="2400" b="1" dirty="0" smtClean="0"/>
              <a:t>Эмоциональная</a:t>
            </a:r>
            <a:r>
              <a:rPr lang="ru-RU" sz="2400" dirty="0" smtClean="0"/>
              <a:t> </a:t>
            </a:r>
            <a:r>
              <a:rPr lang="ru-RU" sz="2400" dirty="0"/>
              <a:t>–эмоциональные трудности, тревоги и переживания по поводу проблем в школе</a:t>
            </a:r>
          </a:p>
        </p:txBody>
      </p:sp>
    </p:spTree>
    <p:extLst>
      <p:ext uri="{BB962C8B-B14F-4D97-AF65-F5344CB8AC3E}">
        <p14:creationId xmlns:p14="http://schemas.microsoft.com/office/powerpoint/2010/main" val="391407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1143000"/>
          </a:xfrm>
        </p:spPr>
        <p:txBody>
          <a:bodyPr/>
          <a:lstStyle/>
          <a:p>
            <a:r>
              <a:rPr lang="ru-RU" sz="3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Признаки возникшей </a:t>
            </a:r>
            <a:r>
              <a:rPr lang="ru-RU" sz="32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дезадаптации</a:t>
            </a:r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712968" cy="5433467"/>
          </a:xfrm>
        </p:spPr>
        <p:txBody>
          <a:bodyPr/>
          <a:lstStyle/>
          <a:p>
            <a:pPr lvl="0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Усталый, утомлённый внешний вид ребёнка</a:t>
            </a:r>
          </a:p>
          <a:p>
            <a:pPr lvl="0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Его нежелание делиться своими впечатлениями о проведённом дне</a:t>
            </a:r>
          </a:p>
          <a:p>
            <a:pPr lvl="0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Стремление отвлечь взрослого от школьных событий, переключить внимание на другие темы</a:t>
            </a:r>
          </a:p>
          <a:p>
            <a:pPr lvl="0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Нежелание выполнять домашние задания</a:t>
            </a:r>
          </a:p>
          <a:p>
            <a:pPr lvl="0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Негативные характеристики в адрес школы, учителя, одноклассников</a:t>
            </a:r>
          </a:p>
          <a:p>
            <a:pPr lvl="0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Жалобы на те или иные события, связанные со школой</a:t>
            </a:r>
          </a:p>
          <a:p>
            <a:pPr lvl="0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Беспокойный сон</a:t>
            </a:r>
          </a:p>
          <a:p>
            <a:pPr lvl="0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Трудности утреннего пробуждения, вялость</a:t>
            </a:r>
          </a:p>
          <a:p>
            <a:pPr lvl="0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Постоянные жалобы на плохое самочувствие.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6486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solidFill>
                  <a:srgbClr val="0070C0"/>
                </a:solidFill>
              </a:rPr>
              <a:t>Памятка для родителей</a:t>
            </a:r>
            <a:r>
              <a:rPr lang="ru-RU" i="1" dirty="0">
                <a:solidFill>
                  <a:srgbClr val="C00000"/>
                </a:solidFill>
              </a:rPr>
              <a:t/>
            </a:r>
            <a:br>
              <a:rPr lang="ru-RU" i="1" dirty="0">
                <a:solidFill>
                  <a:srgbClr val="C00000"/>
                </a:solidFill>
              </a:rPr>
            </a:b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lvl="0"/>
            <a:r>
              <a:rPr lang="ru-RU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Старайтесь говорить со своим ребенком открыто и откровенно на самые деликатные темы.</a:t>
            </a:r>
          </a:p>
          <a:p>
            <a:pPr lvl="0"/>
            <a:r>
              <a:rPr lang="ru-RU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Опасайтесь получения вашим ребенком информации из чужих уст.</a:t>
            </a:r>
          </a:p>
          <a:p>
            <a:pPr lvl="0"/>
            <a:r>
              <a:rPr lang="ru-RU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Рассказывайте о своих переживаниях в том возрасте, в котором сейчас ваши дети.</a:t>
            </a:r>
          </a:p>
          <a:p>
            <a:pPr lvl="0"/>
            <a:r>
              <a:rPr lang="ru-RU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Будьте открыты для общения с ребенком, даже если Вы чего-то не знаете или в чем-то сомневаетесь, не стесняйтесь сказать ему об этом</a:t>
            </a:r>
            <a:r>
              <a:rPr lang="ru-RU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707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332656"/>
            <a:ext cx="7452940" cy="5904632"/>
          </a:xfrm>
        </p:spPr>
        <p:txBody>
          <a:bodyPr/>
          <a:lstStyle/>
          <a:p>
            <a:pPr algn="l"/>
            <a:r>
              <a:rPr lang="ru-RU" dirty="0">
                <a:latin typeface="Times New Roman" pitchFamily="18" charset="0"/>
                <a:cs typeface="Times New Roman" pitchFamily="18" charset="0"/>
              </a:rPr>
              <a:t>Не высказывайтесь негативно о тех переживаниях, которые были связаны с вашим взрослением. Ребенок будет их переживать с вашей позиции и воспринимать так, как воспринимали Вы.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Постарайтесь сделать так, чтобы ваши дети не воспринимали сексуальные отношения как нечто грязное и постыдное. От этого во многом зависит их физиологическое взросление.</a:t>
            </a:r>
            <a:endParaRPr lang="ru-RU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период полового созревания мальчикам особенно важно получать поддержку и одобрение со стороны мам, а девочкам - со стороны пап.</a:t>
            </a:r>
            <a:endParaRPr lang="ru-RU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Проявляйте ласку к своим детям, демонстрируйте им свою любовь.</a:t>
            </a:r>
            <a:endParaRPr lang="ru-RU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Будьте особенно внимательны и наблюдательны, обращайте внимание на любые изменения в поведении своего ребенка.</a:t>
            </a:r>
            <a:endParaRPr lang="ru-RU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Старайтесь защитить своего ребенка всеми возможными средствами, если он в этом нуждается.</a:t>
            </a:r>
            <a:endParaRPr lang="ru-RU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80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0070C0"/>
                </a:solidFill>
              </a:rPr>
              <a:t>Функции родителей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Стать источником эмоционального тепла и поддержки (0-3 года),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Быть властью, высшей инстанцией, распорядителем благ (3-7 лет),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Быть образцом, идеалом для подражания (8-11 лет),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Оказаться другом и советчиком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37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84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>
                <a:solidFill>
                  <a:srgbClr val="0070C0"/>
                </a:solidFill>
              </a:rPr>
              <a:t>Психологические особенности  подростка</a:t>
            </a:r>
            <a:r>
              <a:rPr lang="ru-RU" sz="2800" i="1" dirty="0">
                <a:solidFill>
                  <a:srgbClr val="0070C0"/>
                </a:solidFill>
              </a:rPr>
              <a:t/>
            </a:r>
            <a:br>
              <a:rPr lang="ru-RU" sz="2800" i="1" dirty="0">
                <a:solidFill>
                  <a:srgbClr val="0070C0"/>
                </a:solidFill>
              </a:rPr>
            </a:br>
            <a:endParaRPr lang="ru-RU" sz="2800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Негативные проявления</a:t>
            </a:r>
          </a:p>
          <a:p>
            <a:pPr marL="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Дисгармоничность в строении личности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Свертывание прежде установившейся системы интересов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ребенка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Протестующий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характер его проявления по отношению ко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взрослым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01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solidFill>
                  <a:srgbClr val="0070C0"/>
                </a:solidFill>
              </a:rPr>
              <a:t>Положительные факторы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/>
              <a:t> </a:t>
            </a:r>
            <a:r>
              <a:rPr lang="ru-RU" dirty="0" smtClean="0"/>
              <a:t>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Возрастает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самостоятельность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ребенка.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Более разнообразным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содержательными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становятся 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отношения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 другими детьми 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взрослыми.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Значительно расширяется сфера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деятельности.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03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solidFill>
                  <a:srgbClr val="0070C0"/>
                </a:solidFill>
              </a:rPr>
              <a:t>Данные статистики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Подростковый возраст характеризуется высоким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уровнем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тревожности, озабоченности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неудовлетворенности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своей внешностью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своими физическими характеристиками.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861048"/>
            <a:ext cx="323850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96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1560" y="476672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30% мальчиков и 20% девочек в возрасте 11-12 лет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испытывают беспокойство по поводу своего роста.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1560" y="1772816"/>
            <a:ext cx="777686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60% девочек этого возраста испытывают беспокойство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поводу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лишнего веса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действительности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лишь 16%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 этого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числа склонны к ожирению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тучности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1560" y="2690336"/>
            <a:ext cx="777686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endParaRPr lang="ru-RU" sz="2000" dirty="0" smtClean="0"/>
          </a:p>
          <a:p>
            <a:pPr lvl="0" fontAlgn="base"/>
            <a:endParaRPr lang="ru-RU" sz="2000" dirty="0" smtClean="0"/>
          </a:p>
          <a:p>
            <a:pPr lvl="0" fontAlgn="base"/>
            <a:endParaRPr lang="ru-RU" sz="2400" dirty="0"/>
          </a:p>
          <a:p>
            <a:pPr lvl="0" fontAlgn="base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Мальчики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девочки, достигшие раньше других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физической зрелости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обладают более высоким статусом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детском  коллективе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наоборот.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42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32656"/>
            <a:ext cx="59584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ru-RU" dirty="0"/>
              <a:t>По материалам статистики, опыт первой влюбленности девочек – 11лет – 60%, опыт первой влюбленности мальчиков – 13 лет.</a:t>
            </a:r>
            <a:br>
              <a:rPr lang="ru-RU" dirty="0"/>
            </a:br>
            <a:r>
              <a:rPr lang="ru-RU" dirty="0"/>
              <a:t> </a:t>
            </a:r>
            <a:endParaRPr lang="ru-RU" dirty="0"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2123727" y="4285219"/>
            <a:ext cx="67687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ru-RU" dirty="0"/>
              <a:t>В этот период времени девочки больше стремятся к личной свободе и независимости. Начиная с 11 лет увеличивается конфликтность подростков.</a:t>
            </a:r>
            <a:endParaRPr lang="ru-RU" dirty="0" smtClean="0">
              <a:effectLst/>
            </a:endParaRPr>
          </a:p>
          <a:p>
            <a:pPr fontAlgn="base"/>
            <a:r>
              <a:rPr lang="ru-RU" dirty="0"/>
              <a:t> </a:t>
            </a:r>
          </a:p>
        </p:txBody>
      </p:sp>
      <p:pic>
        <p:nvPicPr>
          <p:cNvPr id="2052" name="Picture 4" descr="http://im5-tub-ru.yandex.net/i?id=551759005-28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09212"/>
            <a:ext cx="3927937" cy="29415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88911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476672"/>
            <a:ext cx="5022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ru-RU" dirty="0"/>
              <a:t>Большинство детей в этот период времени отдаляются от родителей, предпочитая группу сверстников.</a:t>
            </a:r>
            <a:endParaRPr lang="ru-RU" dirty="0" smtClean="0">
              <a:effectLst/>
            </a:endParaRPr>
          </a:p>
          <a:p>
            <a:pPr fontAlgn="base"/>
            <a:r>
              <a:rPr lang="ru-RU" dirty="0"/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916832"/>
            <a:ext cx="6462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ru-RU" dirty="0"/>
              <a:t>Школьная </a:t>
            </a:r>
            <a:r>
              <a:rPr lang="ru-RU" dirty="0" err="1"/>
              <a:t>дезадаптация</a:t>
            </a:r>
            <a:r>
              <a:rPr lang="ru-RU" dirty="0"/>
              <a:t> встречается у подростков чаще, чем в другом возрасте – в 18-20% случаев по сравнению с 5-8% в начальной школе (по данным В.В. Гроховского)</a:t>
            </a:r>
            <a:endParaRPr lang="ru-RU" dirty="0">
              <a:effectLst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7" y="2905944"/>
            <a:ext cx="4829175" cy="2857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76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Школьные проблемы и трудности, возникающие при переходе на следующую ступень обучения</a:t>
            </a:r>
            <a:br>
              <a:rPr lang="ru-RU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Увеличивается количество учителей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у каждого свои требования.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Учителя основной школы часто не делают различий между пятиклассниками и десятиклассниками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Разная оценка и соответственно разное отношение учителей создают ещё большую неопределённость для ребёнка.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02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67687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Уроки проводятся в разных кабинетах.</a:t>
            </a:r>
            <a:endParaRPr lang="ru-RU" sz="2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Может меняться состав коллектива.</a:t>
            </a:r>
            <a:endParaRPr lang="ru-RU" sz="2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первой четверти пятого класса оценки по основным предметам могут быть на бал ниже выпускных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st9.babyboomers.ru/on-line/i/C55E164B-3590-42E5-8C92-F3EF8E61C8D1/add-34b_1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00" y="3138371"/>
            <a:ext cx="3352800" cy="25527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77430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Другая 1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5A58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677</Words>
  <Application>Microsoft Office PowerPoint</Application>
  <PresentationFormat>Экран (4:3)</PresentationFormat>
  <Paragraphs>89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Diseño predeterminado</vt:lpstr>
      <vt:lpstr>Возрастные особенности детей 10-11 лет </vt:lpstr>
      <vt:lpstr>Психологические особенности  подростка </vt:lpstr>
      <vt:lpstr>Положительные факторы </vt:lpstr>
      <vt:lpstr>Данные статистики </vt:lpstr>
      <vt:lpstr>Презентация PowerPoint</vt:lpstr>
      <vt:lpstr>Презентация PowerPoint</vt:lpstr>
      <vt:lpstr>Презентация PowerPoint</vt:lpstr>
      <vt:lpstr>Школьные проблемы и трудности, возникающие при переходе на следующую ступень обучения </vt:lpstr>
      <vt:lpstr>Презентация PowerPoint</vt:lpstr>
      <vt:lpstr>Обратите внимание, если Ваш ребёнок: </vt:lpstr>
      <vt:lpstr>Презентация PowerPoint</vt:lpstr>
      <vt:lpstr>Виды дезадаптации </vt:lpstr>
      <vt:lpstr>Признаки возникшей дезадаптации </vt:lpstr>
      <vt:lpstr>Памятка для родителей </vt:lpstr>
      <vt:lpstr>Не высказывайтесь негативно о тех переживаниях, которые были связаны с вашим взрослением. Ребенок будет их переживать с вашей позиции и воспринимать так, как воспринимали Вы. </vt:lpstr>
      <vt:lpstr>Презентация PowerPoint</vt:lpstr>
      <vt:lpstr>Функции родителей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особенности детей 10-11 лет</dc:title>
  <dc:creator>admin</dc:creator>
  <cp:lastModifiedBy>admin</cp:lastModifiedBy>
  <cp:revision>9</cp:revision>
  <dcterms:created xsi:type="dcterms:W3CDTF">2013-03-13T04:24:48Z</dcterms:created>
  <dcterms:modified xsi:type="dcterms:W3CDTF">2013-03-13T06:13:31Z</dcterms:modified>
</cp:coreProperties>
</file>