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594" y="-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8900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4471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95836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963009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36494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232850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089831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429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42753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60283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23035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cambiar el estilo de título	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B1703817-5A55-42C4-8FFA-F256DF2C8268}" type="datetimeFigureOut">
              <a:rPr lang="ru-RU" smtClean="0"/>
              <a:t>13.03.2013</a:t>
            </a:fld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889E0C3-707B-495C-A91F-7D7F8D42A7BD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570186"/>
          </a:xfrm>
        </p:spPr>
        <p:txBody>
          <a:bodyPr/>
          <a:lstStyle/>
          <a:p>
            <a:r>
              <a:rPr lang="ru-RU" sz="2800" i="1" dirty="0">
                <a:solidFill>
                  <a:srgbClr val="0070C0"/>
                </a:solidFill>
              </a:rPr>
              <a:t>Возрастные особенности</a:t>
            </a:r>
            <a:br>
              <a:rPr lang="ru-RU" sz="2800" i="1" dirty="0">
                <a:solidFill>
                  <a:srgbClr val="0070C0"/>
                </a:solidFill>
              </a:rPr>
            </a:br>
            <a:r>
              <a:rPr lang="ru-RU" sz="2800" i="1" dirty="0">
                <a:solidFill>
                  <a:srgbClr val="0070C0"/>
                </a:solidFill>
              </a:rPr>
              <a:t>детей 10-11 лет</a:t>
            </a:r>
            <a:br>
              <a:rPr lang="ru-RU" sz="2800" i="1" dirty="0">
                <a:solidFill>
                  <a:srgbClr val="0070C0"/>
                </a:solidFill>
              </a:rPr>
            </a:br>
            <a:endParaRPr lang="ru-RU" sz="2800" i="1" dirty="0">
              <a:solidFill>
                <a:srgbClr val="0070C0"/>
              </a:solidFill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989040"/>
          </a:xfrm>
        </p:spPr>
        <p:txBody>
          <a:bodyPr/>
          <a:lstStyle/>
          <a:p>
            <a:pPr lvl="0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Конец детства, период непосредственно предшествующий подростковому.</a:t>
            </a:r>
          </a:p>
          <a:p>
            <a:pPr lvl="0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Дети в основном уравновешены, спокойны</a:t>
            </a:r>
          </a:p>
          <a:p>
            <a:pPr lvl="0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Открыто и доверчиво относятся ко взрослым, признают их авторитет</a:t>
            </a:r>
          </a:p>
          <a:p>
            <a:pPr lvl="0"/>
            <a:r>
              <a:rPr lang="ru-RU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Ждут от учителей, родителей, взрослых помощи и поддержки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03818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Обратите внимание, если Ваш ребёнок:</a:t>
            </a:r>
            <a:br>
              <a:rPr lang="ru-RU" sz="36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В письменных работах пропускает буквы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Не умеет применять правила, хотя знает их формулировки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 трудом решает задачи по математике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Плохо владеет умением пересказа текста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Невнимателен и рассеян</a:t>
            </a:r>
          </a:p>
          <a:p>
            <a:r>
              <a:rPr lang="ru-RU" dirty="0">
                <a:latin typeface="Times New Roman" pitchFamily="18" charset="0"/>
                <a:cs typeface="Times New Roman" pitchFamily="18" charset="0"/>
              </a:rPr>
              <a:t>Неусидчив</a:t>
            </a:r>
          </a:p>
        </p:txBody>
      </p:sp>
    </p:spTree>
    <p:extLst>
      <p:ext uri="{BB962C8B-B14F-4D97-AF65-F5344CB8AC3E}">
        <p14:creationId xmlns:p14="http://schemas.microsoft.com/office/powerpoint/2010/main" val="4804220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4294967295"/>
          </p:nvPr>
        </p:nvSpPr>
        <p:spPr>
          <a:xfrm>
            <a:off x="467544" y="404813"/>
            <a:ext cx="8246244" cy="5721350"/>
          </a:xfrm>
        </p:spPr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 трудом понимает объяснения учителя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Не умеет самостоятельно работать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Постоянно что-то где-то забывает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 трудом ориентируется в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пространстве</a:t>
            </a:r>
          </a:p>
          <a:p>
            <a:pPr lvl="0"/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(в том числе и в собственной тетради)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Испытывает страх перед уроками, учителем, контрольной работой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Часто меняет приятелей, ни с кем подолгу не дружит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Одинок.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40847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dirty="0"/>
              <a:t>Виды </a:t>
            </a:r>
            <a:r>
              <a:rPr lang="ru-RU" sz="2800" i="1" dirty="0" err="1"/>
              <a:t>дезадаптации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pPr lvl="0"/>
            <a:r>
              <a:rPr lang="ru-RU" sz="2400" b="1" dirty="0"/>
              <a:t>Интеллектуальная</a:t>
            </a:r>
            <a:r>
              <a:rPr lang="ru-RU" sz="2400" dirty="0"/>
              <a:t> – нарушение или отставание в развитии </a:t>
            </a:r>
            <a:r>
              <a:rPr lang="ru-RU" sz="2400" dirty="0" smtClean="0"/>
              <a:t>мышления</a:t>
            </a:r>
            <a:r>
              <a:rPr lang="ru-RU" sz="2400" dirty="0"/>
              <a:t> </a:t>
            </a:r>
          </a:p>
          <a:p>
            <a:pPr lvl="0"/>
            <a:r>
              <a:rPr lang="ru-RU" sz="2400" b="1" dirty="0"/>
              <a:t>Поведенческая</a:t>
            </a:r>
            <a:r>
              <a:rPr lang="ru-RU" sz="2400" dirty="0"/>
              <a:t> – несоответствие поведения ребёнка правовым и моральным нормам (агрессивность, асоциальное поведение</a:t>
            </a:r>
            <a:r>
              <a:rPr lang="ru-RU" sz="2400" dirty="0" smtClean="0"/>
              <a:t>)</a:t>
            </a:r>
            <a:r>
              <a:rPr lang="ru-RU" sz="2400" dirty="0"/>
              <a:t> </a:t>
            </a:r>
          </a:p>
          <a:p>
            <a:pPr lvl="0"/>
            <a:r>
              <a:rPr lang="ru-RU" sz="2400" b="1" dirty="0"/>
              <a:t>Коммуникативная</a:t>
            </a:r>
            <a:r>
              <a:rPr lang="ru-RU" sz="2400" dirty="0"/>
              <a:t> – затруднения в общении со сверстниками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 </a:t>
            </a:r>
            <a:r>
              <a:rPr lang="ru-RU" sz="2400" dirty="0" smtClean="0"/>
              <a:t>  </a:t>
            </a:r>
            <a:r>
              <a:rPr lang="ru-RU" sz="2400" b="1" dirty="0" smtClean="0"/>
              <a:t>Соматическая</a:t>
            </a:r>
            <a:r>
              <a:rPr lang="ru-RU" sz="2400" dirty="0" smtClean="0"/>
              <a:t> </a:t>
            </a:r>
            <a:r>
              <a:rPr lang="ru-RU" sz="2400" dirty="0"/>
              <a:t>– отклонения в здоровье ребёнка</a:t>
            </a:r>
          </a:p>
          <a:p>
            <a:pPr>
              <a:buFont typeface="Arial" pitchFamily="34" charset="0"/>
              <a:buChar char="•"/>
            </a:pPr>
            <a:r>
              <a:rPr lang="ru-RU" sz="2400" dirty="0"/>
              <a:t> </a:t>
            </a:r>
            <a:r>
              <a:rPr lang="ru-RU" sz="2400" dirty="0" smtClean="0"/>
              <a:t>  </a:t>
            </a:r>
            <a:r>
              <a:rPr lang="ru-RU" sz="2400" b="1" dirty="0" smtClean="0"/>
              <a:t>Эмоциональная</a:t>
            </a:r>
            <a:r>
              <a:rPr lang="ru-RU" sz="2400" dirty="0" smtClean="0"/>
              <a:t> </a:t>
            </a:r>
            <a:r>
              <a:rPr lang="ru-RU" sz="2400" dirty="0"/>
              <a:t>–эмоциональные трудности, тревоги и переживания по поводу проблем в школе</a:t>
            </a:r>
          </a:p>
        </p:txBody>
      </p:sp>
    </p:spTree>
    <p:extLst>
      <p:ext uri="{BB962C8B-B14F-4D97-AF65-F5344CB8AC3E}">
        <p14:creationId xmlns:p14="http://schemas.microsoft.com/office/powerpoint/2010/main" val="3914072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8229600" cy="1143000"/>
          </a:xfrm>
        </p:spPr>
        <p:txBody>
          <a:bodyPr/>
          <a:lstStyle/>
          <a:p>
            <a:r>
              <a:rPr lang="ru-RU" sz="32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Признаки возникшей </a:t>
            </a:r>
            <a:r>
              <a:rPr lang="ru-RU" sz="3200" i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дезадаптации</a:t>
            </a:r>
            <a: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3200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692696"/>
            <a:ext cx="8712968" cy="5433467"/>
          </a:xfrm>
        </p:spPr>
        <p:txBody>
          <a:bodyPr/>
          <a:lstStyle/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Усталый, утомлённый внешний вид ребёнка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Его нежелание делиться своими впечатлениями о проведённом дне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Стремление отвлечь взрослого от школьных событий, переключить внимание на другие темы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Нежелание выполнять домашние задания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Негативные характеристики в адрес школы, учителя, одноклассников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Жалобы на те или иные события, связанные со школой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Беспокойный сон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Трудности утреннего пробуждения, вялость</a:t>
            </a:r>
          </a:p>
          <a:p>
            <a:pPr lvl="0"/>
            <a:r>
              <a:rPr lang="ru-RU" sz="2400" dirty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Постоянные жалобы на плохое самочувствие.</a:t>
            </a:r>
          </a:p>
          <a:p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64865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0070C0"/>
                </a:solidFill>
              </a:rPr>
              <a:t>Памятка для родителей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 lvl="0"/>
            <a:r>
              <a:rPr lang="ru-RU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Старайтесь говорить со своим ребенком открыто и откровенно на самые деликатные темы.</a:t>
            </a:r>
          </a:p>
          <a:p>
            <a:pPr lvl="0"/>
            <a:r>
              <a:rPr lang="ru-RU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Опасайтесь получения вашим ребенком информации из чужих уст.</a:t>
            </a:r>
          </a:p>
          <a:p>
            <a:pPr lvl="0"/>
            <a:r>
              <a:rPr lang="ru-RU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Рассказывайте о своих переживаниях в том возрасте, в котором сейчас ваши дети.</a:t>
            </a:r>
          </a:p>
          <a:p>
            <a:pPr lvl="0"/>
            <a:r>
              <a:rPr lang="ru-RU" sz="2800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Будьте открыты для общения с ребенком, даже если Вы чего-то не знаете или в чем-то сомневаетесь, не стесняйтесь сказать ему об этом</a:t>
            </a:r>
            <a:r>
              <a:rPr lang="ru-RU" dirty="0">
                <a:solidFill>
                  <a:schemeClr val="tx1">
                    <a:lumMod val="90000"/>
                    <a:lumOff val="10000"/>
                  </a:schemeClr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470703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611560" y="332656"/>
            <a:ext cx="7452940" cy="5904632"/>
          </a:xfrm>
        </p:spPr>
        <p:txBody>
          <a:bodyPr/>
          <a:lstStyle/>
          <a:p>
            <a:pPr algn="l"/>
            <a:r>
              <a:rPr lang="ru-RU" dirty="0">
                <a:latin typeface="Times New Roman" pitchFamily="18" charset="0"/>
                <a:cs typeface="Times New Roman" pitchFamily="18" charset="0"/>
              </a:rPr>
              <a:t>Не высказывайтесь негативно о тех переживаниях, которые были связаны с вашим взрослением. Ребенок будет их переживать с вашей позиции и воспринимать так, как воспринимали Вы.</a:t>
            </a:r>
            <a:br>
              <a:rPr lang="ru-RU" dirty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0249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95536" y="332656"/>
            <a:ext cx="8208912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Постарайтесь сделать так, чтобы ваши дети не воспринимали сексуальные отношения как нечто грязное и постыдное. От этого во многом зависит их физиологическое взросление.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В период полового созревания мальчикам особенно важно получать поддержку и одобрение со стороны мам, а девочкам - со стороны пап.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Проявляйте ласку к своим детям, демонстрируйте им свою любовь.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Будьте особенно внимательны и наблюдательны, обращайте внимание на любые изменения в поведении своего ребенка.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Старайтесь защитить своего ребенка всеми возможными средствами, если он в этом нуждается.</a:t>
            </a:r>
            <a:endParaRPr lang="ru-RU" sz="24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5809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0070C0"/>
                </a:solidFill>
              </a:rPr>
              <a:t>Функции родителей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Стать источником эмоционального тепла и поддержки (0-3 года),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Быть властью, высшей инстанцией, распорядителем благ (3-7 лет),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Быть образцом, идеалом для подражания (8-11 лет),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Оказаться другом и советчиком</a:t>
            </a:r>
            <a:r>
              <a:rPr lang="ru-RU" dirty="0"/>
              <a:t>.</a:t>
            </a:r>
          </a:p>
          <a:p>
            <a:pPr marL="0" indent="0"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6377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6841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b="1" i="1" dirty="0">
                <a:solidFill>
                  <a:srgbClr val="0070C0"/>
                </a:solidFill>
              </a:rPr>
              <a:t>Психологические особенности  подростка</a:t>
            </a:r>
            <a:r>
              <a:rPr lang="ru-RU" sz="2800" i="1" dirty="0">
                <a:solidFill>
                  <a:srgbClr val="0070C0"/>
                </a:solidFill>
              </a:rPr>
              <a:t/>
            </a:r>
            <a:br>
              <a:rPr lang="ru-RU" sz="2800" i="1" dirty="0">
                <a:solidFill>
                  <a:srgbClr val="0070C0"/>
                </a:solidFill>
              </a:rPr>
            </a:br>
            <a:endParaRPr lang="ru-RU" sz="2800" i="1" dirty="0">
              <a:solidFill>
                <a:srgbClr val="0070C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Негативные проявления</a:t>
            </a:r>
          </a:p>
          <a:p>
            <a:pPr marL="0" indent="0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Дисгармоничность в строении личности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Свертывание прежде установившейся системы интересов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ребенка</a:t>
            </a:r>
          </a:p>
          <a:p>
            <a:pPr lvl="0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Протестующий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характер его проявления по отношению ко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взрослым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00103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0070C0"/>
                </a:solidFill>
              </a:rPr>
              <a:t>Положительные факторы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ru-RU" dirty="0"/>
              <a:t> </a:t>
            </a:r>
            <a:r>
              <a:rPr lang="ru-RU" dirty="0" smtClean="0"/>
              <a:t> 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Возрастает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самостоятельность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ребенка.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Более разнообразным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и содержательными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становятся </a:t>
            </a:r>
            <a:br>
              <a:rPr lang="ru-RU" sz="3600" dirty="0">
                <a:latin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отношения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 другими детьми и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взрослыми.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Значительно расширяется сфера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деятельности.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120360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>
                <a:solidFill>
                  <a:srgbClr val="0070C0"/>
                </a:solidFill>
              </a:rPr>
              <a:t>Данные статистики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Подростковый возраст характеризуется высоким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уровнем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тревожности, озабоченности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неудовлетворенности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своей внешностью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своими физическими характеристиками.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3861048"/>
            <a:ext cx="3238500" cy="2152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64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611560" y="476672"/>
            <a:ext cx="7992888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30% мальчиков и 20% девочек в возрасте 11-12 лет</a:t>
            </a:r>
            <a:br>
              <a:rPr lang="ru-RU" sz="2800" dirty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 испытывают беспокойство по поводу своего роста.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611560" y="1772816"/>
            <a:ext cx="7776864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60% девочек этого возраста испытывают беспокойство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 поводу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лишнего веса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действительности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лишь 16%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 этого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числа склонны к ожирению 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тучности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  <a:p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11560" y="2690336"/>
            <a:ext cx="7776864" cy="27392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endParaRPr lang="ru-RU" sz="2000" dirty="0" smtClean="0"/>
          </a:p>
          <a:p>
            <a:pPr lvl="0" fontAlgn="base"/>
            <a:endParaRPr lang="ru-RU" sz="2000" dirty="0" smtClean="0"/>
          </a:p>
          <a:p>
            <a:pPr lvl="0" fontAlgn="base"/>
            <a:endParaRPr lang="ru-RU" sz="2400" dirty="0"/>
          </a:p>
          <a:p>
            <a:pPr lvl="0" fontAlgn="base"/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Мальчики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девочки, достигшие раньше других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физической зрелости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обладают более высоким статусом 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детском  коллективе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и наоборот.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9420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99592" y="332656"/>
            <a:ext cx="595840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По материалам статистики, опыт первой влюбленности девочек – 11лет – 60%, опыт первой влюбленности мальчиков – 13 лет.</a:t>
            </a:r>
            <a:br>
              <a:rPr lang="ru-RU" dirty="0"/>
            </a:br>
            <a:r>
              <a:rPr lang="ru-RU" dirty="0"/>
              <a:t> </a:t>
            </a:r>
            <a:endParaRPr lang="ru-RU" dirty="0">
              <a:effectLst/>
            </a:endParaRPr>
          </a:p>
        </p:txBody>
      </p:sp>
      <p:sp>
        <p:nvSpPr>
          <p:cNvPr id="3" name="Прямоугольник 2"/>
          <p:cNvSpPr/>
          <p:nvPr/>
        </p:nvSpPr>
        <p:spPr>
          <a:xfrm rot="10800000" flipV="1">
            <a:off x="2123727" y="4285219"/>
            <a:ext cx="67687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В этот период времени девочки больше стремятся к личной свободе и независимости. Начиная с 11 лет увеличивается конфликтность подростков.</a:t>
            </a:r>
            <a:endParaRPr lang="ru-RU" dirty="0" smtClean="0">
              <a:effectLst/>
            </a:endParaRPr>
          </a:p>
          <a:p>
            <a:pPr fontAlgn="base"/>
            <a:r>
              <a:rPr lang="ru-RU" dirty="0"/>
              <a:t> </a:t>
            </a:r>
          </a:p>
        </p:txBody>
      </p:sp>
      <p:pic>
        <p:nvPicPr>
          <p:cNvPr id="2052" name="Picture 4" descr="http://im5-tub-ru.yandex.net/i?id=551759005-28-72&amp;n=2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209212"/>
            <a:ext cx="3927937" cy="2941589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/>
        </p:spPr>
      </p:pic>
    </p:spTree>
    <p:extLst>
      <p:ext uri="{BB962C8B-B14F-4D97-AF65-F5344CB8AC3E}">
        <p14:creationId xmlns:p14="http://schemas.microsoft.com/office/powerpoint/2010/main" val="28891185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35696" y="476672"/>
            <a:ext cx="502230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Большинство детей в этот период времени отдаляются от родителей, предпочитая группу сверстников.</a:t>
            </a:r>
            <a:endParaRPr lang="ru-RU" dirty="0" smtClean="0">
              <a:effectLst/>
            </a:endParaRPr>
          </a:p>
          <a:p>
            <a:pPr fontAlgn="base"/>
            <a:r>
              <a:rPr lang="ru-RU" dirty="0"/>
              <a:t> 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1916832"/>
            <a:ext cx="646246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dirty="0"/>
              <a:t>Школьная </a:t>
            </a:r>
            <a:r>
              <a:rPr lang="ru-RU" dirty="0" err="1"/>
              <a:t>дезадаптация</a:t>
            </a:r>
            <a:r>
              <a:rPr lang="ru-RU" dirty="0"/>
              <a:t> встречается у подростков чаще, чем в другом возрасте – в 18-20% случаев по сравнению с 5-8% в начальной школе (по данным В.В. Гроховского)</a:t>
            </a:r>
            <a:endParaRPr lang="ru-RU" dirty="0">
              <a:effectLst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3927" y="2905944"/>
            <a:ext cx="4829175" cy="285750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7761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Школьные проблемы и трудности, возникающие при переходе на следующую ступень обучения</a:t>
            </a:r>
            <a:br>
              <a:rPr lang="ru-RU" sz="2800" i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800" i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Увеличивается количество учителей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0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И у каждого свои требования.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Учителя основной школы часто не делают различий между пятиклассниками и десятиклассниками</a:t>
            </a:r>
          </a:p>
          <a:p>
            <a:pPr lvl="0"/>
            <a:r>
              <a:rPr lang="ru-RU" dirty="0">
                <a:latin typeface="Times New Roman" pitchFamily="18" charset="0"/>
                <a:cs typeface="Times New Roman" pitchFamily="18" charset="0"/>
              </a:rPr>
              <a:t>Разная оценка и соответственно разное отношение учителей создают ещё большую неопределённость для ребёнка.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44029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5576" y="476672"/>
            <a:ext cx="6768752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Уроки проводятся в разных кабинетах.</a:t>
            </a:r>
            <a:endParaRPr lang="ru-RU" sz="2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Может меняться состав коллектива.</a:t>
            </a:r>
            <a:endParaRPr lang="ru-RU" sz="2800" dirty="0" smtClean="0">
              <a:effectLst/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lvl="0" fontAlgn="base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2800" dirty="0">
                <a:latin typeface="Times New Roman" pitchFamily="18" charset="0"/>
                <a:cs typeface="Times New Roman" pitchFamily="18" charset="0"/>
              </a:rPr>
              <a:t>первой четверти пятого класса оценки по основным предметам могут быть на бал ниже выпускных</a:t>
            </a:r>
            <a:endParaRPr lang="ru-RU" sz="28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098" name="Picture 2" descr="http://st9.babyboomers.ru/on-line/i/C55E164B-3590-42E5-8C92-F3EF8E61C8D1/add-34b_1_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29200" y="3138371"/>
            <a:ext cx="3352800" cy="2552700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EAEAEA"/>
            </a:solidFill>
            <a:miter lim="800000"/>
          </a:ln>
          <a:effectLst>
            <a:reflection blurRad="12700" stA="33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774307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seño predeterminado">
  <a:themeElements>
    <a:clrScheme name="Другая 1">
      <a:dk1>
        <a:srgbClr val="005A58"/>
      </a:dk1>
      <a:lt1>
        <a:srgbClr val="FFFFFF"/>
      </a:lt1>
      <a:dk2>
        <a:srgbClr val="008080"/>
      </a:dk2>
      <a:lt2>
        <a:srgbClr val="FFFF99"/>
      </a:lt2>
      <a:accent1>
        <a:srgbClr val="005A58"/>
      </a:accent1>
      <a:accent2>
        <a:srgbClr val="6D6FC7"/>
      </a:accent2>
      <a:accent3>
        <a:srgbClr val="AAC0C0"/>
      </a:accent3>
      <a:accent4>
        <a:srgbClr val="DADADA"/>
      </a:accent4>
      <a:accent5>
        <a:srgbClr val="AAB8B7"/>
      </a:accent5>
      <a:accent6>
        <a:srgbClr val="6264B4"/>
      </a:accent6>
      <a:hlink>
        <a:srgbClr val="00FFFF"/>
      </a:hlink>
      <a:folHlink>
        <a:srgbClr val="00FF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</TotalTime>
  <Words>677</Words>
  <Application>Microsoft Office PowerPoint</Application>
  <PresentationFormat>Экран (4:3)</PresentationFormat>
  <Paragraphs>89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Diseño predeterminado</vt:lpstr>
      <vt:lpstr>Возрастные особенности детей 10-11 лет </vt:lpstr>
      <vt:lpstr>Психологические особенности  подростка </vt:lpstr>
      <vt:lpstr>Положительные факторы </vt:lpstr>
      <vt:lpstr>Данные статистики </vt:lpstr>
      <vt:lpstr>Презентация PowerPoint</vt:lpstr>
      <vt:lpstr>Презентация PowerPoint</vt:lpstr>
      <vt:lpstr>Презентация PowerPoint</vt:lpstr>
      <vt:lpstr>Школьные проблемы и трудности, возникающие при переходе на следующую ступень обучения </vt:lpstr>
      <vt:lpstr>Презентация PowerPoint</vt:lpstr>
      <vt:lpstr>Обратите внимание, если Ваш ребёнок: </vt:lpstr>
      <vt:lpstr>Презентация PowerPoint</vt:lpstr>
      <vt:lpstr>Виды дезадаптации </vt:lpstr>
      <vt:lpstr>Признаки возникшей дезадаптации </vt:lpstr>
      <vt:lpstr>Памятка для родителей </vt:lpstr>
      <vt:lpstr>Не высказывайтесь негативно о тех переживаниях, которые были связаны с вашим взрослением. Ребенок будет их переживать с вашей позиции и воспринимать так, как воспринимали Вы. </vt:lpstr>
      <vt:lpstr>Презентация PowerPoint</vt:lpstr>
      <vt:lpstr>Функции родителей 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Возрастные особенности детей 10-11 лет</dc:title>
  <dc:creator>admin</dc:creator>
  <cp:lastModifiedBy>admin</cp:lastModifiedBy>
  <cp:revision>9</cp:revision>
  <dcterms:created xsi:type="dcterms:W3CDTF">2013-03-13T04:24:48Z</dcterms:created>
  <dcterms:modified xsi:type="dcterms:W3CDTF">2013-03-13T06:13:31Z</dcterms:modified>
</cp:coreProperties>
</file>