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Default Extension="bin" ContentType="application/vnd.ms-office.legacyDiagramText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legacyDocTextInfo.bin" ContentType="application/vnd.ms-office.legacyDocTextInfo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5" r:id="rId3"/>
    <p:sldMasterId id="2147483657" r:id="rId4"/>
    <p:sldMasterId id="2147483659" r:id="rId5"/>
    <p:sldMasterId id="2147483661" r:id="rId6"/>
    <p:sldMasterId id="2147483663" r:id="rId7"/>
    <p:sldMasterId id="2147483665" r:id="rId8"/>
    <p:sldMasterId id="2147483669" r:id="rId9"/>
    <p:sldMasterId id="2147483671" r:id="rId10"/>
  </p:sld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99CC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microsoft.com/office/2006/relationships/legacyDocTextInfo" Target="legacyDocTextInfo.bin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0.bin"/><Relationship Id="rId2" Type="http://schemas.microsoft.com/office/2006/relationships/legacyDiagramText" Target="legacyDiagramText9.bin"/><Relationship Id="rId1" Type="http://schemas.microsoft.com/office/2006/relationships/legacyDiagramText" Target="legacyDiagramText8.bin"/><Relationship Id="rId4" Type="http://schemas.microsoft.com/office/2006/relationships/legacyDiagramText" Target="legacyDiagramText1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9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40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7927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7928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4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0E9AD-EC70-4468-B841-BB7C861CB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80789-F9EE-4E3D-8E61-DEC9F1248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E8818-0B25-43B2-A03A-C56D36270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60072-39C0-4B77-AFC6-A6DD5BBEE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51BED-C216-4609-96F7-DB91F0BEE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DF816-F615-4A6E-A6DD-916CE05AF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54516-2EDE-4A89-8B76-035D06801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5669E-8ECE-4B5E-8B9F-7988F703E6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2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682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682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8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E92ED-580A-4E45-93B5-5D82657C4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C8CB7-2ED2-4055-8559-FE3789999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62DA6-F306-4171-892C-BA29C35BD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5C2EC-6314-457C-A705-B3B56C99A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46697-F1C7-4032-8761-F102A9702E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BF2AE-EDC5-42C0-B102-6DE5FACE1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2A910-8E05-4ADA-8791-29A098015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B6988-0E01-47C7-A49D-3DEF6BF93E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1F1B2-C297-4F0D-BEB8-BF68D164D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2ADD3-B001-4268-B0D5-130B9D09DB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1D3EF-4E1E-42B6-9F72-6F94D5BC58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B937F-3472-4A16-8252-A07D31A1D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8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403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404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54836-E84E-462E-8D21-2F63FD0D2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7689F-312C-43EA-A285-CCDF78338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929CD-63C7-44AC-993E-E02A0C7F7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E8E4F-23DB-4562-B5E1-57481E0EF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71A24-7B3A-4851-AC6B-2A859CF45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13E3B-D7EC-4AEE-9829-066A791CA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9A12F-1065-4CA6-BEC0-17236AD20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6DB1F-5A85-4574-9D6B-AE42ADE8A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7613A-C634-4AF9-A7FA-81AA33B4EA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97941-55DB-4A7C-8E9D-BF13B94B8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A74B7-4909-4FA4-A977-79C03DE65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76C3E-F2FB-4E15-BE54-0DA79F9CA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1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42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6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5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6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021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021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8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9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7AAAD-88DD-4B7E-8474-8C535D1CA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C0224-4E49-42A8-9FA9-17C3A5F4C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D043B-4084-4CC4-9375-55931E831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E4B22-6B8C-4163-8DA8-21519F00E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83073-2CFF-4727-B508-2F6C3582B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46C56-9EBB-4DF9-ACD5-40288174D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1440D-C74A-48FB-99D9-9C6C46AF4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BBB3C-090E-404E-8494-157BB9992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82FB7-C7D4-49EF-B62A-1A333799F0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6A653-F4AB-4A83-9E28-94AEE5476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CFAC1-12E1-4480-BD33-D96E6BC6E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1AE56-4867-4E3B-9997-8F56C0BCA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3EEEE-BB57-4F0D-AC55-1B2A36E30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3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4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326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327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2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11742-174F-490D-824F-D40ECCE2B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DD3DD-5FA3-4641-913D-72AD9ABE66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67BAA-DB05-470C-AB26-CC9118D1D6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53305-68DB-4380-8B7C-43B0D7F1B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180D7-6FE4-4F2A-8874-383E1DB01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037C9-79C8-44BC-B922-2AC50DF09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A3A95-8AB0-4F4F-9DCF-83B88C8A2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57B36-9248-42CB-8AF7-1EB4A60DC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98E34-49CC-4BD1-BBB7-549AA9D54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ED78F-CEB7-49CC-B1F0-5BCE6160D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3D766-9E12-4181-8EC4-63C3BB2B9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FFF86-EB4C-4004-9616-FA66571B6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B3A4E-7219-49FD-A875-4BC2AFA39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AF81A-9296-4882-AB5B-6E2153071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62927-4AF2-4144-A83A-3237FB057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8DD82-7913-42E5-853A-190E0D3C5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A4486-E3DF-4EB8-8BCC-0560DDF2B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DA717-ACA9-4D0A-A57A-99CE24FE0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52E31-BF75-4072-922F-30AAF471B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2370D-F8D7-420D-8BB1-6D7495358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9BA05-EDB3-42A1-B569-335A6675E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55038-1B19-4166-92BA-30CF5627D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57404-1A9E-4E79-9729-66CDD007E4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90FB1-61E6-43CA-80F1-1A6FFB2BA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80D80-7A00-46D8-8A1A-CDE483794A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CDD02-BAB0-489E-934B-4A6A0ED80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14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940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940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C4748-1131-412A-91D7-5AB91793E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C8743-65CD-4BD3-9225-22888B35D0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B8988-3CBA-446B-997F-9A0F08BB80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0995E-8341-4E71-B714-9529160B7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E6575-C677-447B-9C79-F2C15933F7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6EA2E-C9FD-43D7-9BBF-23F621AD8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2B007-D5E0-4817-9534-10C82F4B8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B822F-A2CC-4BEC-8D22-1C2C7A82E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85EE3-F7B8-489D-B7FE-014C13FFA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2E9CA-17DA-42D5-873C-35B98935C5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9E942-E1E7-4C1E-97EB-573EF4378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BBF78-6AEF-4B65-9C1E-CF0F65426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97E62-53A3-4C4E-8DC8-B9824ECE3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7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8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69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70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71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22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5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8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9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0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2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04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1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6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9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0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1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3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87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9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3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5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7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0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4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75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6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7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9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82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83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4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5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6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6253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253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3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4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5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66642-1C52-4F06-AEE8-1C59C05CB0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AF387-FD59-4758-91AC-55057B455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9EC28-0482-423D-A3F8-9069AA015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99EC1-D87A-48A9-848A-F7079901D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3D8FB-2EC3-451C-BBAB-FFEF197880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FECBD-3D20-4209-8E7D-83F705A9C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F27EA-C4E4-4A96-84E5-52006252B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9D751-51DA-4E97-9516-AB1B808691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10E66-0293-452B-BD90-03D53B5BE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40815-AD69-41EA-AE81-99A388CEE7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989AF-9D0B-4F62-84B7-6719F3CA5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7D6C8-3D30-4C83-964E-F9A266470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30627-7652-4CFF-82C7-6E0DC01B2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36C28-69A1-4159-BA1A-216895215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433BE-3D45-45BA-8C28-5C56F4885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220B9-E2AB-4616-B01F-BD996D6E7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25A8D-FBBF-441C-8E99-C4B979E49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C2C42-BEFE-4C9D-9553-64F870299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F2F05-A581-42B6-AA76-DE849C37E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7814C-8D55-4C19-B591-8F23C8CE69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E8CCA-E3D3-4884-ADEF-380E7BFB0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F90E3-36F0-4177-8FF5-F50ECC947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E279B-88F5-41E3-B283-4A618C425E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9D60B-9E2A-4C0B-9DE4-22AB985D5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2F986-129D-4AAE-ADA2-AAEACFACD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1E9F2-890F-48F8-8EE1-083AE187D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0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21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374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374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6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F243E-339D-46B9-A4F4-D2BCCFC142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383E6-0FA3-4405-B37D-A9312F4EA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E6775-0FD6-4E7A-AC01-8B877CA396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7B750-3CAA-40F1-B1DF-7D526D6D48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3631F-DDB8-48D7-B0B5-106FD24BA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DD0BE-4206-4A91-869D-71B0AEC10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36867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68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69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70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71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72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73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74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75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76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77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78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79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80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81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82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83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84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85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86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87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88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89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0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1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2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3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4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5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6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7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8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9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900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6901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902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903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904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905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0536E03C-8DBD-4EE5-A6A8-D835CBACD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07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</p:sldLayoutIdLst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9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9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9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9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9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9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9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9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9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9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9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9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9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9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9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36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36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369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369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369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01" grpId="0"/>
      <p:bldP spid="36901" grpId="1"/>
      <p:bldP spid="36902" grpId="0" build="p">
        <p:tmplLst>
          <p:tmpl lvl="1">
            <p:tnLst>
              <p:par>
                <p:cTn presetID="54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9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90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90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9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9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90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9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90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90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9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9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90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9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90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90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9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9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90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9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90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90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9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9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90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9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90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90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9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9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9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902" grpId="1" build="allAtOnce">
        <p:tmplLst>
          <p:tmpl lvl="1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36902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69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36902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69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36902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69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36902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69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36902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69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7577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78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78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78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78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78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78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78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78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78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78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79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79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79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79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79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79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79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79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79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79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580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580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580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80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E62EF08-000F-4A5F-97AE-A29679558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580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16" r:id="rId1"/>
    <p:sldLayoutId id="2147484297" r:id="rId2"/>
    <p:sldLayoutId id="2147484298" r:id="rId3"/>
    <p:sldLayoutId id="2147484299" r:id="rId4"/>
    <p:sldLayoutId id="2147484300" r:id="rId5"/>
    <p:sldLayoutId id="2147484301" r:id="rId6"/>
    <p:sldLayoutId id="2147484302" r:id="rId7"/>
    <p:sldLayoutId id="2147484303" r:id="rId8"/>
    <p:sldLayoutId id="2147484304" r:id="rId9"/>
    <p:sldLayoutId id="2147484305" r:id="rId10"/>
    <p:sldLayoutId id="2147484306" r:id="rId11"/>
  </p:sldLayoutIdLst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5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5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5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5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8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58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58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58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58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58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58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8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00" grpId="0"/>
      <p:bldP spid="75801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8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580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580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5801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580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8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580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580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5801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580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8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580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580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5801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580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8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580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580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5801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580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8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580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580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5801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580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301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5AEE6F2-0F94-4DF4-AABA-BF0AE4E06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08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  <p:bldP spid="43014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430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30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4301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430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30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4301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430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30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4301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430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30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430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430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30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430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915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5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5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5131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915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6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6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6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6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6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6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6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6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6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6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7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7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917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7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7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7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7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7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7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7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8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8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8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51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918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8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8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8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8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918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9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919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919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9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9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04D65D6-30CB-4F5C-93BF-66BD91126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919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09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  <p:sldLayoutId id="2147484231" r:id="rId12"/>
  </p:sldLayoutIdLst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49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9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49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9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49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9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9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49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9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9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49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9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91" grpId="0"/>
      <p:bldP spid="49195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1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91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91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91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91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1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91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91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91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91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1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91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91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91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91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1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91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91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91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91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1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91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91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91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91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222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2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2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3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3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3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3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3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3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3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3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3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3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4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4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4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4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4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224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224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22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4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6C713E6-E32D-4A99-BD86-F0855CF0F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10" r:id="rId1"/>
    <p:sldLayoutId id="2147484232" r:id="rId2"/>
    <p:sldLayoutId id="2147484233" r:id="rId3"/>
    <p:sldLayoutId id="2147484234" r:id="rId4"/>
    <p:sldLayoutId id="2147484235" r:id="rId5"/>
    <p:sldLayoutId id="2147484236" r:id="rId6"/>
    <p:sldLayoutId id="2147484237" r:id="rId7"/>
    <p:sldLayoutId id="2147484238" r:id="rId8"/>
    <p:sldLayoutId id="2147484239" r:id="rId9"/>
    <p:sldLayoutId id="2147484240" r:id="rId10"/>
    <p:sldLayoutId id="2147484241" r:id="rId11"/>
    <p:sldLayoutId id="2147484242" r:id="rId12"/>
    <p:sldLayoutId id="2147484243" r:id="rId13"/>
  </p:sldLayoutIdLst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2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5" grpId="0"/>
      <p:bldP spid="52246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2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224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22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22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2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224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22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22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2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224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22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22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2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224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22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22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2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224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22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22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529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B27D393-8A0C-49DA-AB1D-7E96B9614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11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</p:sldLayoutIdLst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2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29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52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2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2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29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52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2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2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29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52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2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2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29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52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2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2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29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52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2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58371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72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73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7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7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7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7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7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837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E825E8A-901A-4E62-8DD8-A9FB43F8E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838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838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12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</p:sldLayoutIdLst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3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3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3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3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3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3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2" grpId="0"/>
      <p:bldP spid="58383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3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38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83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3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3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38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83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3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3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38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83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3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3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38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83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3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3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38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83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3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6144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226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6144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44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44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44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45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45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45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45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45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45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45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227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6145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45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46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46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46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46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46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46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46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46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46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46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47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47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47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47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47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47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228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6147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47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47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48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48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48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48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484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48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48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48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48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48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49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49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49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49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229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61495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496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497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498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499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500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501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9237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6150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50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50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506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6150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50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50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ECE6A95-CA44-430A-AF01-0D92DC06B4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1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  <p:sldLayoutId id="2147484274" r:id="rId12"/>
  </p:sldLayoutIdLst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7" grpId="0"/>
      <p:bldP spid="61508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1508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150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150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1508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150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150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1508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150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150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1508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150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150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1508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150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150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7E147B5-15E7-422C-9789-2E70F948B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14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  <p:sldLayoutId id="2147484285" r:id="rId12"/>
  </p:sldLayoutIdLst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645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645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645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645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645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71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71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71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71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71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71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71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71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71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72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72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272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272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72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72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158ADE2-6103-4F2B-B8EE-B966FBD7F5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272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1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  <p:sldLayoutId id="2147484296" r:id="rId12"/>
  </p:sldLayoutIdLst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2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2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2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2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2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22" grpId="0"/>
      <p:bldP spid="72726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272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27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27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272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27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27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272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27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27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272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27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27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272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27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27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hkolazhizni.ru/img/content/i58/58428_or.jp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.websib.ru/03/text_article.htm?146" TargetMode="External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107.xml"/><Relationship Id="rId5" Type="http://schemas.openxmlformats.org/officeDocument/2006/relationships/hyperlink" Target="http://ipkpro.ru/library/exhibitions/tolerance.php" TargetMode="External"/><Relationship Id="rId4" Type="http://schemas.openxmlformats.org/officeDocument/2006/relationships/hyperlink" Target="http://pedsovet.org/component/option,com_mtree/task,viewlink/link_id,1948/Itemid,118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5"/>
          <p:cNvSpPr>
            <a:spLocks noChangeArrowheads="1" noChangeShapeType="1" noTextEdit="1"/>
          </p:cNvSpPr>
          <p:nvPr/>
        </p:nvSpPr>
        <p:spPr bwMode="auto">
          <a:xfrm>
            <a:off x="2268538" y="549275"/>
            <a:ext cx="4286250" cy="15208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4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 с е       р а з н ы е ,</a:t>
            </a:r>
          </a:p>
        </p:txBody>
      </p:sp>
      <p:pic>
        <p:nvPicPr>
          <p:cNvPr id="23555" name="Picture 7"/>
          <p:cNvPicPr>
            <a:picLocks noGrp="1" noChangeAspect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3276600" y="2276475"/>
            <a:ext cx="2519363" cy="1884363"/>
          </a:xfrm>
          <a:noFill/>
        </p:spPr>
      </p:pic>
      <p:sp>
        <p:nvSpPr>
          <p:cNvPr id="23556" name="WordArt 8"/>
          <p:cNvSpPr>
            <a:spLocks noChangeArrowheads="1" noChangeShapeType="1"/>
          </p:cNvSpPr>
          <p:nvPr/>
        </p:nvSpPr>
        <p:spPr bwMode="auto">
          <a:xfrm>
            <a:off x="1187450" y="4581525"/>
            <a:ext cx="6400800" cy="1752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5400" kern="10" spc="-54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н о    в с е    н у ж н ы !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4581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260350"/>
            <a:ext cx="4038600" cy="58658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5. Чувство юмора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</a:rPr>
              <a:t>Т: Живо реагирует на шутки, способен посмеяться и над собой.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24582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48200" y="1989138"/>
            <a:ext cx="4038600" cy="46085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5. Чувство юмора</a:t>
            </a:r>
            <a:endParaRPr lang="ru-RU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И: Апатично либо мрачно воспринимает юмор. Раздраженно реагирует даже на безобидные шутки в свой адрес.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3072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708275"/>
            <a:ext cx="3455988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60350"/>
            <a:ext cx="4038600" cy="58658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6. Авторитаризм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</a:rPr>
              <a:t>Т: Предпочитает демократические начала.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6. Авторитаризм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   </a:t>
            </a:r>
            <a:r>
              <a:rPr lang="ru-RU" dirty="0" smtClean="0">
                <a:solidFill>
                  <a:srgbClr val="7030A0"/>
                </a:solidFill>
              </a:rPr>
              <a:t>И: Предпочитает жесткую власть.</a:t>
            </a:r>
          </a:p>
        </p:txBody>
      </p:sp>
      <p:pic>
        <p:nvPicPr>
          <p:cNvPr id="3174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924175"/>
            <a:ext cx="27368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9" descr="5842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3429000"/>
            <a:ext cx="33115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404813"/>
            <a:ext cx="8362950" cy="30241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FF6600"/>
                </a:solidFill>
              </a:rPr>
              <a:t>Как видим, </a:t>
            </a:r>
            <a:r>
              <a:rPr lang="ru-RU" sz="2800" b="1" u="sng" dirty="0" smtClean="0">
                <a:solidFill>
                  <a:srgbClr val="C00000"/>
                </a:solidFill>
              </a:rPr>
              <a:t>толерантность</a:t>
            </a:r>
            <a:r>
              <a:rPr lang="ru-RU" sz="2800" dirty="0" smtClean="0">
                <a:solidFill>
                  <a:srgbClr val="FF6600"/>
                </a:solidFill>
              </a:rPr>
              <a:t> – это не просто отдельно взятое качество, а результирующий фактор взаимосвязанных свойств личности. А потому взятая на себя задача «стану терпимым!» может привести только к усилению моральной толерантности.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9" name="Picture 8" descr="SAM_06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916335">
            <a:off x="744538" y="3497263"/>
            <a:ext cx="3068637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SAM_062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 rot="1107461">
            <a:off x="4838700" y="3611563"/>
            <a:ext cx="3455988" cy="2789237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60350"/>
            <a:ext cx="4038600" cy="58943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dirty="0" smtClean="0"/>
              <a:t>   </a:t>
            </a:r>
            <a:r>
              <a:rPr lang="ru-RU" sz="2400" b="1" dirty="0" smtClean="0">
                <a:solidFill>
                  <a:srgbClr val="FF6600"/>
                </a:solidFill>
              </a:rPr>
              <a:t>Дорасти же до нравственной можно, лишь начав </a:t>
            </a:r>
            <a:r>
              <a:rPr lang="ru-RU" sz="2400" b="1" dirty="0" smtClean="0">
                <a:solidFill>
                  <a:srgbClr val="C00000"/>
                </a:solidFill>
              </a:rPr>
              <a:t>с самопознания </a:t>
            </a:r>
            <a:r>
              <a:rPr lang="ru-RU" sz="2400" b="1" dirty="0" smtClean="0">
                <a:solidFill>
                  <a:srgbClr val="FF6600"/>
                </a:solidFill>
              </a:rPr>
              <a:t>и двигаясь в направлении внутренней </a:t>
            </a:r>
            <a:r>
              <a:rPr lang="ru-RU" sz="2400" b="1" i="1" u="sng" dirty="0" smtClean="0">
                <a:solidFill>
                  <a:srgbClr val="C00000"/>
                </a:solidFill>
              </a:rPr>
              <a:t>гармонии</a:t>
            </a:r>
            <a:r>
              <a:rPr lang="ru-RU" sz="2400" b="1" dirty="0" smtClean="0">
                <a:solidFill>
                  <a:srgbClr val="FF6600"/>
                </a:solidFill>
              </a:rPr>
              <a:t>. И она, эта гармония, будет расти и, по мудрому выражению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Джебрана</a:t>
            </a:r>
            <a:r>
              <a:rPr lang="ru-RU" sz="2400" b="1" i="1" dirty="0" smtClean="0">
                <a:solidFill>
                  <a:srgbClr val="C00000"/>
                </a:solidFill>
              </a:rPr>
              <a:t> Калила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Джебрана</a:t>
            </a:r>
            <a:r>
              <a:rPr lang="ru-RU" sz="2400" b="1" i="1" dirty="0" smtClean="0">
                <a:solidFill>
                  <a:srgbClr val="C00000"/>
                </a:solidFill>
              </a:rPr>
              <a:t>, </a:t>
            </a:r>
            <a:r>
              <a:rPr lang="ru-RU" sz="2400" b="1" dirty="0" smtClean="0">
                <a:solidFill>
                  <a:srgbClr val="FF6600"/>
                </a:solidFill>
              </a:rPr>
              <a:t>«</a:t>
            </a:r>
            <a:r>
              <a:rPr lang="ru-RU" sz="2400" b="1" i="1" dirty="0" smtClean="0">
                <a:solidFill>
                  <a:srgbClr val="FF6600"/>
                </a:solidFill>
              </a:rPr>
              <a:t>раскрываться, как лотос с бесчисленными лепестками»... </a:t>
            </a:r>
          </a:p>
        </p:txBody>
      </p:sp>
      <p:pic>
        <p:nvPicPr>
          <p:cNvPr id="33796" name="Picture 7" descr="584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87900" y="1214438"/>
            <a:ext cx="3897313" cy="4375150"/>
          </a:xfr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7188" y="214313"/>
            <a:ext cx="8372475" cy="5816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99CC"/>
                </a:solidFill>
              </a:rPr>
              <a:t>Презентацию подготовила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99CC"/>
                </a:solidFill>
              </a:rPr>
              <a:t>Андреева Елена Владимировна,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99CC"/>
                </a:solidFill>
              </a:rPr>
              <a:t>учитель МОУ гимназии №6 Красноармейского района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99CC"/>
                </a:solidFill>
              </a:rPr>
              <a:t>города Волгограда.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i="1" dirty="0" smtClean="0">
                <a:solidFill>
                  <a:srgbClr val="FFFF66"/>
                </a:solidFill>
              </a:rPr>
              <a:t>В презентации использованы Интернет-ресурсы:</a:t>
            </a:r>
          </a:p>
          <a:p>
            <a:pPr>
              <a:defRPr/>
            </a:pPr>
            <a:r>
              <a:rPr lang="ru-RU" sz="2800" u="sng" dirty="0" err="1" smtClean="0">
                <a:hlinkClick r:id="rId2"/>
              </a:rPr>
              <a:t>images.yandex.ru</a:t>
            </a:r>
            <a:endParaRPr lang="ru-RU" sz="2800" dirty="0" smtClean="0"/>
          </a:p>
          <a:p>
            <a:pPr>
              <a:defRPr/>
            </a:pPr>
            <a:r>
              <a:rPr lang="ru-RU" sz="2800" i="1" dirty="0" err="1" smtClean="0">
                <a:solidFill>
                  <a:srgbClr val="FFFF66"/>
                </a:solidFill>
              </a:rPr>
              <a:t>tolerantnost.narod.ru</a:t>
            </a:r>
            <a:r>
              <a:rPr lang="ru-RU" sz="2800" i="1" dirty="0" smtClean="0">
                <a:solidFill>
                  <a:srgbClr val="FFFF66"/>
                </a:solidFill>
              </a:rPr>
              <a:t>/</a:t>
            </a:r>
            <a:r>
              <a:rPr lang="ru-RU" sz="2800" i="1" dirty="0" err="1" smtClean="0">
                <a:solidFill>
                  <a:srgbClr val="FFFF66"/>
                </a:solidFill>
              </a:rPr>
              <a:t>intrest.html</a:t>
            </a:r>
            <a:r>
              <a:rPr lang="ru-RU" sz="2800" dirty="0" smtClean="0">
                <a:solidFill>
                  <a:srgbClr val="FFFF66"/>
                </a:solidFill>
              </a:rPr>
              <a:t> </a:t>
            </a:r>
          </a:p>
          <a:p>
            <a:pPr>
              <a:defRPr/>
            </a:pPr>
            <a:r>
              <a:rPr lang="ru-RU" sz="2800" dirty="0" err="1" smtClean="0">
                <a:hlinkClick r:id="rId3"/>
              </a:rPr>
              <a:t>image.websib.ru</a:t>
            </a:r>
            <a:endParaRPr lang="ru-RU" sz="2800" dirty="0" smtClean="0"/>
          </a:p>
          <a:p>
            <a:pPr>
              <a:defRPr/>
            </a:pPr>
            <a:r>
              <a:rPr lang="ru-RU" sz="2800" dirty="0" err="1" smtClean="0">
                <a:hlinkClick r:id="rId4"/>
              </a:rPr>
              <a:t>pedsovet.org</a:t>
            </a:r>
            <a:endParaRPr lang="ru-RU" sz="2800" dirty="0" smtClean="0"/>
          </a:p>
          <a:p>
            <a:pPr>
              <a:defRPr/>
            </a:pPr>
            <a:r>
              <a:rPr lang="ru-RU" sz="2800" dirty="0" err="1" smtClean="0">
                <a:hlinkClick r:id="rId5"/>
              </a:rPr>
              <a:t>ipkpro.ru</a:t>
            </a:r>
            <a:endParaRPr lang="ru-RU" sz="2800" dirty="0" smtClean="0"/>
          </a:p>
          <a:p>
            <a:pPr eaLnBrk="1" hangingPunct="1">
              <a:buFont typeface="Wingdings" pitchFamily="2" charset="2"/>
              <a:buChar char="Ø"/>
              <a:defRPr/>
            </a:pPr>
            <a:endParaRPr lang="ru-RU" dirty="0" smtClean="0">
              <a:solidFill>
                <a:srgbClr val="FF99CC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endParaRPr lang="ru-RU" dirty="0" smtClean="0">
              <a:solidFill>
                <a:srgbClr val="FF99CC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216535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16 ноября жители многих стран мира отмечают Международный день толерантности или День терпимости. </a:t>
            </a:r>
          </a:p>
        </p:txBody>
      </p:sp>
      <p:pic>
        <p:nvPicPr>
          <p:cNvPr id="24579" name="fImg2" descr="terpimost2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/>
          <a:srcRect/>
          <a:stretch>
            <a:fillRect/>
          </a:stretch>
        </p:blipFill>
        <p:spPr>
          <a:xfrm rot="20506084">
            <a:off x="833438" y="4232275"/>
            <a:ext cx="1536700" cy="1876425"/>
          </a:xfrm>
          <a:noFill/>
        </p:spPr>
      </p:pic>
      <p:pic>
        <p:nvPicPr>
          <p:cNvPr id="24580" name="Picture 7" descr="584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80110">
            <a:off x="6621463" y="4200525"/>
            <a:ext cx="1876425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4643438"/>
            <a:ext cx="187642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21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5857875" y="571500"/>
            <a:ext cx="2976563" cy="2232025"/>
          </a:xfrm>
          <a:noFill/>
        </p:spPr>
      </p:pic>
      <p:graphicFrame>
        <p:nvGraphicFramePr>
          <p:cNvPr id="1026" name="Diagram 7"/>
          <p:cNvGraphicFramePr>
            <a:graphicFrameLocks/>
          </p:cNvGraphicFramePr>
          <p:nvPr>
            <p:ph sz="half" idx="1"/>
          </p:nvPr>
        </p:nvGraphicFramePr>
        <p:xfrm>
          <a:off x="357188" y="1214438"/>
          <a:ext cx="4751387" cy="4525962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pic>
        <p:nvPicPr>
          <p:cNvPr id="1042" name="Picture 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715000" y="4071938"/>
            <a:ext cx="3232150" cy="2238375"/>
          </a:xfr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229600" cy="2509838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В своем широком смысле слово </a:t>
            </a:r>
            <a:r>
              <a:rPr lang="ru-RU" sz="2400" b="1" dirty="0" smtClean="0">
                <a:solidFill>
                  <a:srgbClr val="C00000"/>
                </a:solidFill>
              </a:rPr>
              <a:t>«</a:t>
            </a:r>
            <a:r>
              <a:rPr lang="ru-RU" sz="2400" b="1" i="1" dirty="0" smtClean="0">
                <a:solidFill>
                  <a:srgbClr val="C00000"/>
                </a:solidFill>
              </a:rPr>
              <a:t>толерантность</a:t>
            </a:r>
            <a:r>
              <a:rPr lang="ru-RU" sz="2400" b="1" dirty="0" smtClean="0">
                <a:solidFill>
                  <a:srgbClr val="C00000"/>
                </a:solidFill>
              </a:rPr>
              <a:t>» </a:t>
            </a:r>
            <a:r>
              <a:rPr lang="ru-RU" sz="2400" b="1" dirty="0" smtClean="0">
                <a:solidFill>
                  <a:schemeClr val="bg1"/>
                </a:solidFill>
              </a:rPr>
              <a:t>(от латинского </a:t>
            </a:r>
            <a:r>
              <a:rPr lang="ru-RU" sz="2400" b="1" dirty="0" err="1" smtClean="0">
                <a:solidFill>
                  <a:schemeClr val="bg1"/>
                </a:solidFill>
              </a:rPr>
              <a:t>tolerantia</a:t>
            </a:r>
            <a:r>
              <a:rPr lang="ru-RU" sz="2400" b="1" dirty="0" smtClean="0">
                <a:solidFill>
                  <a:schemeClr val="bg1"/>
                </a:solidFill>
              </a:rPr>
              <a:t>, то есть терпение), означает терпимость к чужим мнениям и поступкам, способность относиться к ним без раздражения. В этом смысле толерантность является редкой чертой характера. Толерантный человек уважает убеждения других, не стараясь доказать свою исключительную правоту.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88913"/>
            <a:ext cx="8229600" cy="33099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/>
          </a:p>
        </p:txBody>
      </p:sp>
      <p:pic>
        <p:nvPicPr>
          <p:cNvPr id="25604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 rot="875389">
            <a:off x="6632575" y="3681413"/>
            <a:ext cx="2278063" cy="2143125"/>
          </a:xfrm>
          <a:noFill/>
        </p:spPr>
      </p:pic>
      <p:pic>
        <p:nvPicPr>
          <p:cNvPr id="5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23003">
            <a:off x="142875" y="4000500"/>
            <a:ext cx="23050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SAM_06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88" y="3571875"/>
            <a:ext cx="3673475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rganization Chart 7"/>
          <p:cNvGraphicFramePr>
            <a:graphicFrameLocks/>
          </p:cNvGraphicFramePr>
          <p:nvPr>
            <p:ph sz="half" idx="1"/>
          </p:nvPr>
        </p:nvGraphicFramePr>
        <p:xfrm>
          <a:off x="2214563" y="1714500"/>
          <a:ext cx="4138612" cy="4525963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  <p:sp>
        <p:nvSpPr>
          <p:cNvPr id="2059" name="Line 16"/>
          <p:cNvSpPr>
            <a:spLocks noChangeShapeType="1"/>
          </p:cNvSpPr>
          <p:nvPr/>
        </p:nvSpPr>
        <p:spPr bwMode="auto">
          <a:xfrm flipH="1">
            <a:off x="2051050" y="3500438"/>
            <a:ext cx="2889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0" name="Line 17"/>
          <p:cNvSpPr>
            <a:spLocks noChangeShapeType="1"/>
          </p:cNvSpPr>
          <p:nvPr/>
        </p:nvSpPr>
        <p:spPr bwMode="auto">
          <a:xfrm>
            <a:off x="4572000" y="3500438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1" name="Line 18"/>
          <p:cNvSpPr>
            <a:spLocks noChangeShapeType="1"/>
          </p:cNvSpPr>
          <p:nvPr/>
        </p:nvSpPr>
        <p:spPr bwMode="auto">
          <a:xfrm>
            <a:off x="6516688" y="3500438"/>
            <a:ext cx="57626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2" name="Rectangle 19"/>
          <p:cNvSpPr>
            <a:spLocks noChangeArrowheads="1"/>
          </p:cNvSpPr>
          <p:nvPr/>
        </p:nvSpPr>
        <p:spPr bwMode="auto">
          <a:xfrm>
            <a:off x="0" y="4292600"/>
            <a:ext cx="43449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>
                <a:solidFill>
                  <a:srgbClr val="0070C0"/>
                </a:solidFill>
              </a:rPr>
              <a:t>Любознательность и доверчивость,</a:t>
            </a:r>
          </a:p>
          <a:p>
            <a:r>
              <a:rPr lang="ru-RU" b="1">
                <a:solidFill>
                  <a:srgbClr val="0070C0"/>
                </a:solidFill>
              </a:rPr>
              <a:t>свойственная маленькому ребёнку.</a:t>
            </a:r>
          </a:p>
          <a:p>
            <a:r>
              <a:rPr lang="ru-RU" b="1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063" name="Rectangle 20"/>
          <p:cNvSpPr>
            <a:spLocks noChangeArrowheads="1"/>
          </p:cNvSpPr>
          <p:nvPr/>
        </p:nvSpPr>
        <p:spPr bwMode="auto">
          <a:xfrm>
            <a:off x="1979613" y="5300663"/>
            <a:ext cx="3708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>
                <a:solidFill>
                  <a:srgbClr val="002060"/>
                </a:solidFill>
              </a:rPr>
              <a:t>Терпимость, ассоциируемую с</a:t>
            </a:r>
          </a:p>
          <a:p>
            <a:r>
              <a:rPr lang="ru-RU" b="1">
                <a:solidFill>
                  <a:srgbClr val="002060"/>
                </a:solidFill>
              </a:rPr>
              <a:t> личностью (внешним </a:t>
            </a:r>
          </a:p>
          <a:p>
            <a:r>
              <a:rPr lang="ru-RU" b="1">
                <a:solidFill>
                  <a:srgbClr val="002060"/>
                </a:solidFill>
              </a:rPr>
              <a:t>«Я» человека).  </a:t>
            </a:r>
          </a:p>
        </p:txBody>
      </p:sp>
      <p:sp>
        <p:nvSpPr>
          <p:cNvPr id="2064" name="Line 21"/>
          <p:cNvSpPr>
            <a:spLocks noChangeShapeType="1"/>
          </p:cNvSpPr>
          <p:nvPr/>
        </p:nvSpPr>
        <p:spPr bwMode="auto">
          <a:xfrm>
            <a:off x="4572000" y="4292600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5" name="Rectangle 22"/>
          <p:cNvSpPr>
            <a:spLocks noChangeArrowheads="1"/>
          </p:cNvSpPr>
          <p:nvPr/>
        </p:nvSpPr>
        <p:spPr bwMode="auto">
          <a:xfrm>
            <a:off x="5508625" y="4005263"/>
            <a:ext cx="37941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>
                <a:solidFill>
                  <a:srgbClr val="7030A0"/>
                </a:solidFill>
              </a:rPr>
              <a:t>Принятие и доверие,</a:t>
            </a:r>
          </a:p>
          <a:p>
            <a:r>
              <a:rPr lang="ru-RU" b="1">
                <a:solidFill>
                  <a:srgbClr val="7030A0"/>
                </a:solidFill>
              </a:rPr>
              <a:t> которые ассоциируются</a:t>
            </a:r>
          </a:p>
          <a:p>
            <a:r>
              <a:rPr lang="ru-RU" b="1">
                <a:solidFill>
                  <a:srgbClr val="7030A0"/>
                </a:solidFill>
              </a:rPr>
              <a:t> с сущностью или «внутренним</a:t>
            </a:r>
          </a:p>
          <a:p>
            <a:r>
              <a:rPr lang="ru-RU" b="1">
                <a:solidFill>
                  <a:srgbClr val="7030A0"/>
                </a:solidFill>
              </a:rPr>
              <a:t> Я» человека.</a:t>
            </a:r>
            <a:r>
              <a:rPr lang="ru-RU">
                <a:solidFill>
                  <a:srgbClr val="7030A0"/>
                </a:solidFill>
              </a:rPr>
              <a:t> </a:t>
            </a:r>
            <a:br>
              <a:rPr lang="ru-RU">
                <a:solidFill>
                  <a:srgbClr val="7030A0"/>
                </a:solidFill>
              </a:rPr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3" name="Picture 9" descr="SAM_06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61714">
            <a:off x="6084888" y="217488"/>
            <a:ext cx="2878137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SAM_06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429841">
            <a:off x="158750" y="484188"/>
            <a:ext cx="283845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SAM_06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13" y="142875"/>
            <a:ext cx="2593975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B050"/>
                </a:solidFill>
              </a:rPr>
              <a:t>Что свойственно человеку </a:t>
            </a:r>
          </a:p>
        </p:txBody>
      </p:sp>
      <p:sp>
        <p:nvSpPr>
          <p:cNvPr id="16389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76400"/>
            <a:ext cx="4191000" cy="4422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i="1" u="sng" dirty="0" smtClean="0">
                <a:solidFill>
                  <a:srgbClr val="FF0000"/>
                </a:solidFill>
              </a:rPr>
              <a:t>Толерантному (Т)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1</a:t>
            </a:r>
            <a:r>
              <a:rPr lang="ru-RU" sz="2400" b="1" dirty="0" smtClean="0">
                <a:solidFill>
                  <a:srgbClr val="0070C0"/>
                </a:solidFill>
              </a:rPr>
              <a:t>. Знание себя</a:t>
            </a: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  Адекватно оценивает себя и окружающих. Способен относиться к себе критически, старается разобраться в своих проблемах, собственных достоинствах и недостатках.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FF99CC"/>
                </a:solidFill>
              </a:rPr>
              <a:t/>
            </a:r>
            <a:br>
              <a:rPr lang="ru-RU" sz="2400" dirty="0" smtClean="0">
                <a:solidFill>
                  <a:srgbClr val="FF99CC"/>
                </a:solidFill>
              </a:rPr>
            </a:br>
            <a:endParaRPr lang="ru-RU" sz="2400" dirty="0" smtClean="0">
              <a:solidFill>
                <a:srgbClr val="FF99CC"/>
              </a:solidFill>
            </a:endParaRPr>
          </a:p>
        </p:txBody>
      </p:sp>
      <p:sp>
        <p:nvSpPr>
          <p:cNvPr id="16390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51375" y="1676400"/>
            <a:ext cx="4191000" cy="4422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i="1" u="sng" dirty="0" err="1" smtClean="0">
                <a:solidFill>
                  <a:srgbClr val="FF0000"/>
                </a:solidFill>
              </a:rPr>
              <a:t>Интолерантному</a:t>
            </a:r>
            <a:r>
              <a:rPr lang="ru-RU" sz="2400" b="1" i="1" u="sng" dirty="0" smtClean="0">
                <a:solidFill>
                  <a:srgbClr val="FF0000"/>
                </a:solidFill>
              </a:rPr>
              <a:t> (И)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1. Знание себя</a:t>
            </a:r>
            <a:endParaRPr lang="ru-RU" sz="2400" dirty="0" smtClean="0">
              <a:solidFill>
                <a:srgbClr val="7030A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7030A0"/>
                </a:solidFill>
              </a:rPr>
              <a:t>  Замечает у себя преимущественно достоинства, а у других недостатки, по поводу которых занимает обвинительную позицию. 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pic>
        <p:nvPicPr>
          <p:cNvPr id="2662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4724400"/>
            <a:ext cx="18732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8437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260350"/>
            <a:ext cx="4038600" cy="58658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2. Защищенность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</a:rPr>
              <a:t>Т: Уверен в себе, не сомневается, что справится с любой возникшей задачей.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8438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929188" y="1928813"/>
            <a:ext cx="3929062" cy="4191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2. Защищенность</a:t>
            </a:r>
            <a:endParaRPr lang="ru-RU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7030A0"/>
                </a:solidFill>
              </a:rPr>
              <a:t>И: Опасается своего социального окружения и самого себя: во всем видит угрозу.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2765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852738"/>
            <a:ext cx="3095625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60350"/>
            <a:ext cx="4038600" cy="5865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3. Ответственность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70C0"/>
                </a:solidFill>
              </a:rPr>
              <a:t>Т: Не перекладывает ответственность на других, сам отвечает за свои поступки.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3. Ответственность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7030A0"/>
                </a:solidFill>
              </a:rPr>
              <a:t> И: Считает, что происходящие события от него не зависят, следовательно, снимает с себя ответственность за происходящее вокруг. Беспричинно подозревает, что ему вредят.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/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pic>
        <p:nvPicPr>
          <p:cNvPr id="2867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781300"/>
            <a:ext cx="2735262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530475"/>
            <a:ext cx="4038600" cy="35655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4. Потребность в определении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70C0"/>
                </a:solidFill>
              </a:rPr>
              <a:t>Т: Стремится к работе, творчеству, самореализации.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60350"/>
            <a:ext cx="4038600" cy="58658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4. Потребность в определении</a:t>
            </a:r>
            <a:endParaRPr lang="ru-RU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7030A0"/>
                </a:solidFill>
              </a:rPr>
              <a:t>И: Склонен отодвигать себя на второй план («пусть кто-нибудь другой, только не я…»).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29701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3573463"/>
            <a:ext cx="2747963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396</Words>
  <Application>Microsoft PowerPoint</Application>
  <PresentationFormat>Экран (4:3)</PresentationFormat>
  <Paragraphs>63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14</vt:i4>
      </vt:variant>
    </vt:vector>
  </HeadingPairs>
  <TitlesOfParts>
    <vt:vector size="31" baseType="lpstr">
      <vt:lpstr>Arial</vt:lpstr>
      <vt:lpstr>Tahoma</vt:lpstr>
      <vt:lpstr>Wingdings</vt:lpstr>
      <vt:lpstr>Calibri</vt:lpstr>
      <vt:lpstr>Verdana</vt:lpstr>
      <vt:lpstr>Times New Roman</vt:lpstr>
      <vt:lpstr>Arial Black</vt:lpstr>
      <vt:lpstr>Равновесие</vt:lpstr>
      <vt:lpstr>Разрез</vt:lpstr>
      <vt:lpstr>Глобус</vt:lpstr>
      <vt:lpstr>Клен</vt:lpstr>
      <vt:lpstr>Облака</vt:lpstr>
      <vt:lpstr>Трава</vt:lpstr>
      <vt:lpstr>Круги</vt:lpstr>
      <vt:lpstr>Текстура</vt:lpstr>
      <vt:lpstr>Склон</vt:lpstr>
      <vt:lpstr>Занавес</vt:lpstr>
      <vt:lpstr>Слайд 1</vt:lpstr>
      <vt:lpstr>16 ноября жители многих стран мира отмечают Международный день толерантности или День терпимости. </vt:lpstr>
      <vt:lpstr>Слайд 3</vt:lpstr>
      <vt:lpstr>В своем широком смысле слово «толерантность» (от латинского tolerantia, то есть терпение), означает терпимость к чужим мнениям и поступкам, способность относиться к ним без раздражения. В этом смысле толерантность является редкой чертой характера. Толерантный человек уважает убеждения других, не стараясь доказать свою исключительную правоту. </vt:lpstr>
      <vt:lpstr>Слайд 5</vt:lpstr>
      <vt:lpstr>Что свойственно человеку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Comp</cp:lastModifiedBy>
  <cp:revision>17</cp:revision>
  <dcterms:created xsi:type="dcterms:W3CDTF">2010-11-20T17:36:22Z</dcterms:created>
  <dcterms:modified xsi:type="dcterms:W3CDTF">2011-12-10T09:12:05Z</dcterms:modified>
</cp:coreProperties>
</file>